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  <p:sldMasterId id="2147483684" r:id="rId2"/>
    <p:sldMasterId id="2147483691" r:id="rId3"/>
  </p:sldMasterIdLst>
  <p:handoutMasterIdLst>
    <p:handoutMasterId r:id="rId193"/>
  </p:handoutMasterIdLst>
  <p:sldIdLst>
    <p:sldId id="350" r:id="rId4"/>
    <p:sldId id="289" r:id="rId5"/>
    <p:sldId id="258" r:id="rId6"/>
    <p:sldId id="532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300" r:id="rId16"/>
    <p:sldId id="301" r:id="rId17"/>
    <p:sldId id="302" r:id="rId18"/>
    <p:sldId id="305" r:id="rId19"/>
    <p:sldId id="303" r:id="rId20"/>
    <p:sldId id="306" r:id="rId21"/>
    <p:sldId id="308" r:id="rId22"/>
    <p:sldId id="310" r:id="rId23"/>
    <p:sldId id="311" r:id="rId24"/>
    <p:sldId id="312" r:id="rId25"/>
    <p:sldId id="313" r:id="rId26"/>
    <p:sldId id="314" r:id="rId27"/>
    <p:sldId id="317" r:id="rId28"/>
    <p:sldId id="318" r:id="rId29"/>
    <p:sldId id="319" r:id="rId30"/>
    <p:sldId id="320" r:id="rId31"/>
    <p:sldId id="321" r:id="rId32"/>
    <p:sldId id="322" r:id="rId33"/>
    <p:sldId id="325" r:id="rId34"/>
    <p:sldId id="324" r:id="rId35"/>
    <p:sldId id="329" r:id="rId36"/>
    <p:sldId id="330" r:id="rId37"/>
    <p:sldId id="331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351" r:id="rId55"/>
    <p:sldId id="352" r:id="rId56"/>
    <p:sldId id="355" r:id="rId57"/>
    <p:sldId id="356" r:id="rId58"/>
    <p:sldId id="357" r:id="rId59"/>
    <p:sldId id="358" r:id="rId60"/>
    <p:sldId id="359" r:id="rId61"/>
    <p:sldId id="360" r:id="rId62"/>
    <p:sldId id="361" r:id="rId63"/>
    <p:sldId id="362" r:id="rId64"/>
    <p:sldId id="363" r:id="rId65"/>
    <p:sldId id="364" r:id="rId66"/>
    <p:sldId id="365" r:id="rId67"/>
    <p:sldId id="366" r:id="rId68"/>
    <p:sldId id="367" r:id="rId69"/>
    <p:sldId id="368" r:id="rId70"/>
    <p:sldId id="369" r:id="rId71"/>
    <p:sldId id="370" r:id="rId72"/>
    <p:sldId id="371" r:id="rId73"/>
    <p:sldId id="372" r:id="rId74"/>
    <p:sldId id="373" r:id="rId75"/>
    <p:sldId id="374" r:id="rId76"/>
    <p:sldId id="375" r:id="rId77"/>
    <p:sldId id="376" r:id="rId78"/>
    <p:sldId id="377" r:id="rId79"/>
    <p:sldId id="378" r:id="rId80"/>
    <p:sldId id="379" r:id="rId81"/>
    <p:sldId id="380" r:id="rId82"/>
    <p:sldId id="381" r:id="rId83"/>
    <p:sldId id="382" r:id="rId84"/>
    <p:sldId id="383" r:id="rId85"/>
    <p:sldId id="384" r:id="rId86"/>
    <p:sldId id="385" r:id="rId87"/>
    <p:sldId id="386" r:id="rId88"/>
    <p:sldId id="387" r:id="rId89"/>
    <p:sldId id="388" r:id="rId90"/>
    <p:sldId id="389" r:id="rId91"/>
    <p:sldId id="390" r:id="rId92"/>
    <p:sldId id="391" r:id="rId93"/>
    <p:sldId id="392" r:id="rId94"/>
    <p:sldId id="393" r:id="rId95"/>
    <p:sldId id="394" r:id="rId96"/>
    <p:sldId id="395" r:id="rId97"/>
    <p:sldId id="396" r:id="rId98"/>
    <p:sldId id="397" r:id="rId99"/>
    <p:sldId id="401" r:id="rId100"/>
    <p:sldId id="402" r:id="rId101"/>
    <p:sldId id="404" r:id="rId102"/>
    <p:sldId id="405" r:id="rId103"/>
    <p:sldId id="407" r:id="rId104"/>
    <p:sldId id="408" r:id="rId105"/>
    <p:sldId id="409" r:id="rId106"/>
    <p:sldId id="410" r:id="rId107"/>
    <p:sldId id="411" r:id="rId108"/>
    <p:sldId id="412" r:id="rId109"/>
    <p:sldId id="413" r:id="rId110"/>
    <p:sldId id="414" r:id="rId111"/>
    <p:sldId id="415" r:id="rId112"/>
    <p:sldId id="416" r:id="rId113"/>
    <p:sldId id="417" r:id="rId114"/>
    <p:sldId id="418" r:id="rId115"/>
    <p:sldId id="465" r:id="rId116"/>
    <p:sldId id="466" r:id="rId117"/>
    <p:sldId id="468" r:id="rId118"/>
    <p:sldId id="469" r:id="rId119"/>
    <p:sldId id="470" r:id="rId120"/>
    <p:sldId id="471" r:id="rId121"/>
    <p:sldId id="472" r:id="rId122"/>
    <p:sldId id="473" r:id="rId123"/>
    <p:sldId id="474" r:id="rId124"/>
    <p:sldId id="475" r:id="rId125"/>
    <p:sldId id="476" r:id="rId126"/>
    <p:sldId id="477" r:id="rId127"/>
    <p:sldId id="478" r:id="rId128"/>
    <p:sldId id="479" r:id="rId129"/>
    <p:sldId id="480" r:id="rId130"/>
    <p:sldId id="481" r:id="rId131"/>
    <p:sldId id="482" r:id="rId132"/>
    <p:sldId id="483" r:id="rId133"/>
    <p:sldId id="484" r:id="rId134"/>
    <p:sldId id="485" r:id="rId135"/>
    <p:sldId id="486" r:id="rId136"/>
    <p:sldId id="487" r:id="rId137"/>
    <p:sldId id="488" r:id="rId138"/>
    <p:sldId id="489" r:id="rId139"/>
    <p:sldId id="490" r:id="rId140"/>
    <p:sldId id="491" r:id="rId141"/>
    <p:sldId id="492" r:id="rId142"/>
    <p:sldId id="493" r:id="rId143"/>
    <p:sldId id="494" r:id="rId144"/>
    <p:sldId id="495" r:id="rId145"/>
    <p:sldId id="496" r:id="rId146"/>
    <p:sldId id="497" r:id="rId147"/>
    <p:sldId id="498" r:id="rId148"/>
    <p:sldId id="499" r:id="rId149"/>
    <p:sldId id="500" r:id="rId150"/>
    <p:sldId id="501" r:id="rId151"/>
    <p:sldId id="502" r:id="rId152"/>
    <p:sldId id="503" r:id="rId153"/>
    <p:sldId id="504" r:id="rId154"/>
    <p:sldId id="505" r:id="rId155"/>
    <p:sldId id="506" r:id="rId156"/>
    <p:sldId id="507" r:id="rId157"/>
    <p:sldId id="508" r:id="rId158"/>
    <p:sldId id="509" r:id="rId159"/>
    <p:sldId id="510" r:id="rId160"/>
    <p:sldId id="511" r:id="rId161"/>
    <p:sldId id="512" r:id="rId162"/>
    <p:sldId id="513" r:id="rId163"/>
    <p:sldId id="514" r:id="rId164"/>
    <p:sldId id="515" r:id="rId165"/>
    <p:sldId id="516" r:id="rId166"/>
    <p:sldId id="517" r:id="rId167"/>
    <p:sldId id="518" r:id="rId168"/>
    <p:sldId id="519" r:id="rId169"/>
    <p:sldId id="520" r:id="rId170"/>
    <p:sldId id="521" r:id="rId171"/>
    <p:sldId id="522" r:id="rId172"/>
    <p:sldId id="523" r:id="rId173"/>
    <p:sldId id="524" r:id="rId174"/>
    <p:sldId id="525" r:id="rId175"/>
    <p:sldId id="526" r:id="rId176"/>
    <p:sldId id="527" r:id="rId177"/>
    <p:sldId id="528" r:id="rId178"/>
    <p:sldId id="529" r:id="rId179"/>
    <p:sldId id="530" r:id="rId180"/>
    <p:sldId id="531" r:id="rId181"/>
    <p:sldId id="542" r:id="rId182"/>
    <p:sldId id="543" r:id="rId183"/>
    <p:sldId id="533" r:id="rId184"/>
    <p:sldId id="534" r:id="rId185"/>
    <p:sldId id="535" r:id="rId186"/>
    <p:sldId id="536" r:id="rId187"/>
    <p:sldId id="537" r:id="rId188"/>
    <p:sldId id="538" r:id="rId189"/>
    <p:sldId id="539" r:id="rId190"/>
    <p:sldId id="540" r:id="rId191"/>
    <p:sldId id="541" r:id="rId192"/>
  </p:sldIdLst>
  <p:sldSz cx="9144000" cy="6858000" type="screen4x3"/>
  <p:notesSz cx="6858000" cy="9144000"/>
  <p:embeddedFontLst>
    <p:embeddedFont>
      <p:font typeface="Tahoma" panose="020B0604030504040204" pitchFamily="34" charset="0"/>
      <p:regular r:id="rId194"/>
      <p:bold r:id="rId195"/>
    </p:embeddedFont>
    <p:embeddedFont>
      <p:font typeface="맑은 고딕" panose="020B0503020000020004" pitchFamily="50" charset="-127"/>
      <p:regular r:id="rId196"/>
      <p:bold r:id="rId197"/>
    </p:embeddedFont>
    <p:embeddedFont>
      <p:font typeface="Cambria Math" panose="02040503050406030204" pitchFamily="18" charset="0"/>
      <p:regular r:id="rId198"/>
    </p:embeddedFont>
    <p:embeddedFont>
      <p:font typeface="나눔손글씨 펜" panose="020B0600000101010101" charset="-127"/>
      <p:regular r:id="rId199"/>
    </p:embeddedFont>
    <p:embeddedFont>
      <p:font typeface="HY견고딕" panose="02030600000101010101" pitchFamily="18" charset="-127"/>
      <p:regular r:id="rId20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1C1"/>
    <a:srgbClr val="BC0606"/>
    <a:srgbClr val="FB5357"/>
    <a:srgbClr val="ED193A"/>
    <a:srgbClr val="FC888B"/>
    <a:srgbClr val="F90F15"/>
    <a:srgbClr val="FFE6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60"/>
  </p:normalViewPr>
  <p:slideViewPr>
    <p:cSldViewPr>
      <p:cViewPr varScale="1">
        <p:scale>
          <a:sx n="109" d="100"/>
          <a:sy n="109" d="100"/>
        </p:scale>
        <p:origin x="187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9660"/>
    </p:cViewPr>
  </p:sorter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font" Target="fonts/font1.fntdata"/><Relationship Id="rId199" Type="http://schemas.openxmlformats.org/officeDocument/2006/relationships/font" Target="fonts/font6.fntdata"/><Relationship Id="rId203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font" Target="fonts/font2.fntdata"/><Relationship Id="rId190" Type="http://schemas.openxmlformats.org/officeDocument/2006/relationships/slide" Target="slides/slide187.xml"/><Relationship Id="rId204" Type="http://schemas.openxmlformats.org/officeDocument/2006/relationships/tableStyles" Target="tableStyle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font" Target="fonts/font3.fntdata"/><Relationship Id="rId200" Type="http://schemas.openxmlformats.org/officeDocument/2006/relationships/font" Target="fonts/font7.fntdata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font" Target="fonts/font4.fntdata"/><Relationship Id="rId201" Type="http://schemas.openxmlformats.org/officeDocument/2006/relationships/presProps" Target="presProps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font" Target="fonts/font5.fntdata"/><Relationship Id="rId202" Type="http://schemas.openxmlformats.org/officeDocument/2006/relationships/viewProps" Target="viewProps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BBE25-1181-4C43-B3E8-9A672AB42AD3}" type="datetimeFigureOut">
              <a:rPr lang="ko-KR" altLang="en-US" smtClean="0"/>
              <a:t>2019-09-30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4FE1A-607B-4D11-88C0-1D39C9D151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488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14734"/>
            <a:ext cx="9143999" cy="1374082"/>
          </a:xfrm>
          <a:prstGeom prst="rect">
            <a:avLst/>
          </a:prstGeom>
        </p:spPr>
      </p:pic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905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3275856" y="5013176"/>
            <a:ext cx="822970" cy="260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제목 13"/>
          <p:cNvSpPr>
            <a:spLocks noGrp="1"/>
          </p:cNvSpPr>
          <p:nvPr>
            <p:ph type="title"/>
          </p:nvPr>
        </p:nvSpPr>
        <p:spPr>
          <a:xfrm>
            <a:off x="282995" y="5683560"/>
            <a:ext cx="8229600" cy="1008112"/>
          </a:xfr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아리따M" pitchFamily="18" charset="-127"/>
                <a:ea typeface="아리따M" pitchFamily="18" charset="-127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99991" y="658786"/>
            <a:ext cx="4644007" cy="327427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9512" y="3904176"/>
            <a:ext cx="5353200" cy="142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1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756084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792088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800" b="1">
                <a:solidFill>
                  <a:schemeClr val="accent3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8" name="내용 개체 틀 2"/>
          <p:cNvSpPr>
            <a:spLocks noGrp="1"/>
          </p:cNvSpPr>
          <p:nvPr>
            <p:ph idx="11"/>
          </p:nvPr>
        </p:nvSpPr>
        <p:spPr>
          <a:xfrm>
            <a:off x="827584" y="908720"/>
            <a:ext cx="7992888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600" b="0">
                <a:latin typeface="+mj-ea"/>
                <a:ea typeface="+mj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cxnSp>
        <p:nvCxnSpPr>
          <p:cNvPr id="18" name="직선 연결선 17"/>
          <p:cNvCxnSpPr/>
          <p:nvPr userDrawn="1"/>
        </p:nvCxnSpPr>
        <p:spPr>
          <a:xfrm>
            <a:off x="2124744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 userDrawn="1"/>
        </p:nvCxnSpPr>
        <p:spPr>
          <a:xfrm>
            <a:off x="4464496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 userDrawn="1"/>
        </p:nvCxnSpPr>
        <p:spPr>
          <a:xfrm>
            <a:off x="6804248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 userDrawn="1"/>
        </p:nvCxnSpPr>
        <p:spPr>
          <a:xfrm>
            <a:off x="0" y="764704"/>
            <a:ext cx="2339752" cy="0"/>
          </a:xfrm>
          <a:prstGeom prst="line">
            <a:avLst/>
          </a:prstGeom>
          <a:ln w="762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65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14734"/>
            <a:ext cx="9143999" cy="1374082"/>
          </a:xfrm>
          <a:prstGeom prst="rect">
            <a:avLst/>
          </a:prstGeom>
        </p:spPr>
      </p:pic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905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3275856" y="5013176"/>
            <a:ext cx="822970" cy="260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제목 13"/>
          <p:cNvSpPr>
            <a:spLocks noGrp="1"/>
          </p:cNvSpPr>
          <p:nvPr>
            <p:ph type="title"/>
          </p:nvPr>
        </p:nvSpPr>
        <p:spPr>
          <a:xfrm>
            <a:off x="282995" y="5683560"/>
            <a:ext cx="8229600" cy="1008112"/>
          </a:xfr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아리따M" pitchFamily="18" charset="-127"/>
                <a:ea typeface="아리따M" pitchFamily="18" charset="-127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99991" y="658786"/>
            <a:ext cx="4644007" cy="327427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9512" y="3904176"/>
            <a:ext cx="5353200" cy="142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8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3"/>
          <p:cNvSpPr>
            <a:spLocks noGrp="1"/>
          </p:cNvSpPr>
          <p:nvPr>
            <p:ph type="title"/>
          </p:nvPr>
        </p:nvSpPr>
        <p:spPr>
          <a:xfrm>
            <a:off x="1199976" y="2348880"/>
            <a:ext cx="5100216" cy="1031628"/>
          </a:xfrm>
        </p:spPr>
        <p:txBody>
          <a:bodyPr/>
          <a:lstStyle>
            <a:lvl1pPr algn="l">
              <a:defRPr sz="4400" b="0">
                <a:solidFill>
                  <a:schemeClr val="accent5">
                    <a:lumMod val="50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0" y="6237312"/>
            <a:ext cx="1905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 userDrawn="1"/>
        </p:nvSpPr>
        <p:spPr>
          <a:xfrm>
            <a:off x="6410941" y="3284984"/>
            <a:ext cx="465315" cy="49680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직사각형 13"/>
          <p:cNvSpPr/>
          <p:nvPr userDrawn="1"/>
        </p:nvSpPr>
        <p:spPr>
          <a:xfrm>
            <a:off x="7219875" y="1939423"/>
            <a:ext cx="303684" cy="303023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912341" y="2203146"/>
            <a:ext cx="5747891" cy="1328780"/>
          </a:xfrm>
          <a:prstGeom prst="rect">
            <a:avLst/>
          </a:prstGeom>
          <a:noFill/>
          <a:ln w="1270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직사각형 16"/>
          <p:cNvSpPr/>
          <p:nvPr userDrawn="1"/>
        </p:nvSpPr>
        <p:spPr>
          <a:xfrm>
            <a:off x="6848475" y="1609725"/>
            <a:ext cx="511902" cy="468119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8446" y="3741157"/>
            <a:ext cx="2352675" cy="2495550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912341" y="1555328"/>
            <a:ext cx="5605775" cy="505520"/>
            <a:chOff x="912341" y="1447760"/>
            <a:chExt cx="5605775" cy="505520"/>
          </a:xfrm>
        </p:grpSpPr>
        <p:pic>
          <p:nvPicPr>
            <p:cNvPr id="22" name="그림 21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90645" y="1494515"/>
              <a:ext cx="727471" cy="210123"/>
            </a:xfrm>
            <a:prstGeom prst="rect">
              <a:avLst/>
            </a:prstGeom>
          </p:spPr>
        </p:pic>
        <p:grpSp>
          <p:nvGrpSpPr>
            <p:cNvPr id="4" name="그룹 3"/>
            <p:cNvGrpSpPr/>
            <p:nvPr userDrawn="1"/>
          </p:nvGrpSpPr>
          <p:grpSpPr>
            <a:xfrm>
              <a:off x="912341" y="1447760"/>
              <a:ext cx="4837319" cy="505520"/>
              <a:chOff x="881812" y="1320078"/>
              <a:chExt cx="4837319" cy="505520"/>
            </a:xfrm>
          </p:grpSpPr>
          <p:pic>
            <p:nvPicPr>
              <p:cNvPr id="21" name="그림 20"/>
              <p:cNvPicPr>
                <a:picLocks noChangeAspect="1"/>
              </p:cNvPicPr>
              <p:nvPr userDrawn="1"/>
            </p:nvPicPr>
            <p:blipFill rotWithShape="1">
              <a:blip r:embed="rId5"/>
              <a:srcRect t="1" r="34381" b="45624"/>
              <a:stretch/>
            </p:blipFill>
            <p:spPr>
              <a:xfrm>
                <a:off x="881812" y="1321544"/>
                <a:ext cx="2281051" cy="504054"/>
              </a:xfrm>
              <a:prstGeom prst="rect">
                <a:avLst/>
              </a:prstGeom>
            </p:spPr>
          </p:pic>
          <p:pic>
            <p:nvPicPr>
              <p:cNvPr id="23" name="그림 22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27643" t="51160"/>
              <a:stretch/>
            </p:blipFill>
            <p:spPr>
              <a:xfrm>
                <a:off x="3203848" y="1320078"/>
                <a:ext cx="2515283" cy="4527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5874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755576" y="620688"/>
            <a:ext cx="7344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-150" normalizeH="0" baseline="0" noProof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Tahoma" pitchFamily="34" charset="0"/>
              </a:rPr>
              <a:t>각 절에서 다루는 내용</a:t>
            </a:r>
            <a:endParaRPr kumimoji="0" lang="ko-KR" altLang="en-US" sz="2800" b="0" i="0" u="none" strike="noStrike" kern="1200" cap="none" spc="-150" normalizeH="0" baseline="0" noProof="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Tahoma" pitchFamily="34" charset="0"/>
            </a:endParaRPr>
          </a:p>
        </p:txBody>
      </p:sp>
      <p:sp>
        <p:nvSpPr>
          <p:cNvPr id="11" name="모서리가 둥근 직사각형 8"/>
          <p:cNvSpPr/>
          <p:nvPr userDrawn="1"/>
        </p:nvSpPr>
        <p:spPr>
          <a:xfrm>
            <a:off x="323528" y="404813"/>
            <a:ext cx="8497887" cy="6048375"/>
          </a:xfrm>
          <a:prstGeom prst="roundRect">
            <a:avLst>
              <a:gd name="adj" fmla="val 5013"/>
            </a:avLst>
          </a:prstGeom>
          <a:noFill/>
          <a:ln w="539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1412776"/>
            <a:ext cx="7776864" cy="468052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000"/>
            </a:lvl1pPr>
            <a:lvl2pPr marL="542925" indent="-276225">
              <a:buClr>
                <a:schemeClr val="accent3">
                  <a:lumMod val="75000"/>
                </a:schemeClr>
              </a:buClr>
              <a:buFont typeface="나눔손글씨 펜" pitchFamily="66" charset="-127"/>
              <a:buChar char="→"/>
              <a:defRPr sz="1800">
                <a:latin typeface="나눔손글씨 펜" pitchFamily="66" charset="-127"/>
                <a:ea typeface="나눔손글씨 펜" pitchFamily="66" charset="-127"/>
              </a:defRPr>
            </a:lvl2pPr>
          </a:lstStyle>
          <a:p>
            <a:pPr lvl="0"/>
            <a:r>
              <a:rPr lang="ko-KR" altLang="en-US" dirty="0" smtClean="0"/>
              <a:t>마스터 텍스트 스타일을 편집합니다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 lvl="1"/>
            <a:r>
              <a:rPr lang="ko-KR" altLang="en-US" dirty="0" smtClean="0"/>
              <a:t> 둘째 수준</a:t>
            </a:r>
          </a:p>
        </p:txBody>
      </p:sp>
    </p:spTree>
    <p:extLst>
      <p:ext uri="{BB962C8B-B14F-4D97-AF65-F5344CB8AC3E}">
        <p14:creationId xmlns:p14="http://schemas.microsoft.com/office/powerpoint/2010/main" val="428382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756084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2124744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464496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6804248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0" y="764704"/>
            <a:ext cx="2339752" cy="0"/>
          </a:xfrm>
          <a:prstGeom prst="line">
            <a:avLst/>
          </a:prstGeom>
          <a:ln w="762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>
            <a:lvl1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Char char="n"/>
              <a:defRPr sz="2000" b="0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4724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756084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792088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800" b="1">
                <a:solidFill>
                  <a:schemeClr val="accent3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8" name="내용 개체 틀 2"/>
          <p:cNvSpPr>
            <a:spLocks noGrp="1"/>
          </p:cNvSpPr>
          <p:nvPr>
            <p:ph idx="11"/>
          </p:nvPr>
        </p:nvSpPr>
        <p:spPr>
          <a:xfrm>
            <a:off x="827584" y="908720"/>
            <a:ext cx="7992888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600" b="0">
                <a:latin typeface="+mj-ea"/>
                <a:ea typeface="+mj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cxnSp>
        <p:nvCxnSpPr>
          <p:cNvPr id="18" name="직선 연결선 17"/>
          <p:cNvCxnSpPr/>
          <p:nvPr userDrawn="1"/>
        </p:nvCxnSpPr>
        <p:spPr>
          <a:xfrm>
            <a:off x="2124744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 userDrawn="1"/>
        </p:nvCxnSpPr>
        <p:spPr>
          <a:xfrm>
            <a:off x="4464496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 userDrawn="1"/>
        </p:nvCxnSpPr>
        <p:spPr>
          <a:xfrm>
            <a:off x="6804248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 userDrawn="1"/>
        </p:nvCxnSpPr>
        <p:spPr>
          <a:xfrm>
            <a:off x="0" y="764704"/>
            <a:ext cx="2339752" cy="0"/>
          </a:xfrm>
          <a:prstGeom prst="line">
            <a:avLst/>
          </a:prstGeom>
          <a:ln w="762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781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3"/>
          <p:cNvSpPr>
            <a:spLocks noGrp="1"/>
          </p:cNvSpPr>
          <p:nvPr>
            <p:ph type="title"/>
          </p:nvPr>
        </p:nvSpPr>
        <p:spPr>
          <a:xfrm>
            <a:off x="1199976" y="2348880"/>
            <a:ext cx="5100216" cy="1031628"/>
          </a:xfrm>
        </p:spPr>
        <p:txBody>
          <a:bodyPr/>
          <a:lstStyle>
            <a:lvl1pPr algn="l">
              <a:defRPr sz="4400" b="0">
                <a:solidFill>
                  <a:schemeClr val="accent5">
                    <a:lumMod val="50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0" y="6237312"/>
            <a:ext cx="1905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 userDrawn="1"/>
        </p:nvSpPr>
        <p:spPr>
          <a:xfrm>
            <a:off x="6410941" y="3284984"/>
            <a:ext cx="465315" cy="49680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>
          <a:xfrm>
            <a:off x="7219875" y="1939423"/>
            <a:ext cx="303684" cy="303023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>
          <a:xfrm>
            <a:off x="912341" y="2203146"/>
            <a:ext cx="5747891" cy="1328780"/>
          </a:xfrm>
          <a:prstGeom prst="rect">
            <a:avLst/>
          </a:prstGeom>
          <a:noFill/>
          <a:ln w="1270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 userDrawn="1"/>
        </p:nvSpPr>
        <p:spPr>
          <a:xfrm>
            <a:off x="6848475" y="1609725"/>
            <a:ext cx="511902" cy="468119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8446" y="3741157"/>
            <a:ext cx="2352675" cy="2495550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912341" y="1555328"/>
            <a:ext cx="5605775" cy="505520"/>
            <a:chOff x="912341" y="1447760"/>
            <a:chExt cx="5605775" cy="505520"/>
          </a:xfrm>
        </p:grpSpPr>
        <p:pic>
          <p:nvPicPr>
            <p:cNvPr id="22" name="그림 21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90645" y="1494515"/>
              <a:ext cx="727471" cy="210123"/>
            </a:xfrm>
            <a:prstGeom prst="rect">
              <a:avLst/>
            </a:prstGeom>
          </p:spPr>
        </p:pic>
        <p:grpSp>
          <p:nvGrpSpPr>
            <p:cNvPr id="4" name="그룹 3"/>
            <p:cNvGrpSpPr/>
            <p:nvPr userDrawn="1"/>
          </p:nvGrpSpPr>
          <p:grpSpPr>
            <a:xfrm>
              <a:off x="912341" y="1447760"/>
              <a:ext cx="4837319" cy="505520"/>
              <a:chOff x="881812" y="1320078"/>
              <a:chExt cx="4837319" cy="505520"/>
            </a:xfrm>
          </p:grpSpPr>
          <p:pic>
            <p:nvPicPr>
              <p:cNvPr id="21" name="그림 20"/>
              <p:cNvPicPr>
                <a:picLocks noChangeAspect="1"/>
              </p:cNvPicPr>
              <p:nvPr userDrawn="1"/>
            </p:nvPicPr>
            <p:blipFill rotWithShape="1">
              <a:blip r:embed="rId5"/>
              <a:srcRect t="1" r="34381" b="45624"/>
              <a:stretch/>
            </p:blipFill>
            <p:spPr>
              <a:xfrm>
                <a:off x="881812" y="1321544"/>
                <a:ext cx="2281051" cy="504054"/>
              </a:xfrm>
              <a:prstGeom prst="rect">
                <a:avLst/>
              </a:prstGeom>
            </p:spPr>
          </p:pic>
          <p:pic>
            <p:nvPicPr>
              <p:cNvPr id="23" name="그림 22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27643" t="51160"/>
              <a:stretch/>
            </p:blipFill>
            <p:spPr>
              <a:xfrm>
                <a:off x="3203848" y="1320078"/>
                <a:ext cx="2515283" cy="4527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5489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755576" y="620688"/>
            <a:ext cx="7344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  <a:cs typeface="Tahoma" pitchFamily="34" charset="0"/>
              </a:rPr>
              <a:t>각 절에서 다루는 내용</a:t>
            </a:r>
            <a:endParaRPr kumimoji="0" lang="ko-KR" altLang="en-US" sz="28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  <a:cs typeface="Tahoma" pitchFamily="34" charset="0"/>
            </a:endParaRPr>
          </a:p>
        </p:txBody>
      </p:sp>
      <p:sp>
        <p:nvSpPr>
          <p:cNvPr id="11" name="모서리가 둥근 직사각형 8"/>
          <p:cNvSpPr/>
          <p:nvPr userDrawn="1"/>
        </p:nvSpPr>
        <p:spPr>
          <a:xfrm>
            <a:off x="323528" y="404813"/>
            <a:ext cx="8497887" cy="6048375"/>
          </a:xfrm>
          <a:prstGeom prst="roundRect">
            <a:avLst>
              <a:gd name="adj" fmla="val 5013"/>
            </a:avLst>
          </a:prstGeom>
          <a:noFill/>
          <a:ln w="539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1412776"/>
            <a:ext cx="7776864" cy="468052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000"/>
            </a:lvl1pPr>
            <a:lvl2pPr marL="542925" indent="-276225">
              <a:buClr>
                <a:schemeClr val="accent3">
                  <a:lumMod val="75000"/>
                </a:schemeClr>
              </a:buClr>
              <a:buFont typeface="나눔손글씨 펜" pitchFamily="66" charset="-127"/>
              <a:buChar char="→"/>
              <a:defRPr sz="1800">
                <a:latin typeface="나눔손글씨 펜" pitchFamily="66" charset="-127"/>
                <a:ea typeface="나눔손글씨 펜" pitchFamily="66" charset="-127"/>
              </a:defRPr>
            </a:lvl2pPr>
          </a:lstStyle>
          <a:p>
            <a:pPr lvl="0"/>
            <a:r>
              <a:rPr lang="ko-KR" altLang="en-US" dirty="0" smtClean="0"/>
              <a:t>마스터 텍스트 스타일을 편집합니다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 lvl="1"/>
            <a:r>
              <a:rPr lang="ko-KR" altLang="en-US" dirty="0" smtClean="0"/>
              <a:t> 둘째 수준</a:t>
            </a:r>
          </a:p>
        </p:txBody>
      </p:sp>
    </p:spTree>
    <p:extLst>
      <p:ext uri="{BB962C8B-B14F-4D97-AF65-F5344CB8AC3E}">
        <p14:creationId xmlns:p14="http://schemas.microsoft.com/office/powerpoint/2010/main" val="14042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756084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2124744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464496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6804248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0" y="764704"/>
            <a:ext cx="2339752" cy="0"/>
          </a:xfrm>
          <a:prstGeom prst="line">
            <a:avLst/>
          </a:prstGeom>
          <a:ln w="762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>
            <a:lvl1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Char char="n"/>
              <a:defRPr sz="2000" b="0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737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756084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792088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800" b="1">
                <a:solidFill>
                  <a:schemeClr val="accent3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8" name="내용 개체 틀 2"/>
          <p:cNvSpPr>
            <a:spLocks noGrp="1"/>
          </p:cNvSpPr>
          <p:nvPr>
            <p:ph idx="11"/>
          </p:nvPr>
        </p:nvSpPr>
        <p:spPr>
          <a:xfrm>
            <a:off x="827584" y="908720"/>
            <a:ext cx="7992888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600" b="0">
                <a:latin typeface="+mj-ea"/>
                <a:ea typeface="+mj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cxnSp>
        <p:nvCxnSpPr>
          <p:cNvPr id="18" name="직선 연결선 17"/>
          <p:cNvCxnSpPr/>
          <p:nvPr userDrawn="1"/>
        </p:nvCxnSpPr>
        <p:spPr>
          <a:xfrm>
            <a:off x="2124744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 userDrawn="1"/>
        </p:nvCxnSpPr>
        <p:spPr>
          <a:xfrm>
            <a:off x="4464496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 userDrawn="1"/>
        </p:nvCxnSpPr>
        <p:spPr>
          <a:xfrm>
            <a:off x="6804248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 userDrawn="1"/>
        </p:nvCxnSpPr>
        <p:spPr>
          <a:xfrm>
            <a:off x="0" y="764704"/>
            <a:ext cx="2339752" cy="0"/>
          </a:xfrm>
          <a:prstGeom prst="line">
            <a:avLst/>
          </a:prstGeom>
          <a:ln w="762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388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14734"/>
            <a:ext cx="9143999" cy="1374082"/>
          </a:xfrm>
          <a:prstGeom prst="rect">
            <a:avLst/>
          </a:prstGeom>
        </p:spPr>
      </p:pic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905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3275856" y="5013176"/>
            <a:ext cx="822970" cy="260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제목 13"/>
          <p:cNvSpPr>
            <a:spLocks noGrp="1"/>
          </p:cNvSpPr>
          <p:nvPr>
            <p:ph type="title"/>
          </p:nvPr>
        </p:nvSpPr>
        <p:spPr>
          <a:xfrm>
            <a:off x="282995" y="5683560"/>
            <a:ext cx="8229600" cy="1008112"/>
          </a:xfr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아리따M" pitchFamily="18" charset="-127"/>
                <a:ea typeface="아리따M" pitchFamily="18" charset="-127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99991" y="658786"/>
            <a:ext cx="4644007" cy="327427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9512" y="3904176"/>
            <a:ext cx="5353200" cy="142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3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3"/>
          <p:cNvSpPr>
            <a:spLocks noGrp="1"/>
          </p:cNvSpPr>
          <p:nvPr>
            <p:ph type="title"/>
          </p:nvPr>
        </p:nvSpPr>
        <p:spPr>
          <a:xfrm>
            <a:off x="1199976" y="2348880"/>
            <a:ext cx="5100216" cy="1031628"/>
          </a:xfrm>
        </p:spPr>
        <p:txBody>
          <a:bodyPr/>
          <a:lstStyle>
            <a:lvl1pPr algn="l">
              <a:defRPr sz="4400" b="0">
                <a:solidFill>
                  <a:schemeClr val="accent5">
                    <a:lumMod val="50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0" y="6237312"/>
            <a:ext cx="1905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 userDrawn="1"/>
        </p:nvSpPr>
        <p:spPr>
          <a:xfrm>
            <a:off x="6410941" y="3284984"/>
            <a:ext cx="465315" cy="49680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직사각형 13"/>
          <p:cNvSpPr/>
          <p:nvPr userDrawn="1"/>
        </p:nvSpPr>
        <p:spPr>
          <a:xfrm>
            <a:off x="7219875" y="1939423"/>
            <a:ext cx="303684" cy="303023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912341" y="2203146"/>
            <a:ext cx="5747891" cy="1328780"/>
          </a:xfrm>
          <a:prstGeom prst="rect">
            <a:avLst/>
          </a:prstGeom>
          <a:noFill/>
          <a:ln w="1270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직사각형 16"/>
          <p:cNvSpPr/>
          <p:nvPr userDrawn="1"/>
        </p:nvSpPr>
        <p:spPr>
          <a:xfrm>
            <a:off x="6848475" y="1609725"/>
            <a:ext cx="511902" cy="468119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8446" y="3741157"/>
            <a:ext cx="2352675" cy="2495550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912341" y="1555328"/>
            <a:ext cx="5605775" cy="505520"/>
            <a:chOff x="912341" y="1447760"/>
            <a:chExt cx="5605775" cy="505520"/>
          </a:xfrm>
        </p:grpSpPr>
        <p:pic>
          <p:nvPicPr>
            <p:cNvPr id="22" name="그림 21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90645" y="1494515"/>
              <a:ext cx="727471" cy="210123"/>
            </a:xfrm>
            <a:prstGeom prst="rect">
              <a:avLst/>
            </a:prstGeom>
          </p:spPr>
        </p:pic>
        <p:grpSp>
          <p:nvGrpSpPr>
            <p:cNvPr id="4" name="그룹 3"/>
            <p:cNvGrpSpPr/>
            <p:nvPr userDrawn="1"/>
          </p:nvGrpSpPr>
          <p:grpSpPr>
            <a:xfrm>
              <a:off x="912341" y="1447760"/>
              <a:ext cx="4837319" cy="505520"/>
              <a:chOff x="881812" y="1320078"/>
              <a:chExt cx="4837319" cy="505520"/>
            </a:xfrm>
          </p:grpSpPr>
          <p:pic>
            <p:nvPicPr>
              <p:cNvPr id="21" name="그림 20"/>
              <p:cNvPicPr>
                <a:picLocks noChangeAspect="1"/>
              </p:cNvPicPr>
              <p:nvPr userDrawn="1"/>
            </p:nvPicPr>
            <p:blipFill rotWithShape="1">
              <a:blip r:embed="rId5"/>
              <a:srcRect t="1" r="34381" b="45624"/>
              <a:stretch/>
            </p:blipFill>
            <p:spPr>
              <a:xfrm>
                <a:off x="881812" y="1321544"/>
                <a:ext cx="2281051" cy="504054"/>
              </a:xfrm>
              <a:prstGeom prst="rect">
                <a:avLst/>
              </a:prstGeom>
            </p:spPr>
          </p:pic>
          <p:pic>
            <p:nvPicPr>
              <p:cNvPr id="23" name="그림 22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27643" t="51160"/>
              <a:stretch/>
            </p:blipFill>
            <p:spPr>
              <a:xfrm>
                <a:off x="3203848" y="1320078"/>
                <a:ext cx="2515283" cy="4527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35173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755576" y="620688"/>
            <a:ext cx="7344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-150" normalizeH="0" baseline="0" noProof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Tahoma" pitchFamily="34" charset="0"/>
              </a:rPr>
              <a:t>각 절에서 다루는 내용</a:t>
            </a:r>
            <a:endParaRPr kumimoji="0" lang="ko-KR" altLang="en-US" sz="2800" b="0" i="0" u="none" strike="noStrike" kern="1200" cap="none" spc="-150" normalizeH="0" baseline="0" noProof="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Tahoma" pitchFamily="34" charset="0"/>
            </a:endParaRPr>
          </a:p>
        </p:txBody>
      </p:sp>
      <p:sp>
        <p:nvSpPr>
          <p:cNvPr id="11" name="모서리가 둥근 직사각형 8"/>
          <p:cNvSpPr/>
          <p:nvPr userDrawn="1"/>
        </p:nvSpPr>
        <p:spPr>
          <a:xfrm>
            <a:off x="323528" y="404813"/>
            <a:ext cx="8497887" cy="6048375"/>
          </a:xfrm>
          <a:prstGeom prst="roundRect">
            <a:avLst>
              <a:gd name="adj" fmla="val 5013"/>
            </a:avLst>
          </a:prstGeom>
          <a:noFill/>
          <a:ln w="539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1412776"/>
            <a:ext cx="7776864" cy="468052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000"/>
            </a:lvl1pPr>
            <a:lvl2pPr marL="542925" indent="-276225">
              <a:buClr>
                <a:schemeClr val="accent3">
                  <a:lumMod val="75000"/>
                </a:schemeClr>
              </a:buClr>
              <a:buFont typeface="나눔손글씨 펜" pitchFamily="66" charset="-127"/>
              <a:buChar char="→"/>
              <a:defRPr sz="1800">
                <a:latin typeface="나눔손글씨 펜" pitchFamily="66" charset="-127"/>
                <a:ea typeface="나눔손글씨 펜" pitchFamily="66" charset="-127"/>
              </a:defRPr>
            </a:lvl2pPr>
          </a:lstStyle>
          <a:p>
            <a:pPr lvl="0"/>
            <a:r>
              <a:rPr lang="ko-KR" altLang="en-US" dirty="0" smtClean="0"/>
              <a:t>마스터 텍스트 스타일을 편집합니다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 lvl="1"/>
            <a:r>
              <a:rPr lang="ko-KR" altLang="en-US" dirty="0" smtClean="0"/>
              <a:t> 둘째 수준</a:t>
            </a:r>
          </a:p>
        </p:txBody>
      </p:sp>
    </p:spTree>
    <p:extLst>
      <p:ext uri="{BB962C8B-B14F-4D97-AF65-F5344CB8AC3E}">
        <p14:creationId xmlns:p14="http://schemas.microsoft.com/office/powerpoint/2010/main" val="3623386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756084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2124744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464496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6804248" y="764704"/>
            <a:ext cx="2339752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0" y="764704"/>
            <a:ext cx="2339752" cy="0"/>
          </a:xfrm>
          <a:prstGeom prst="line">
            <a:avLst/>
          </a:prstGeom>
          <a:ln w="762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>
            <a:lvl1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Char char="n"/>
              <a:defRPr sz="2000" b="0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902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251520" y="274638"/>
            <a:ext cx="87129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251520" y="1600200"/>
            <a:ext cx="8712968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534869"/>
            <a:ext cx="2133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3C4A7B72-6AE8-49C2-8F32-E8A725FD610D}" type="datetimeFigureOut">
              <a:rPr lang="ko-KR" altLang="en-US" smtClean="0"/>
              <a:pPr>
                <a:defRPr/>
              </a:pPr>
              <a:t>2019-09-30</a:t>
            </a:fld>
            <a:endParaRPr lang="ko-KR" altLang="en-US" dirty="0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25344"/>
            <a:ext cx="2895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515819"/>
            <a:ext cx="2133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52DD98C4-AD35-4759-9571-E1AA62A00DA9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674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3" r:id="rId2"/>
    <p:sldLayoutId id="2147483677" r:id="rId3"/>
    <p:sldLayoutId id="2147483679" r:id="rId4"/>
    <p:sldLayoutId id="2147483682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Blip>
          <a:blip r:embed="rId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251520" y="274638"/>
            <a:ext cx="87129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251520" y="1600200"/>
            <a:ext cx="8712968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534869"/>
            <a:ext cx="2133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A7B72-6AE8-49C2-8F32-E8A725FD610D}" type="datetimeFigureOut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2019-09-30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25344"/>
            <a:ext cx="2895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515819"/>
            <a:ext cx="2133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D98C4-AD35-4759-9571-E1AA62A00DA9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05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Blip>
          <a:blip r:embed="rId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251520" y="274638"/>
            <a:ext cx="87129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251520" y="1600200"/>
            <a:ext cx="8712968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534869"/>
            <a:ext cx="2133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A7B72-6AE8-49C2-8F32-E8A725FD610D}" type="datetimeFigureOut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2019-09-30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25344"/>
            <a:ext cx="2895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515819"/>
            <a:ext cx="2133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D98C4-AD35-4759-9571-E1AA62A00DA9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0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Blip>
          <a:blip r:embed="rId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NUL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4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21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241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3010.png"/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1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1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6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4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1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4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1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4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1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1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0.png"/><Relationship Id="rId1" Type="http://schemas.openxmlformats.org/officeDocument/2006/relationships/slideLayout" Target="../slideLayouts/slideLayout14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4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1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4.pn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1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14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g"/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1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blogs.nvidia.com/blog/2016/07/29/whats-difference-artificial-intelligence-machine-learning-deep-learning-ai/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80920" cy="548680"/>
          </a:xfrm>
        </p:spPr>
        <p:txBody>
          <a:bodyPr/>
          <a:lstStyle/>
          <a:p>
            <a:pPr algn="r"/>
            <a:r>
              <a:rPr lang="ko-KR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전북대학교 컴퓨터공학부 인공지능 심화교육</a:t>
            </a:r>
            <a:r>
              <a: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(2019.9.30)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278092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ko-KR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2083210"/>
            <a:ext cx="7200800" cy="134578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ko-KR" altLang="en-US" sz="2800" dirty="0" smtClean="0">
                <a:solidFill>
                  <a:srgbClr val="0000FF"/>
                </a:solidFill>
                <a:latin typeface="+mj-lt"/>
              </a:rPr>
              <a:t>기계학습 및 </a:t>
            </a:r>
            <a:r>
              <a:rPr lang="ko-KR" altLang="en-US" sz="2800" dirty="0" err="1" smtClean="0">
                <a:solidFill>
                  <a:srgbClr val="0000FF"/>
                </a:solidFill>
                <a:latin typeface="+mj-lt"/>
              </a:rPr>
              <a:t>딥러닝</a:t>
            </a:r>
            <a:r>
              <a:rPr lang="ko-KR" altLang="en-US" sz="2800" dirty="0" smtClean="0">
                <a:solidFill>
                  <a:srgbClr val="0000FF"/>
                </a:solidFill>
                <a:latin typeface="+mj-lt"/>
              </a:rPr>
              <a:t> 개요 </a:t>
            </a:r>
            <a:endParaRPr lang="en-US" altLang="ko-KR" sz="28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8332" y="3861048"/>
            <a:ext cx="4079304" cy="172819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400" dirty="0">
                <a:latin typeface="+mj-lt"/>
              </a:rPr>
              <a:t>오일석</a:t>
            </a:r>
            <a:endParaRPr lang="en-US" altLang="ko-KR" sz="2400" dirty="0">
              <a:latin typeface="+mj-lt"/>
            </a:endParaRPr>
          </a:p>
          <a:p>
            <a:pPr algn="ctr">
              <a:lnSpc>
                <a:spcPts val="3000"/>
              </a:lnSpc>
            </a:pPr>
            <a:r>
              <a:rPr lang="ko-KR" altLang="en-US" sz="2400" dirty="0">
                <a:latin typeface="+mj-lt"/>
              </a:rPr>
              <a:t>전북대학교 컴퓨터공학부</a:t>
            </a:r>
            <a:endParaRPr lang="en-US" altLang="ko-KR" sz="2400" dirty="0">
              <a:latin typeface="+mj-lt"/>
            </a:endParaRPr>
          </a:p>
          <a:p>
            <a:pPr algn="ctr">
              <a:lnSpc>
                <a:spcPts val="3000"/>
              </a:lnSpc>
            </a:pPr>
            <a:r>
              <a:rPr lang="en-US" altLang="ko-KR" sz="2400" dirty="0">
                <a:latin typeface="+mj-lt"/>
              </a:rPr>
              <a:t>isoh@chonbuk.ac.kr</a:t>
            </a:r>
          </a:p>
          <a:p>
            <a:pPr algn="ctr">
              <a:lnSpc>
                <a:spcPts val="3000"/>
              </a:lnSpc>
            </a:pP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52598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1.1.3 </a:t>
            </a:r>
            <a:r>
              <a:rPr lang="ko-KR" altLang="en-US" dirty="0" smtClean="0"/>
              <a:t>기계 학습 개념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훈련집합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가로축은 </a:t>
            </a:r>
            <a:r>
              <a:rPr lang="ko-KR" altLang="en-US" dirty="0" smtClean="0">
                <a:solidFill>
                  <a:srgbClr val="0000FF"/>
                </a:solidFill>
              </a:rPr>
              <a:t>특징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세로축은 </a:t>
            </a:r>
            <a:r>
              <a:rPr lang="ko-KR" altLang="en-US" dirty="0" smtClean="0">
                <a:solidFill>
                  <a:srgbClr val="0000FF"/>
                </a:solidFill>
              </a:rPr>
              <a:t>목표치</a:t>
            </a:r>
            <a:endParaRPr lang="en-US" altLang="ko-KR" dirty="0" smtClean="0">
              <a:solidFill>
                <a:srgbClr val="0000FF"/>
              </a:solidFill>
            </a:endParaRPr>
          </a:p>
          <a:p>
            <a:pPr lvl="1"/>
            <a:r>
              <a:rPr lang="ko-KR" altLang="en-US" dirty="0"/>
              <a:t>관측한 </a:t>
            </a:r>
            <a:r>
              <a:rPr lang="en-US" altLang="ko-KR" dirty="0"/>
              <a:t>4</a:t>
            </a:r>
            <a:r>
              <a:rPr lang="ko-KR" altLang="en-US" dirty="0"/>
              <a:t>개의 점이 </a:t>
            </a:r>
            <a:r>
              <a:rPr lang="ko-KR" altLang="en-US" dirty="0" smtClean="0">
                <a:solidFill>
                  <a:srgbClr val="0000FF"/>
                </a:solidFill>
              </a:rPr>
              <a:t>훈련집합</a:t>
            </a:r>
            <a:r>
              <a:rPr lang="ko-KR" altLang="en-US" dirty="0" smtClean="0"/>
              <a:t>을 구성함</a:t>
            </a:r>
            <a:endParaRPr lang="en-US" altLang="ko-KR" dirty="0"/>
          </a:p>
          <a:p>
            <a:pPr lvl="1"/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0" y="2982548"/>
            <a:ext cx="317351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01" y="2276872"/>
            <a:ext cx="7093793" cy="37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4644378"/>
            <a:ext cx="457200" cy="4156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sz="16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ko-KR" altLang="en-US" sz="1600" baseline="-25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3560" y="4641510"/>
            <a:ext cx="457200" cy="4156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sz="16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ko-KR" altLang="en-US" sz="1600" baseline="-25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6216" y="4643848"/>
            <a:ext cx="457200" cy="4156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sz="16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ko-KR" altLang="en-US" sz="1600" baseline="-25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9264" y="4658100"/>
            <a:ext cx="457200" cy="4156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sz="16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ko-KR" altLang="en-US" sz="1600" baseline="-25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548" y="4165320"/>
            <a:ext cx="457200" cy="4156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ko-KR" sz="16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ko-KR" altLang="en-US" sz="1600" baseline="-25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459" y="3974334"/>
            <a:ext cx="457200" cy="4156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ko-KR" sz="16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ko-KR" altLang="en-US" sz="1600" baseline="-25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428" y="3774282"/>
            <a:ext cx="457200" cy="4156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ko-KR" sz="16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ko-KR" altLang="en-US" sz="1600" baseline="-25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3573016"/>
            <a:ext cx="457200" cy="4156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ko-KR" sz="16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ko-KR" altLang="en-US" sz="1600" baseline="-25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3236717"/>
            <a:ext cx="1842617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2000" dirty="0" smtClean="0"/>
              <a:t>[</a:t>
            </a:r>
            <a:r>
              <a:rPr lang="ko-KR" altLang="en-US" sz="2000" dirty="0" smtClean="0"/>
              <a:t>그림 </a:t>
            </a:r>
            <a:r>
              <a:rPr lang="en-US" altLang="ko-KR" sz="2000" dirty="0" smtClean="0"/>
              <a:t>1-4] </a:t>
            </a:r>
            <a:r>
              <a:rPr lang="ko-KR" altLang="en-US" sz="2000" dirty="0" smtClean="0"/>
              <a:t>예제의 훈련집합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/>
              <p:cNvSpPr/>
              <p:nvPr/>
            </p:nvSpPr>
            <p:spPr>
              <a:xfrm>
                <a:off x="4067945" y="3693917"/>
                <a:ext cx="489654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-466725"/>
                <a14:m>
                  <m:oMath xmlns:m="http://schemas.openxmlformats.org/officeDocument/2006/math">
                    <m:r>
                      <a:rPr lang="ko-KR" altLang="en-US" sz="1600" i="1">
                        <a:latin typeface="Cambria Math"/>
                      </a:rPr>
                      <m:t>𝕏</m:t>
                    </m:r>
                    <m:r>
                      <a:rPr lang="en-US" altLang="ko-KR" sz="1600" i="1">
                        <a:latin typeface="Cambria Math"/>
                      </a:rPr>
                      <m:t>={</m:t>
                    </m:r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0">
                            <a:latin typeface="Cambria Math"/>
                          </a:rPr>
                          <m:t>𝐱</m:t>
                        </m:r>
                      </m:e>
                      <m:sub>
                        <m:r>
                          <a:rPr lang="en-US" altLang="ko-KR" sz="16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ko-KR" sz="16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/>
                          </a:rPr>
                          <m:t>2.0</m:t>
                        </m:r>
                      </m:e>
                    </m:d>
                    <m:r>
                      <a:rPr lang="en-US" altLang="ko-KR" sz="16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0">
                            <a:latin typeface="Cambria Math"/>
                          </a:rPr>
                          <m:t>𝐱</m:t>
                        </m:r>
                      </m:e>
                      <m:sub>
                        <m:r>
                          <a:rPr lang="en-US" altLang="ko-KR" sz="16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ko-KR" sz="16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/>
                          </a:rPr>
                          <m:t>4.0</m:t>
                        </m:r>
                      </m:e>
                    </m:d>
                    <m:r>
                      <a:rPr lang="en-US" altLang="ko-KR" sz="1600" i="1">
                        <a:latin typeface="Cambria Math"/>
                      </a:rPr>
                      <m:t>,</m:t>
                    </m:r>
                  </m:oMath>
                </a14:m>
                <a:r>
                  <a:rPr lang="en-US" altLang="ko-KR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0">
                            <a:latin typeface="Cambria Math"/>
                          </a:rPr>
                          <m:t>𝐱</m:t>
                        </m:r>
                      </m:e>
                      <m:sub>
                        <m:r>
                          <a:rPr lang="en-US" altLang="ko-KR" sz="16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ko-KR" sz="16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/>
                          </a:rPr>
                          <m:t>6.0</m:t>
                        </m:r>
                      </m:e>
                    </m:d>
                    <m:r>
                      <a:rPr lang="en-US" altLang="ko-KR" sz="1600" i="1">
                        <a:latin typeface="Cambria Math"/>
                      </a:rPr>
                      <m:t>,</m:t>
                    </m:r>
                  </m:oMath>
                </a14:m>
                <a:r>
                  <a:rPr lang="en-US" altLang="ko-KR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0">
                            <a:latin typeface="Cambria Math"/>
                          </a:rPr>
                          <m:t>𝐱</m:t>
                        </m:r>
                      </m:e>
                      <m:sub>
                        <m:r>
                          <a:rPr lang="en-US" altLang="ko-KR" sz="1600" i="1"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en-US" altLang="ko-KR" sz="16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/>
                          </a:rPr>
                          <m:t>8.0</m:t>
                        </m:r>
                      </m:e>
                    </m:d>
                    <m:r>
                      <a:rPr lang="en-US" altLang="ko-KR" sz="1600" i="1">
                        <a:latin typeface="Cambria Math"/>
                      </a:rPr>
                      <m:t>} </m:t>
                    </m:r>
                  </m:oMath>
                </a14:m>
                <a:endParaRPr lang="en-US" altLang="ko-KR" sz="1600" i="1" dirty="0">
                  <a:latin typeface="Cambria Math"/>
                </a:endParaRPr>
              </a:p>
              <a:p>
                <a:pPr indent="-466725"/>
                <a14:m>
                  <m:oMath xmlns:m="http://schemas.openxmlformats.org/officeDocument/2006/math">
                    <m:r>
                      <a:rPr lang="ko-KR" altLang="en-US" sz="1600" i="1">
                        <a:latin typeface="Cambria Math"/>
                      </a:rPr>
                      <m:t>𝕐</m:t>
                    </m:r>
                    <m:r>
                      <a:rPr lang="en-US" altLang="ko-KR" sz="1600" i="1">
                        <a:latin typeface="Cambria Math"/>
                      </a:rPr>
                      <m:t>={</m:t>
                    </m:r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ko-KR" sz="16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ko-KR" sz="1600" i="1">
                        <a:latin typeface="Cambria Math"/>
                      </a:rPr>
                      <m:t>=3.0</m:t>
                    </m:r>
                  </m:oMath>
                </a14:m>
                <a:r>
                  <a:rPr lang="en-US" altLang="ko-KR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ko-KR" sz="16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ko-KR" sz="1600" i="1">
                        <a:latin typeface="Cambria Math"/>
                      </a:rPr>
                      <m:t>=4.0</m:t>
                    </m:r>
                  </m:oMath>
                </a14:m>
                <a:r>
                  <a:rPr lang="en-US" altLang="ko-KR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ko-KR" sz="16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ko-KR" sz="1600" i="1">
                        <a:latin typeface="Cambria Math"/>
                      </a:rPr>
                      <m:t>=5.0</m:t>
                    </m:r>
                  </m:oMath>
                </a14:m>
                <a:r>
                  <a:rPr lang="en-US" altLang="ko-KR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ko-KR" sz="1600" i="1"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en-US" altLang="ko-KR" sz="1600" i="1">
                        <a:latin typeface="Cambria Math"/>
                      </a:rPr>
                      <m:t>=6.0}</m:t>
                    </m:r>
                  </m:oMath>
                </a14:m>
                <a:endParaRPr lang="en-US" altLang="ko-KR" sz="1600" dirty="0"/>
              </a:p>
            </p:txBody>
          </p:sp>
        </mc:Choice>
        <mc:Fallback xmlns="">
          <p:sp>
            <p:nvSpPr>
              <p:cNvPr id="6" name="직사각형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5" y="3693917"/>
                <a:ext cx="4896544" cy="584775"/>
              </a:xfrm>
              <a:prstGeom prst="rect">
                <a:avLst/>
              </a:prstGeom>
              <a:blipFill rotWithShape="1"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69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PREVIEW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 smtClean="0"/>
              <a:t>딥러닝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다층 </a:t>
            </a:r>
            <a:r>
              <a:rPr lang="ko-KR" altLang="en-US" dirty="0" err="1" smtClean="0"/>
              <a:t>퍼셉트론에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은닉층을</a:t>
            </a:r>
            <a:r>
              <a:rPr lang="ko-KR" altLang="en-US" dirty="0" smtClean="0"/>
              <a:t> 여러 개 추가하면 깊은 신경망이 됨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err="1" smtClean="0"/>
              <a:t>딥러닝은</a:t>
            </a:r>
            <a:r>
              <a:rPr lang="ko-KR" altLang="en-US" dirty="0" smtClean="0"/>
              <a:t> 깊은 신경망을 학습시키는 알고리즘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err="1" smtClean="0"/>
              <a:t>딥러닝은</a:t>
            </a:r>
            <a:r>
              <a:rPr lang="ko-KR" altLang="en-US" dirty="0" smtClean="0"/>
              <a:t> 새로운 응용을 창출하고 인공지능 제품의 성능을 획기적으로 향상 </a:t>
            </a:r>
            <a:r>
              <a:rPr lang="en-US" altLang="ko-KR" dirty="0" smtClean="0">
                <a:sym typeface="Wingdings" pitchFamily="2" charset="2"/>
              </a:rPr>
              <a:t> </a:t>
            </a:r>
            <a:r>
              <a:rPr lang="ko-KR" altLang="en-US" dirty="0" smtClean="0">
                <a:sym typeface="Wingdings" pitchFamily="2" charset="2"/>
              </a:rPr>
              <a:t>현대 기계 학습을 주도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9334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4.1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등장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/>
              <a:t>4.1.1 </a:t>
            </a:r>
            <a:r>
              <a:rPr lang="ko-KR" altLang="en-US" dirty="0" err="1" smtClean="0"/>
              <a:t>딥러닝의</a:t>
            </a:r>
            <a:r>
              <a:rPr lang="ko-KR" altLang="en-US" dirty="0" smtClean="0"/>
              <a:t> 기술 혁신 요인</a:t>
            </a:r>
            <a:endParaRPr lang="en-US" altLang="ko-KR" dirty="0" smtClean="0"/>
          </a:p>
          <a:p>
            <a:r>
              <a:rPr lang="en-US" altLang="ko-KR" dirty="0" smtClean="0"/>
              <a:t>4.1.2 </a:t>
            </a:r>
            <a:r>
              <a:rPr lang="ko-KR" altLang="en-US" dirty="0" smtClean="0"/>
              <a:t>특징 학습의 부각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661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4.1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등장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배경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1980</a:t>
            </a:r>
            <a:r>
              <a:rPr lang="ko-KR" altLang="en-US" dirty="0" smtClean="0"/>
              <a:t>년대에 이미 깊은 신경망 아이디어 등장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하지만 실현 불가능 </a:t>
            </a:r>
            <a:r>
              <a:rPr lang="en-US" altLang="ko-KR" dirty="0" smtClean="0"/>
              <a:t>(</a:t>
            </a:r>
            <a:r>
              <a:rPr lang="ko-KR" altLang="en-US" dirty="0" smtClean="0"/>
              <a:t>깊은 신경망은 학습이 안됨</a:t>
            </a:r>
            <a:r>
              <a:rPr lang="en-US" altLang="ko-KR" dirty="0" smtClean="0"/>
              <a:t>)</a:t>
            </a:r>
          </a:p>
          <a:p>
            <a:pPr lvl="2"/>
            <a:r>
              <a:rPr lang="ko-KR" altLang="en-US" dirty="0" err="1" smtClean="0"/>
              <a:t>그레이디언트</a:t>
            </a:r>
            <a:r>
              <a:rPr lang="ko-KR" altLang="en-US" dirty="0" smtClean="0"/>
              <a:t> 소멸 문제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작은 훈련집합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과다한 계산 시간</a:t>
            </a:r>
            <a:r>
              <a:rPr lang="en-US" altLang="ko-KR" dirty="0" smtClean="0"/>
              <a:t>(</a:t>
            </a:r>
            <a:r>
              <a:rPr lang="ko-KR" altLang="en-US" dirty="0" smtClean="0"/>
              <a:t>값비싼 슈퍼컴퓨터</a:t>
            </a:r>
            <a:r>
              <a:rPr lang="en-US" altLang="ko-KR" dirty="0" smtClean="0"/>
              <a:t>)</a:t>
            </a:r>
          </a:p>
          <a:p>
            <a:pPr lvl="1"/>
            <a:r>
              <a:rPr lang="ko-KR" altLang="en-US" dirty="0" smtClean="0"/>
              <a:t>이런 실망스러운 상황에서도 꾸준한 연구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학습률에</a:t>
            </a:r>
            <a:r>
              <a:rPr lang="ko-KR" altLang="en-US" dirty="0" smtClean="0"/>
              <a:t> 따른 성능 변화 양상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모멘텀의</a:t>
            </a:r>
            <a:r>
              <a:rPr lang="ko-KR" altLang="en-US" dirty="0" smtClean="0"/>
              <a:t> 영향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은닉 </a:t>
            </a:r>
            <a:r>
              <a:rPr lang="ko-KR" altLang="en-US" dirty="0" err="1" smtClean="0"/>
              <a:t>노드</a:t>
            </a:r>
            <a:r>
              <a:rPr lang="ko-KR" altLang="en-US" dirty="0" smtClean="0"/>
              <a:t> 수에 따른 성능 변화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데이터 </a:t>
            </a:r>
            <a:r>
              <a:rPr lang="ko-KR" altLang="en-US" dirty="0" err="1" smtClean="0"/>
              <a:t>전처리의</a:t>
            </a:r>
            <a:r>
              <a:rPr lang="ko-KR" altLang="en-US" dirty="0" smtClean="0"/>
              <a:t> 영향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활성함수의 영향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규제 기법의 영향 등</a:t>
            </a:r>
            <a:endParaRPr lang="en-US" altLang="ko-KR" dirty="0" smtClean="0"/>
          </a:p>
          <a:p>
            <a:r>
              <a:rPr lang="ko-KR" altLang="en-US" dirty="0" err="1" smtClean="0"/>
              <a:t>딥러닝의</a:t>
            </a:r>
            <a:r>
              <a:rPr lang="ko-KR" altLang="en-US" dirty="0" smtClean="0"/>
              <a:t> 원리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응용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역사</a:t>
            </a:r>
            <a:r>
              <a:rPr lang="en-US" altLang="ko-KR" dirty="0" smtClean="0"/>
              <a:t>, </a:t>
            </a:r>
            <a:r>
              <a:rPr lang="ko-KR" altLang="en-US" dirty="0" smtClean="0"/>
              <a:t>미래 전망을 살피려면 </a:t>
            </a:r>
            <a:r>
              <a:rPr lang="en-US" altLang="ko-KR" dirty="0" smtClean="0"/>
              <a:t>[LeCun2015]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6861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4.1.1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 요인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요인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err="1" smtClean="0"/>
              <a:t>컨볼루션</a:t>
            </a:r>
            <a:r>
              <a:rPr lang="ko-KR" altLang="en-US" dirty="0" smtClean="0"/>
              <a:t> 신경망이 </a:t>
            </a:r>
            <a:r>
              <a:rPr lang="ko-KR" altLang="en-US" dirty="0" err="1" smtClean="0"/>
              <a:t>딥러닝의</a:t>
            </a:r>
            <a:r>
              <a:rPr lang="ko-KR" altLang="en-US" dirty="0" smtClean="0"/>
              <a:t> 가능성을 염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값싼 </a:t>
            </a:r>
            <a:r>
              <a:rPr lang="en-US" altLang="ko-KR" dirty="0" smtClean="0"/>
              <a:t>GPU</a:t>
            </a:r>
            <a:r>
              <a:rPr lang="ko-KR" altLang="en-US" dirty="0" smtClean="0"/>
              <a:t>의 등장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인터넷 덕분으로 학습 데이터가 크게 늘어남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계산은 단순한데 성능은 더 좋은 활성함수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과잉적합을 방지하는데 효과적인 다양한 규제 기법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층별 예비학습 기법 개발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39681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4.1.2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특징 학습의 부각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136904" cy="5688632"/>
          </a:xfrm>
        </p:spPr>
        <p:txBody>
          <a:bodyPr/>
          <a:lstStyle/>
          <a:p>
            <a:r>
              <a:rPr lang="ko-KR" altLang="en-US" dirty="0"/>
              <a:t>기계 학습의 패러다임의 변화</a:t>
            </a:r>
            <a:endParaRPr lang="en-US" altLang="ko-KR" dirty="0"/>
          </a:p>
          <a:p>
            <a:pPr lvl="1"/>
            <a:r>
              <a:rPr lang="ko-KR" altLang="en-US" dirty="0" smtClean="0"/>
              <a:t>고전적인</a:t>
            </a:r>
            <a:r>
              <a:rPr lang="en-US" altLang="ko-KR" dirty="0" smtClean="0"/>
              <a:t> </a:t>
            </a:r>
            <a:r>
              <a:rPr lang="ko-KR" altLang="en-US" dirty="0" smtClean="0"/>
              <a:t>다층 </a:t>
            </a:r>
            <a:r>
              <a:rPr lang="ko-KR" altLang="en-US" dirty="0" err="1" smtClean="0"/>
              <a:t>퍼셉트론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은닉층은</a:t>
            </a:r>
            <a:r>
              <a:rPr lang="ko-KR" altLang="en-US" dirty="0" smtClean="0"/>
              <a:t> 특징 </a:t>
            </a:r>
            <a:r>
              <a:rPr lang="ko-KR" altLang="en-US" dirty="0" err="1" smtClean="0"/>
              <a:t>추출기</a:t>
            </a:r>
            <a:r>
              <a:rPr lang="ko-KR" altLang="en-US" dirty="0" smtClean="0"/>
              <a:t> </a:t>
            </a:r>
            <a:r>
              <a:rPr lang="en-US" altLang="ko-KR" dirty="0" smtClean="0"/>
              <a:t>(3.3.4</a:t>
            </a:r>
            <a:r>
              <a:rPr lang="ko-KR" altLang="en-US" dirty="0" smtClean="0"/>
              <a:t>절의 </a:t>
            </a:r>
            <a:r>
              <a:rPr lang="en-US" altLang="ko-KR" dirty="0" smtClean="0"/>
              <a:t>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3-16])</a:t>
            </a:r>
          </a:p>
          <a:p>
            <a:pPr lvl="2"/>
            <a:r>
              <a:rPr lang="ko-KR" altLang="en-US" dirty="0" smtClean="0"/>
              <a:t>얕은 구조이므로 센서로 획득한 원래 패턴을 그대로 입력하면 낮은 성능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따라서 사람이 수작업 특징을 구상하고 구현하여 신경망에 입력함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현대 기계 학습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딥러닝</a:t>
            </a:r>
            <a:r>
              <a:rPr lang="en-US" altLang="ko-KR" dirty="0" smtClean="0"/>
              <a:t>)</a:t>
            </a:r>
          </a:p>
          <a:p>
            <a:pPr lvl="2"/>
            <a:r>
              <a:rPr lang="ko-KR" altLang="en-US" dirty="0" smtClean="0"/>
              <a:t>특징 추출을 학습으로 설계 </a:t>
            </a:r>
            <a:r>
              <a:rPr lang="en-US" altLang="ko-KR" dirty="0" smtClean="0">
                <a:sym typeface="Wingdings" pitchFamily="2" charset="2"/>
              </a:rPr>
              <a:t> </a:t>
            </a:r>
            <a:r>
              <a:rPr lang="ko-KR" altLang="en-US" dirty="0" smtClean="0">
                <a:solidFill>
                  <a:srgbClr val="0000FF"/>
                </a:solidFill>
                <a:sym typeface="Wingdings" pitchFamily="2" charset="2"/>
              </a:rPr>
              <a:t>특징 학습</a:t>
            </a:r>
            <a:endParaRPr lang="en-US" altLang="ko-KR" dirty="0" smtClean="0">
              <a:solidFill>
                <a:srgbClr val="0000FF"/>
              </a:solidFill>
            </a:endParaRPr>
          </a:p>
          <a:p>
            <a:pPr lvl="2"/>
            <a:r>
              <a:rPr lang="ko-KR" altLang="en-US" dirty="0" smtClean="0"/>
              <a:t>원래 패턴이 신경망의 입력 </a:t>
            </a:r>
            <a:r>
              <a:rPr lang="en-US" altLang="ko-KR" dirty="0" smtClean="0">
                <a:sym typeface="Wingdings" pitchFamily="2" charset="2"/>
              </a:rPr>
              <a:t> </a:t>
            </a:r>
            <a:r>
              <a:rPr lang="ko-KR" altLang="en-US" dirty="0" smtClean="0">
                <a:sym typeface="Wingdings" pitchFamily="2" charset="2"/>
              </a:rPr>
              <a:t>통째 학습</a:t>
            </a:r>
            <a:r>
              <a:rPr lang="en-US" altLang="ko-KR" baseline="30000" dirty="0" smtClean="0">
                <a:sym typeface="Wingdings" pitchFamily="2" charset="2"/>
              </a:rPr>
              <a:t>end-to-end</a:t>
            </a:r>
            <a:r>
              <a:rPr lang="ko-KR" altLang="en-US" baseline="30000" dirty="0" smtClean="0">
                <a:sym typeface="Wingdings" pitchFamily="2" charset="2"/>
              </a:rPr>
              <a:t> </a:t>
            </a:r>
            <a:r>
              <a:rPr lang="en-US" altLang="ko-KR" baseline="30000" dirty="0" smtClean="0">
                <a:sym typeface="Wingdings" pitchFamily="2" charset="2"/>
              </a:rPr>
              <a:t>learning</a:t>
            </a:r>
            <a:r>
              <a:rPr lang="ko-KR" altLang="en-US" baseline="30000" dirty="0" smtClean="0">
                <a:sym typeface="Wingdings" pitchFamily="2" charset="2"/>
              </a:rPr>
              <a:t> </a:t>
            </a:r>
            <a:endParaRPr lang="en-US" altLang="ko-KR" baseline="30000" dirty="0" smtClean="0"/>
          </a:p>
          <a:p>
            <a:endParaRPr lang="en-US" altLang="ko-K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712856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41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4.1.2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특징 학습의 부각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특징 학습</a:t>
            </a:r>
            <a:r>
              <a:rPr lang="en-US" altLang="ko-KR" baseline="30000" dirty="0" smtClean="0"/>
              <a:t>feature learning</a:t>
            </a:r>
            <a:r>
              <a:rPr lang="ko-KR" altLang="en-US" baseline="30000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또는 표현 학습</a:t>
            </a:r>
            <a:r>
              <a:rPr lang="en-US" altLang="ko-KR" baseline="30000" dirty="0" smtClean="0"/>
              <a:t>representation learning</a:t>
            </a:r>
            <a:r>
              <a:rPr lang="en-US" altLang="ko-KR" dirty="0" smtClean="0"/>
              <a:t>)</a:t>
            </a:r>
          </a:p>
          <a:p>
            <a:pPr lvl="1"/>
            <a:r>
              <a:rPr lang="ko-KR" altLang="en-US" dirty="0" smtClean="0"/>
              <a:t>앞 단계 </a:t>
            </a:r>
            <a:r>
              <a:rPr lang="ko-KR" altLang="en-US" dirty="0" err="1" smtClean="0"/>
              <a:t>은닉층</a:t>
            </a:r>
            <a:r>
              <a:rPr lang="ko-KR" altLang="en-US" dirty="0" err="1"/>
              <a:t>은</a:t>
            </a:r>
            <a:r>
              <a:rPr lang="en-US" altLang="ko-KR" dirty="0" smtClean="0"/>
              <a:t> </a:t>
            </a:r>
            <a:r>
              <a:rPr lang="ko-KR" altLang="en-US" dirty="0" smtClean="0"/>
              <a:t>에지나 코너와 같은 저급 특징 추출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뒷</a:t>
            </a:r>
            <a:r>
              <a:rPr lang="ko-KR" altLang="en-US" dirty="0" smtClean="0"/>
              <a:t> 단계 </a:t>
            </a:r>
            <a:r>
              <a:rPr lang="ko-KR" altLang="en-US" dirty="0" err="1" smtClean="0"/>
              <a:t>은닉층은</a:t>
            </a:r>
            <a:r>
              <a:rPr lang="ko-KR" altLang="en-US" dirty="0" smtClean="0"/>
              <a:t> 추상적인 형태의 고급 특징을 추출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특징</a:t>
            </a:r>
            <a:r>
              <a:rPr lang="en-US" altLang="ko-KR" dirty="0" smtClean="0"/>
              <a:t> </a:t>
            </a:r>
            <a:r>
              <a:rPr lang="ko-KR" altLang="en-US" dirty="0" smtClean="0"/>
              <a:t>학습이 강력해짐에 따라 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기존 응용에서 획기적인 성능 향상</a:t>
            </a:r>
            <a:endParaRPr lang="en-US" altLang="ko-KR" dirty="0" smtClean="0"/>
          </a:p>
          <a:p>
            <a:pPr lvl="3"/>
            <a:r>
              <a:rPr lang="ko-KR" altLang="en-US" dirty="0" smtClean="0"/>
              <a:t>영상 인식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음성 인식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언어 번역</a:t>
            </a:r>
            <a:r>
              <a:rPr lang="en-US" altLang="ko-KR" dirty="0"/>
              <a:t> </a:t>
            </a:r>
            <a:r>
              <a:rPr lang="ko-KR" altLang="en-US" dirty="0" smtClean="0"/>
              <a:t>등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새로운 응용 창출</a:t>
            </a:r>
            <a:endParaRPr lang="en-US" altLang="ko-KR" dirty="0" smtClean="0"/>
          </a:p>
          <a:p>
            <a:pPr lvl="3"/>
            <a:r>
              <a:rPr lang="ko-KR" altLang="en-US" dirty="0" smtClean="0"/>
              <a:t>분류나 회귀뿐 아니라 생성 모델이나 </a:t>
            </a:r>
            <a:r>
              <a:rPr lang="ko-KR" altLang="en-US" dirty="0" err="1" smtClean="0"/>
              <a:t>화소</a:t>
            </a:r>
            <a:r>
              <a:rPr lang="ko-KR" altLang="en-US" dirty="0" smtClean="0"/>
              <a:t> 수준의 영상 분할 </a:t>
            </a:r>
            <a:endParaRPr lang="en-US" altLang="ko-KR" dirty="0" smtClean="0"/>
          </a:p>
          <a:p>
            <a:pPr lvl="3"/>
            <a:r>
              <a:rPr lang="en-US" altLang="ko-KR" dirty="0" smtClean="0"/>
              <a:t>CNN</a:t>
            </a:r>
            <a:r>
              <a:rPr lang="ko-KR" altLang="en-US" dirty="0" smtClean="0"/>
              <a:t>과 </a:t>
            </a:r>
            <a:r>
              <a:rPr lang="en-US" altLang="ko-KR" dirty="0" smtClean="0"/>
              <a:t>LSTM</a:t>
            </a:r>
            <a:r>
              <a:rPr lang="ko-KR" altLang="en-US" dirty="0" smtClean="0"/>
              <a:t>의 협력 모델 </a:t>
            </a:r>
            <a:r>
              <a:rPr lang="en-US" altLang="ko-KR" dirty="0" smtClean="0"/>
              <a:t>([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8-24]</a:t>
            </a:r>
            <a:r>
              <a:rPr lang="ko-KR" altLang="en-US" dirty="0" smtClean="0"/>
              <a:t>의 자연 영상에 주석 달기 응용</a:t>
            </a:r>
            <a:r>
              <a:rPr lang="en-US" altLang="ko-KR" dirty="0" smtClean="0"/>
              <a:t>) </a:t>
            </a:r>
            <a:r>
              <a:rPr lang="ko-KR" altLang="en-US" dirty="0" smtClean="0"/>
              <a:t>등이</a:t>
            </a:r>
            <a:r>
              <a:rPr lang="en-US" altLang="ko-KR" dirty="0" smtClean="0"/>
              <a:t> </a:t>
            </a:r>
            <a:r>
              <a:rPr lang="ko-KR" altLang="en-US" dirty="0" smtClean="0"/>
              <a:t>가능해짐</a:t>
            </a:r>
            <a:r>
              <a:rPr lang="en-US" altLang="ko-KR" dirty="0" smtClean="0"/>
              <a:t> </a:t>
            </a:r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77072"/>
            <a:ext cx="4288894" cy="220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07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깊은 다층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/>
              <a:t>4.2.1 </a:t>
            </a:r>
            <a:r>
              <a:rPr lang="ko-KR" altLang="en-US" dirty="0" smtClean="0"/>
              <a:t>구조와 동작</a:t>
            </a:r>
            <a:endParaRPr lang="en-US" altLang="ko-KR" dirty="0" smtClean="0"/>
          </a:p>
          <a:p>
            <a:r>
              <a:rPr lang="en-US" altLang="ko-KR" dirty="0" smtClean="0"/>
              <a:t>4.2.2 </a:t>
            </a:r>
            <a:r>
              <a:rPr lang="ko-KR" altLang="en-US" dirty="0" smtClean="0"/>
              <a:t>학습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77376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4.2.1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구조와 동작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깊은 </a:t>
            </a:r>
            <a:r>
              <a:rPr lang="en-US" altLang="ko-KR" dirty="0" smtClean="0"/>
              <a:t>MLP(DMLP, deep MLP)</a:t>
            </a:r>
            <a:r>
              <a:rPr lang="ko-KR" altLang="en-US" dirty="0" smtClean="0"/>
              <a:t>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구조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입력층</a:t>
            </a:r>
            <a:r>
              <a:rPr lang="en-US" altLang="ko-KR" dirty="0" smtClean="0"/>
              <a:t>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+1</a:t>
            </a:r>
            <a:r>
              <a:rPr lang="ko-KR" altLang="en-US" dirty="0" smtClean="0"/>
              <a:t>개의 </a:t>
            </a:r>
            <a:r>
              <a:rPr lang="ko-KR" altLang="en-US" dirty="0" err="1" smtClean="0"/>
              <a:t>노드</a:t>
            </a:r>
            <a:r>
              <a:rPr lang="en-US" altLang="ko-KR" dirty="0" smtClean="0"/>
              <a:t>)</a:t>
            </a:r>
            <a:r>
              <a:rPr lang="ko-KR" altLang="en-US" dirty="0" smtClean="0"/>
              <a:t>과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출력층</a:t>
            </a:r>
            <a:r>
              <a:rPr lang="en-US" altLang="ko-KR" dirty="0" smtClean="0"/>
              <a:t>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ko-KR" altLang="en-US" dirty="0" smtClean="0"/>
              <a:t>개의 </a:t>
            </a:r>
            <a:r>
              <a:rPr lang="ko-KR" altLang="en-US" dirty="0" err="1" smtClean="0"/>
              <a:t>노드</a:t>
            </a:r>
            <a:r>
              <a:rPr lang="en-US" altLang="ko-KR" dirty="0" smtClean="0"/>
              <a:t>)</a:t>
            </a:r>
          </a:p>
          <a:p>
            <a:pPr lvl="1"/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ko-KR" altLang="en-US" dirty="0" smtClean="0"/>
              <a:t>개의 </a:t>
            </a:r>
            <a:r>
              <a:rPr lang="ko-KR" altLang="en-US" dirty="0" err="1" smtClean="0"/>
              <a:t>은닉층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입력층은</a:t>
            </a:r>
            <a:r>
              <a:rPr lang="ko-KR" altLang="en-US" dirty="0" smtClean="0"/>
              <a:t> </a:t>
            </a:r>
            <a:r>
              <a:rPr lang="en-US" altLang="ko-KR" dirty="0" smtClean="0"/>
              <a:t>0</a:t>
            </a:r>
            <a:r>
              <a:rPr lang="ko-KR" altLang="en-US" dirty="0" smtClean="0"/>
              <a:t>번째 </a:t>
            </a:r>
            <a:r>
              <a:rPr lang="ko-KR" altLang="en-US" dirty="0" err="1" smtClean="0"/>
              <a:t>은닉층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출력층은</a:t>
            </a:r>
            <a:r>
              <a:rPr lang="ko-KR" altLang="en-US" dirty="0" smtClean="0"/>
              <a:t>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번째 </a:t>
            </a:r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은닉층으로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 간주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2"/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번째 </a:t>
            </a:r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은닉층의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노드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 수를 </a:t>
            </a:r>
            <a:r>
              <a:rPr lang="en-US" altLang="ko-KR" i="1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ko-KR" i="1" baseline="-25000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로 표기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6408712" cy="355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85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4.2.1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구조와 동작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DMLP</a:t>
                </a:r>
                <a:r>
                  <a:rPr lang="ko-KR" altLang="en-US" dirty="0" smtClean="0"/>
                  <a:t>의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가중치 행렬</a:t>
                </a:r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𝑗𝑖</m:t>
                        </m:r>
                      </m:sub>
                      <m:sup>
                        <m:r>
                          <a:rPr lang="en-US" altLang="ko-KR" b="0" i="1" smtClean="0">
                            <a:latin typeface="Cambria Math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ko-KR" altLang="en-US" dirty="0" smtClean="0"/>
                  <a:t>은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-1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번째 층의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번째 </a:t>
                </a:r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</a:rPr>
                  <a:t>노드와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번째 층의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번째 </a:t>
                </a:r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</a:rPr>
                  <a:t>노드를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ko-KR" altLang="en-US" dirty="0" smtClean="0"/>
                  <a:t>연결하는 가중치</a:t>
                </a:r>
                <a:endParaRPr lang="en-US" altLang="ko-KR" dirty="0" smtClean="0"/>
              </a:p>
              <a:p>
                <a:pPr lvl="1"/>
                <a:r>
                  <a:rPr lang="en-US" altLang="ko-KR" i="1" dirty="0"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en-US" altLang="ko-KR" dirty="0">
                    <a:latin typeface="Times New Roman" pitchFamily="18" charset="0"/>
                    <a:cs typeface="Times New Roman" pitchFamily="18" charset="0"/>
                  </a:rPr>
                  <a:t>-1</a:t>
                </a:r>
                <a:r>
                  <a:rPr lang="ko-KR" altLang="en-US" dirty="0">
                    <a:latin typeface="Times New Roman" pitchFamily="18" charset="0"/>
                    <a:cs typeface="Times New Roman" pitchFamily="18" charset="0"/>
                  </a:rPr>
                  <a:t>번째 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층과 </a:t>
                </a:r>
                <a:r>
                  <a:rPr lang="en-US" altLang="ko-KR" i="1" dirty="0"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ko-KR" altLang="en-US" dirty="0">
                    <a:latin typeface="Times New Roman" pitchFamily="18" charset="0"/>
                    <a:cs typeface="Times New Roman" pitchFamily="18" charset="0"/>
                  </a:rPr>
                  <a:t>번째 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층을 연결하는 가중치는 총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cs typeface="Times New Roman" pitchFamily="18" charset="0"/>
                              </a:rPr>
                              <m:t>𝑙</m:t>
                            </m:r>
                            <m:r>
                              <a:rPr lang="en-US" altLang="ko-KR" b="0" i="1" smtClean="0">
                                <a:latin typeface="Cambria Math"/>
                                <a:cs typeface="Times New Roman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/>
                            <a:cs typeface="Times New Roman" pitchFamily="18" charset="0"/>
                          </a:rPr>
                          <m:t>+1</m:t>
                        </m:r>
                      </m:e>
                    </m:d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cs typeface="Times New Roman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개</a:t>
                </a:r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endParaRPr lang="en-US" altLang="ko-KR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endParaRPr lang="en-US" altLang="ko-KR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endParaRPr lang="en-US" altLang="ko-KR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DMLP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의 동작</a:t>
                </a:r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MLP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의 동작을 나타내는 식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(3.12)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를 보다 많은 단계로 확장한 것</a:t>
                </a:r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8" y="2492896"/>
            <a:ext cx="8024192" cy="145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7" y="5085184"/>
            <a:ext cx="71151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25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4.2.1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구조와 동작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동작을 구체적으로 쓰면</a:t>
            </a:r>
            <a:r>
              <a:rPr lang="en-US" altLang="ko-KR" dirty="0" smtClean="0"/>
              <a:t>,</a:t>
            </a:r>
          </a:p>
          <a:p>
            <a:pPr lvl="1"/>
            <a:r>
              <a:rPr lang="ko-KR" altLang="en-US" dirty="0" err="1" smtClean="0"/>
              <a:t>입력층의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특징 벡터를 내부 표현으로 바꾸어 쓰면</a:t>
            </a:r>
            <a:r>
              <a:rPr lang="en-US" altLang="ko-KR" dirty="0" smtClean="0"/>
              <a:t>,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ko-KR" altLang="en-US" dirty="0" smtClean="0"/>
              <a:t>번째 층의</a:t>
            </a:r>
            <a:r>
              <a:rPr lang="en-US" altLang="ko-KR" dirty="0" smtClean="0"/>
              <a:t>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ko-KR" altLang="en-US" dirty="0" smtClean="0"/>
              <a:t>번째 </a:t>
            </a:r>
            <a:r>
              <a:rPr lang="ko-KR" altLang="en-US" dirty="0" err="1" smtClean="0"/>
              <a:t>노드가</a:t>
            </a:r>
            <a:r>
              <a:rPr lang="ko-KR" altLang="en-US" dirty="0" smtClean="0"/>
              <a:t> 수행하는 연산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행렬 표기를 이용하여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ko-KR" altLang="en-US" dirty="0"/>
              <a:t>번째 </a:t>
            </a:r>
            <a:r>
              <a:rPr lang="ko-KR" altLang="en-US" dirty="0" smtClean="0"/>
              <a:t>층의 연산 전체를 쓰면</a:t>
            </a:r>
            <a:r>
              <a:rPr lang="en-US" altLang="ko-KR" dirty="0" smtClean="0"/>
              <a:t>,</a:t>
            </a:r>
          </a:p>
          <a:p>
            <a:pPr lvl="1"/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73622"/>
            <a:ext cx="7595567" cy="38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7848872" cy="157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66422"/>
            <a:ext cx="7599929" cy="37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17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1.1.3 </a:t>
            </a:r>
            <a:r>
              <a:rPr lang="ko-KR" altLang="en-US" dirty="0" smtClean="0"/>
              <a:t>기계 학습 개념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데이터를 어떻게 </a:t>
            </a:r>
            <a:r>
              <a:rPr lang="ko-KR" altLang="en-US" dirty="0" err="1" smtClean="0"/>
              <a:t>모델링할</a:t>
            </a:r>
            <a:r>
              <a:rPr lang="ko-KR" altLang="en-US" dirty="0" smtClean="0"/>
              <a:t> 것인가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눈대중으로 보면 직선을 이루므로 직선을 선택하자 </a:t>
            </a:r>
            <a:r>
              <a:rPr lang="en-US" altLang="ko-KR" dirty="0" smtClean="0">
                <a:sym typeface="Wingdings" pitchFamily="2" charset="2"/>
              </a:rPr>
              <a:t> </a:t>
            </a:r>
            <a:r>
              <a:rPr lang="ko-KR" altLang="en-US" dirty="0" smtClean="0">
                <a:solidFill>
                  <a:srgbClr val="0000FF"/>
                </a:solidFill>
                <a:sym typeface="Wingdings" pitchFamily="2" charset="2"/>
              </a:rPr>
              <a:t>모델로 직선을 선택</a:t>
            </a:r>
            <a:r>
              <a:rPr lang="ko-KR" altLang="en-US" dirty="0" smtClean="0">
                <a:sym typeface="Wingdings" pitchFamily="2" charset="2"/>
              </a:rPr>
              <a:t>한 셈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/>
              <a:t>직선 모델의 수식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2</a:t>
            </a:r>
            <a:r>
              <a:rPr lang="ko-KR" altLang="en-US" dirty="0" smtClean="0"/>
              <a:t>개의 </a:t>
            </a:r>
            <a:r>
              <a:rPr lang="ko-KR" altLang="en-US" dirty="0" smtClean="0">
                <a:solidFill>
                  <a:srgbClr val="0000FF"/>
                </a:solidFill>
              </a:rPr>
              <a:t>매개변수</a:t>
            </a:r>
            <a:r>
              <a:rPr lang="ko-KR" altLang="en-US" dirty="0" smtClean="0"/>
              <a:t>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와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altLang="ko-KR" i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기계</a:t>
            </a:r>
            <a:r>
              <a:rPr lang="en-US" altLang="ko-KR" dirty="0" smtClean="0"/>
              <a:t> </a:t>
            </a:r>
            <a:r>
              <a:rPr lang="ko-KR" altLang="en-US" dirty="0" smtClean="0"/>
              <a:t>학습은</a:t>
            </a:r>
            <a:r>
              <a:rPr lang="en-US" altLang="ko-KR" dirty="0" smtClean="0"/>
              <a:t> </a:t>
            </a:r>
          </a:p>
          <a:p>
            <a:pPr lvl="1"/>
            <a:r>
              <a:rPr lang="ko-KR" altLang="en-US" dirty="0" smtClean="0"/>
              <a:t>가장 정확하게 예측할 수 있는</a:t>
            </a:r>
            <a:r>
              <a:rPr lang="en-US" altLang="ko-KR" dirty="0" smtClean="0"/>
              <a:t>, </a:t>
            </a:r>
            <a:r>
              <a:rPr lang="ko-KR" altLang="en-US" dirty="0" smtClean="0"/>
              <a:t>즉 최적의 매개변수를 찾는 작업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처음에는 </a:t>
            </a:r>
            <a:r>
              <a:rPr lang="ko-KR" altLang="en-US" dirty="0" err="1" smtClean="0"/>
              <a:t>최적값을</a:t>
            </a:r>
            <a:r>
              <a:rPr lang="ko-KR" altLang="en-US" dirty="0" smtClean="0"/>
              <a:t> 모르므로 임의의 값에서 시작하고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점점 성능을 개선하여 최적에 도달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1-4]</a:t>
            </a:r>
            <a:r>
              <a:rPr lang="ko-KR" altLang="en-US" dirty="0" smtClean="0"/>
              <a:t>의 예에서는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ko-K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에서 시작하여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ko-K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altLang="ko-KR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altLang="ko-KR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</a:p>
          <a:p>
            <a:pPr lvl="2"/>
            <a:r>
              <a:rPr lang="ko-KR" alt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최적인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ko-KR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은 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=0.5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와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b=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2.0</a:t>
            </a:r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marL="266700" lvl="1" indent="0">
              <a:buNone/>
            </a:pPr>
            <a:r>
              <a:rPr lang="ko-KR" altLang="en-US" dirty="0" smtClean="0"/>
              <a:t> </a:t>
            </a:r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6048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1242380" y="2907208"/>
            <a:ext cx="144016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1852948" y="2907692"/>
            <a:ext cx="144016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6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4.2.2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 smtClean="0"/>
              <a:t>DMLP </a:t>
            </a:r>
            <a:r>
              <a:rPr lang="ko-KR" altLang="en-US" dirty="0" smtClean="0"/>
              <a:t>학습은 </a:t>
            </a:r>
            <a:r>
              <a:rPr lang="en-US" altLang="ko-KR" dirty="0" smtClean="0"/>
              <a:t>3</a:t>
            </a:r>
            <a:r>
              <a:rPr lang="ko-KR" altLang="en-US" dirty="0" smtClean="0"/>
              <a:t>장의 </a:t>
            </a:r>
            <a:r>
              <a:rPr lang="en-US" altLang="ko-KR" dirty="0" smtClean="0"/>
              <a:t>MLP </a:t>
            </a:r>
            <a:r>
              <a:rPr lang="ko-KR" altLang="en-US" dirty="0" smtClean="0"/>
              <a:t>학습과 </a:t>
            </a:r>
            <a:r>
              <a:rPr lang="ko-KR" altLang="en-US" dirty="0" err="1" smtClean="0"/>
              <a:t>비슷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DMLP</a:t>
            </a:r>
            <a:r>
              <a:rPr lang="ko-KR" altLang="en-US" dirty="0" smtClean="0"/>
              <a:t>는 </a:t>
            </a:r>
            <a:r>
              <a:rPr lang="ko-KR" altLang="en-US" dirty="0" err="1" smtClean="0"/>
              <a:t>그레이디언트</a:t>
            </a:r>
            <a:r>
              <a:rPr lang="ko-KR" altLang="en-US" dirty="0" smtClean="0"/>
              <a:t> 계산과 가중치 갱신을 더 많은 단계에 걸쳐 수행</a:t>
            </a:r>
            <a:endParaRPr lang="en-US" altLang="ko-KR" dirty="0" smtClean="0"/>
          </a:p>
          <a:p>
            <a:pPr>
              <a:lnSpc>
                <a:spcPct val="100000"/>
              </a:lnSpc>
            </a:pPr>
            <a:r>
              <a:rPr lang="ko-KR" altLang="en-US" dirty="0" smtClean="0"/>
              <a:t>오류 </a:t>
            </a:r>
            <a:r>
              <a:rPr lang="ko-KR" altLang="en-US" dirty="0" err="1" smtClean="0"/>
              <a:t>역전파</a:t>
            </a:r>
            <a:r>
              <a:rPr lang="ko-KR" altLang="en-US" dirty="0" smtClean="0"/>
              <a:t> 알고리즘</a:t>
            </a:r>
            <a:endParaRPr lang="en-US" altLang="ko-KR" dirty="0" smtClean="0"/>
          </a:p>
          <a:p>
            <a:pPr lvl="1"/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ko-KR" altLang="en-US" dirty="0" smtClean="0"/>
              <a:t>번째 층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출력층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</a:t>
            </a:r>
            <a:r>
              <a:rPr lang="ko-KR" altLang="en-US" dirty="0" err="1" smtClean="0"/>
              <a:t>그레이디언트</a:t>
            </a:r>
            <a:r>
              <a:rPr lang="ko-KR" altLang="en-US" dirty="0" smtClean="0"/>
              <a:t> 계산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marL="266700" lvl="1" indent="0">
              <a:buNone/>
            </a:pPr>
            <a:endParaRPr lang="en-US" altLang="ko-KR" dirty="0" smtClean="0"/>
          </a:p>
          <a:p>
            <a:pPr lvl="1"/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+1</a:t>
            </a:r>
            <a:r>
              <a:rPr lang="ko-KR" altLang="en-US" dirty="0" smtClean="0"/>
              <a:t>번째 층의 정보를 이용하여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ko-KR" altLang="en-US" dirty="0" smtClean="0"/>
              <a:t>번째 층의 </a:t>
            </a:r>
            <a:r>
              <a:rPr lang="ko-KR" altLang="en-US" dirty="0" err="1" smtClean="0"/>
              <a:t>그레이디언트</a:t>
            </a:r>
            <a:r>
              <a:rPr lang="ko-KR" altLang="en-US" dirty="0" smtClean="0"/>
              <a:t> 계산 </a:t>
            </a:r>
            <a:r>
              <a:rPr lang="en-US" altLang="ko-KR" dirty="0" smtClean="0"/>
              <a:t>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-1,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-2,…,1</a:t>
            </a:r>
            <a:r>
              <a:rPr lang="en-US" altLang="ko-KR" dirty="0" smtClean="0"/>
              <a:t>)</a:t>
            </a:r>
          </a:p>
          <a:p>
            <a:pPr lvl="1"/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6480720" cy="127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08" y="4593502"/>
            <a:ext cx="6415051" cy="153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4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4.2.2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2952328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/>
              <a:t>식 </a:t>
            </a:r>
            <a:r>
              <a:rPr lang="en-US" altLang="ko-KR" dirty="0" smtClean="0"/>
              <a:t>(4.6)~</a:t>
            </a:r>
            <a:r>
              <a:rPr lang="ko-KR" altLang="en-US" dirty="0" smtClean="0"/>
              <a:t>식 </a:t>
            </a:r>
            <a:r>
              <a:rPr lang="en-US" altLang="ko-KR" dirty="0" smtClean="0"/>
              <a:t>(4.9)</a:t>
            </a:r>
            <a:r>
              <a:rPr lang="ko-KR" altLang="en-US" dirty="0" smtClean="0"/>
              <a:t>의 오류 </a:t>
            </a:r>
            <a:r>
              <a:rPr lang="ko-KR" altLang="en-US" dirty="0" err="1" smtClean="0"/>
              <a:t>역전파</a:t>
            </a:r>
            <a:r>
              <a:rPr lang="ko-KR" altLang="en-US" dirty="0" smtClean="0"/>
              <a:t> 공식을 이용한 학습 알고리즘</a:t>
            </a:r>
            <a:endParaRPr lang="en-US" altLang="ko-KR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08720"/>
            <a:ext cx="495877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5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4.2.2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/>
              <a:t>역사적 고찰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학습 알고리즘의 주요 개선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/>
            <a:r>
              <a:rPr lang="en-US" altLang="ko-KR" dirty="0" smtClean="0"/>
              <a:t>CNN</a:t>
            </a:r>
            <a:r>
              <a:rPr lang="ko-KR" altLang="en-US" dirty="0" smtClean="0"/>
              <a:t>의 부상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예</a:t>
            </a:r>
            <a:r>
              <a:rPr lang="en-US" altLang="ko-KR" dirty="0" smtClean="0"/>
              <a:t>) MNIST </a:t>
            </a:r>
            <a:r>
              <a:rPr lang="ko-KR" altLang="en-US" dirty="0" smtClean="0"/>
              <a:t>인식 경쟁</a:t>
            </a:r>
            <a:endParaRPr lang="en-US" altLang="ko-KR" dirty="0" smtClean="0"/>
          </a:p>
          <a:p>
            <a:pPr lvl="3"/>
            <a:r>
              <a:rPr lang="en-US" altLang="ko-KR" dirty="0" smtClean="0"/>
              <a:t>2010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784-2500-2000-1500-1000-500-10 </a:t>
            </a:r>
            <a:r>
              <a:rPr lang="ko-KR" altLang="en-US" dirty="0" smtClean="0"/>
              <a:t>구조의</a:t>
            </a:r>
            <a:r>
              <a:rPr lang="en-US" altLang="ko-KR" dirty="0" smtClean="0"/>
              <a:t> DMLP 0.35% </a:t>
            </a:r>
            <a:r>
              <a:rPr lang="ko-KR" altLang="en-US" dirty="0" err="1" smtClean="0"/>
              <a:t>오류율</a:t>
            </a:r>
            <a:endParaRPr lang="en-US" altLang="ko-KR" dirty="0" smtClean="0"/>
          </a:p>
          <a:p>
            <a:pPr lvl="3"/>
            <a:r>
              <a:rPr lang="en-US" altLang="ko-KR" dirty="0" smtClean="0"/>
              <a:t>2011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CNN 0.35% </a:t>
            </a:r>
            <a:r>
              <a:rPr lang="ko-KR" altLang="en-US" dirty="0" err="1" smtClean="0"/>
              <a:t>오류율</a:t>
            </a:r>
            <a:endParaRPr lang="en-US" altLang="ko-KR" dirty="0" smtClean="0"/>
          </a:p>
          <a:p>
            <a:pPr lvl="3"/>
            <a:r>
              <a:rPr lang="en-US" altLang="ko-KR" dirty="0" smtClean="0"/>
              <a:t>2012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35</a:t>
            </a:r>
            <a:r>
              <a:rPr lang="ko-KR" altLang="en-US" dirty="0" smtClean="0"/>
              <a:t>개 </a:t>
            </a:r>
            <a:r>
              <a:rPr lang="en-US" altLang="ko-KR" dirty="0" smtClean="0"/>
              <a:t>CNN</a:t>
            </a:r>
            <a:r>
              <a:rPr lang="ko-KR" altLang="en-US" dirty="0" smtClean="0"/>
              <a:t>을 이용한 앙상블 모델 </a:t>
            </a:r>
            <a:r>
              <a:rPr lang="en-US" altLang="ko-KR" dirty="0" smtClean="0"/>
              <a:t>0.23% </a:t>
            </a:r>
            <a:r>
              <a:rPr lang="ko-KR" altLang="en-US" dirty="0" err="1" smtClean="0"/>
              <a:t>오류율</a:t>
            </a:r>
            <a:r>
              <a:rPr lang="ko-KR" altLang="en-US" dirty="0" smtClean="0"/>
              <a:t> </a:t>
            </a:r>
            <a:r>
              <a:rPr lang="en-US" altLang="ko-KR" dirty="0" smtClean="0"/>
              <a:t>[Ciresan2012]</a:t>
            </a:r>
          </a:p>
          <a:p>
            <a:pPr lvl="2"/>
            <a:r>
              <a:rPr lang="ko-KR" altLang="en-US" dirty="0" smtClean="0"/>
              <a:t>예</a:t>
            </a:r>
            <a:r>
              <a:rPr lang="en-US" altLang="ko-KR" dirty="0" smtClean="0"/>
              <a:t>) ILSVRC </a:t>
            </a:r>
            <a:r>
              <a:rPr lang="ko-KR" altLang="en-US" dirty="0" smtClean="0"/>
              <a:t>자연영상 인식 경쟁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4-30</a:t>
            </a:r>
            <a:r>
              <a:rPr lang="en-US" altLang="ko-KR" dirty="0" smtClean="0"/>
              <a:t>]): CNN</a:t>
            </a:r>
            <a:r>
              <a:rPr lang="ko-KR" altLang="en-US" dirty="0" smtClean="0"/>
              <a:t>이 </a:t>
            </a:r>
            <a:r>
              <a:rPr lang="en-US" altLang="ko-KR" dirty="0" smtClean="0"/>
              <a:t>DMLP</a:t>
            </a:r>
            <a:r>
              <a:rPr lang="ko-KR" altLang="en-US" dirty="0" smtClean="0"/>
              <a:t>보다 확연히 우월</a:t>
            </a:r>
            <a:endParaRPr lang="en-US" altLang="ko-KR" dirty="0" smtClean="0"/>
          </a:p>
          <a:p>
            <a:pPr>
              <a:lnSpc>
                <a:spcPct val="100000"/>
              </a:lnSpc>
            </a:pPr>
            <a:endParaRPr lang="en-US" altLang="ko-KR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09" y="1916832"/>
            <a:ext cx="6709941" cy="127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0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5709740"/>
            <a:ext cx="8229600" cy="1031628"/>
          </a:xfrm>
        </p:spPr>
        <p:txBody>
          <a:bodyPr/>
          <a:lstStyle/>
          <a:p>
            <a:r>
              <a:rPr lang="en-US" altLang="ko-KR" dirty="0" smtClean="0"/>
              <a:t>5</a:t>
            </a:r>
            <a:r>
              <a:rPr lang="ko-KR" altLang="en-US" dirty="0" smtClean="0"/>
              <a:t>장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딥러닝</a:t>
            </a:r>
            <a:r>
              <a:rPr lang="ko-KR" altLang="en-US" dirty="0" smtClean="0"/>
              <a:t> 최적화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45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PREVIEW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과학과 공학에서 최적화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ko-KR" altLang="en-US" dirty="0" err="1" smtClean="0"/>
              <a:t>웨이퍼에</a:t>
            </a:r>
            <a:r>
              <a:rPr lang="ko-KR" altLang="en-US" dirty="0" smtClean="0"/>
              <a:t> 최대 집적하는 반도체공학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목적지까지 최단 경로 찾기 등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목적함수를 정의하고 </a:t>
            </a:r>
            <a:r>
              <a:rPr lang="ko-KR" altLang="en-US" dirty="0" err="1" smtClean="0"/>
              <a:t>최적해를</a:t>
            </a:r>
            <a:r>
              <a:rPr lang="ko-KR" altLang="en-US" dirty="0" smtClean="0"/>
              <a:t> 구하면 됨</a:t>
            </a:r>
            <a:endParaRPr lang="en-US" altLang="ko-KR" dirty="0" smtClean="0"/>
          </a:p>
          <a:p>
            <a:r>
              <a:rPr lang="ko-KR" altLang="en-US" dirty="0" smtClean="0"/>
              <a:t>기계 학습의 최적화는 훨씬 복잡함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훈련집합으로 학습을 마친 후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현장에서 발생하는 새로운 샘플을 잘 예측해야 함</a:t>
            </a:r>
            <a:r>
              <a:rPr lang="en-US" altLang="ko-KR" dirty="0" smtClean="0"/>
              <a:t>. </a:t>
            </a:r>
            <a:r>
              <a:rPr lang="ko-KR" altLang="en-US" dirty="0" smtClean="0"/>
              <a:t>즉 일반화 능력이 뛰어나야 함 </a:t>
            </a:r>
            <a:endParaRPr lang="en-US" altLang="ko-KR" dirty="0" smtClean="0"/>
          </a:p>
          <a:p>
            <a:pPr lvl="1"/>
            <a:r>
              <a:rPr lang="ko-KR" altLang="en-US" dirty="0" smtClean="0">
                <a:sym typeface="Wingdings" pitchFamily="2" charset="2"/>
              </a:rPr>
              <a:t>훈련집합이 테스트집합의 대리자 역할을 한다고 말할 수 있음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또한 </a:t>
            </a:r>
            <a:r>
              <a:rPr lang="en-US" altLang="ko-KR" dirty="0" smtClean="0">
                <a:sym typeface="Wingdings" pitchFamily="2" charset="2"/>
              </a:rPr>
              <a:t>MSE, </a:t>
            </a:r>
            <a:r>
              <a:rPr lang="ko-KR" altLang="en-US" dirty="0" err="1" smtClean="0">
                <a:sym typeface="Wingdings" pitchFamily="2" charset="2"/>
              </a:rPr>
              <a:t>로그우도와</a:t>
            </a:r>
            <a:r>
              <a:rPr lang="ko-KR" altLang="en-US" dirty="0" smtClean="0">
                <a:sym typeface="Wingdings" pitchFamily="2" charset="2"/>
              </a:rPr>
              <a:t> 같은 목적함수가 </a:t>
            </a:r>
            <a:r>
              <a:rPr lang="ko-KR" altLang="en-US" dirty="0">
                <a:sym typeface="Wingdings" pitchFamily="2" charset="2"/>
              </a:rPr>
              <a:t>궁극 목표인 </a:t>
            </a:r>
            <a:r>
              <a:rPr lang="ko-KR" altLang="en-US" dirty="0" err="1" smtClean="0">
                <a:sym typeface="Wingdings" pitchFamily="2" charset="2"/>
              </a:rPr>
              <a:t>정확률의</a:t>
            </a:r>
            <a:r>
              <a:rPr lang="ko-KR" altLang="en-US" dirty="0" smtClean="0">
                <a:sym typeface="Wingdings" pitchFamily="2" charset="2"/>
              </a:rPr>
              <a:t> </a:t>
            </a:r>
            <a:r>
              <a:rPr lang="ko-KR" altLang="en-US" dirty="0">
                <a:sym typeface="Wingdings" pitchFamily="2" charset="2"/>
              </a:rPr>
              <a:t>대리자 </a:t>
            </a:r>
            <a:r>
              <a:rPr lang="ko-KR" altLang="en-US" dirty="0" smtClean="0">
                <a:sym typeface="Wingdings" pitchFamily="2" charset="2"/>
              </a:rPr>
              <a:t>역할을 함</a:t>
            </a:r>
            <a:endParaRPr lang="en-US" altLang="ko-KR" dirty="0" smtClean="0">
              <a:sym typeface="Wingdings" pitchFamily="2" charset="2"/>
            </a:endParaRPr>
          </a:p>
          <a:p>
            <a:r>
              <a:rPr lang="ko-KR" altLang="en-US" dirty="0"/>
              <a:t>기계 학습의 </a:t>
            </a:r>
            <a:r>
              <a:rPr lang="ko-KR" altLang="en-US" dirty="0" smtClean="0"/>
              <a:t>최적화가 어려운 이유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대리자 관계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목적함수의 </a:t>
            </a:r>
            <a:r>
              <a:rPr lang="ko-KR" altLang="en-US" dirty="0" err="1" smtClean="0"/>
              <a:t>비볼록</a:t>
            </a:r>
            <a:r>
              <a:rPr lang="ko-KR" altLang="en-US" dirty="0" smtClean="0"/>
              <a:t> 성질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고차원 특징 공간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데이터의 희소성 등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긴 시간 소요 </a:t>
            </a:r>
            <a:r>
              <a:rPr lang="en-US" altLang="ko-KR" dirty="0" smtClean="0"/>
              <a:t>(</a:t>
            </a:r>
            <a:r>
              <a:rPr lang="ko-KR" altLang="en-US" dirty="0" smtClean="0"/>
              <a:t>예</a:t>
            </a:r>
            <a:r>
              <a:rPr lang="en-US" altLang="ko-KR" dirty="0" smtClean="0"/>
              <a:t>, GPU 4</a:t>
            </a:r>
            <a:r>
              <a:rPr lang="ko-KR" altLang="en-US" dirty="0" smtClean="0"/>
              <a:t>대 장착한 컴퓨터에서 </a:t>
            </a:r>
            <a:r>
              <a:rPr lang="en-US" altLang="ko-KR" dirty="0" err="1" smtClean="0"/>
              <a:t>VGGNet</a:t>
            </a:r>
            <a:r>
              <a:rPr lang="ko-KR" altLang="en-US" dirty="0" smtClean="0"/>
              <a:t>을 훈련하는데 </a:t>
            </a:r>
            <a:r>
              <a:rPr lang="en-US" altLang="ko-KR" dirty="0" smtClean="0"/>
              <a:t>2~3</a:t>
            </a:r>
            <a:r>
              <a:rPr lang="ko-KR" altLang="en-US" dirty="0" smtClean="0"/>
              <a:t>주 소요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5</a:t>
            </a:r>
            <a:r>
              <a:rPr lang="ko-KR" altLang="en-US" dirty="0" smtClean="0"/>
              <a:t>장은 이런 어려움을 극복하는 여러 가지 효과적인 방안을 제시함</a:t>
            </a:r>
            <a:endParaRPr lang="en-US" altLang="ko-KR" dirty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6025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목적함수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교차 엔트로피와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로그우도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/>
              <a:t>5.1.1 </a:t>
            </a:r>
            <a:r>
              <a:rPr lang="ko-KR" altLang="en-US" dirty="0" smtClean="0"/>
              <a:t>평균제곱 오차를 다시 생각하기</a:t>
            </a:r>
            <a:endParaRPr lang="en-US" altLang="ko-KR" dirty="0" smtClean="0"/>
          </a:p>
          <a:p>
            <a:r>
              <a:rPr lang="en-US" altLang="ko-KR" dirty="0" smtClean="0"/>
              <a:t>5.1.2 </a:t>
            </a:r>
            <a:r>
              <a:rPr lang="ko-KR" altLang="en-US" dirty="0" smtClean="0"/>
              <a:t>교차 엔트로피 목적함수</a:t>
            </a:r>
            <a:endParaRPr lang="en-US" altLang="ko-KR" dirty="0" smtClean="0"/>
          </a:p>
          <a:p>
            <a:r>
              <a:rPr lang="en-US" altLang="ko-KR" dirty="0" smtClean="0"/>
              <a:t>5.1.3 </a:t>
            </a:r>
            <a:r>
              <a:rPr lang="en-US" altLang="ko-KR" dirty="0" err="1" smtClean="0"/>
              <a:t>softmax</a:t>
            </a:r>
            <a:r>
              <a:rPr lang="en-US" altLang="ko-KR" dirty="0" smtClean="0"/>
              <a:t> </a:t>
            </a:r>
            <a:r>
              <a:rPr lang="ko-KR" altLang="en-US" dirty="0" smtClean="0"/>
              <a:t>활성함수와 </a:t>
            </a:r>
            <a:r>
              <a:rPr lang="ko-KR" altLang="en-US" dirty="0" err="1" smtClean="0"/>
              <a:t>로그우도</a:t>
            </a:r>
            <a:r>
              <a:rPr lang="ko-KR" altLang="en-US" dirty="0" smtClean="0"/>
              <a:t> 목적함수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19315"/>
            <a:ext cx="8307288" cy="152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5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평균제곱 오차 다시 생각하기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평균제곱 오차</a:t>
                </a:r>
                <a:r>
                  <a:rPr lang="en-US" altLang="ko-KR" dirty="0" smtClean="0"/>
                  <a:t>(MSE) </a:t>
                </a:r>
                <a:r>
                  <a:rPr lang="ko-KR" altLang="en-US" dirty="0" smtClean="0"/>
                  <a:t>목적함수</a:t>
                </a: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marL="266700" lvl="1" indent="0">
                  <a:buNone/>
                </a:pP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오차가 클수록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/>
                        <a:cs typeface="Times New Roman" pitchFamily="18" charset="0"/>
                      </a:rPr>
                      <m:t>𝑒</m:t>
                    </m:r>
                  </m:oMath>
                </a14:m>
                <a:r>
                  <a:rPr lang="ko-KR" altLang="en-US" dirty="0" smtClean="0"/>
                  <a:t>값이 크므로 벌점으로 훌륭함</a:t>
                </a:r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r>
                  <a:rPr lang="ko-KR" altLang="en-US" dirty="0" smtClean="0"/>
                  <a:t>하지만 큰 허점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왼쪽 상황은 </a:t>
                </a:r>
                <a14:m>
                  <m:oMath xmlns:m="http://schemas.openxmlformats.org/officeDocument/2006/math">
                    <m:r>
                      <a:rPr lang="en-US" altLang="ko-KR" b="0" i="1" dirty="0" smtClean="0">
                        <a:latin typeface="Cambria Math"/>
                      </a:rPr>
                      <m:t>𝑒</m:t>
                    </m:r>
                    <m:r>
                      <a:rPr lang="en-US" altLang="ko-KR" b="0" i="0" dirty="0" smtClean="0">
                        <a:latin typeface="Cambria Math"/>
                      </a:rPr>
                      <m:t>=0.2815</m:t>
                    </m:r>
                  </m:oMath>
                </a14:m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오른쪽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상황은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/>
                      </a:rPr>
                      <m:t>𝑒</m:t>
                    </m:r>
                    <m:r>
                      <a:rPr lang="en-US" altLang="ko-KR" dirty="0">
                        <a:latin typeface="Cambria Math"/>
                      </a:rPr>
                      <m:t>=0.</m:t>
                    </m:r>
                    <m:r>
                      <a:rPr lang="en-US" altLang="ko-KR" b="0" i="0" dirty="0" smtClean="0">
                        <a:latin typeface="Cambria Math"/>
                      </a:rPr>
                      <m:t>4971</m:t>
                    </m:r>
                  </m:oMath>
                </a14:m>
                <a:r>
                  <a:rPr lang="ko-KR" altLang="en-US" dirty="0" smtClean="0"/>
                  <a:t>이므로 오른쪽이 더 큰 벌점을 받아야 마땅함</a:t>
                </a:r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7"/>
            <a:ext cx="5832648" cy="57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48812"/>
            <a:ext cx="6241926" cy="236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92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평균제곱 오차 다시 생각하기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764704"/>
                <a:ext cx="8784976" cy="5832648"/>
              </a:xfrm>
            </p:spPr>
            <p:txBody>
              <a:bodyPr/>
              <a:lstStyle/>
              <a:p>
                <a:r>
                  <a:rPr lang="ko-KR" altLang="en-US" dirty="0" smtClean="0"/>
                  <a:t>큰 허점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(5.3)</a:t>
                </a:r>
                <a:r>
                  <a:rPr lang="ko-KR" altLang="en-US" dirty="0" smtClean="0"/>
                  <a:t>의 </a:t>
                </a:r>
                <a:r>
                  <a:rPr lang="ko-KR" altLang="en-US" dirty="0" err="1" smtClean="0"/>
                  <a:t>그레이디언트가</a:t>
                </a:r>
                <a:r>
                  <a:rPr lang="ko-KR" altLang="en-US" dirty="0" smtClean="0"/>
                  <a:t> 벌점에 해당</a:t>
                </a:r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r>
                  <a:rPr lang="ko-KR" altLang="en-US" dirty="0" err="1" smtClean="0"/>
                  <a:t>그레이디언트를</a:t>
                </a:r>
                <a:r>
                  <a:rPr lang="ko-KR" altLang="en-US" dirty="0" smtClean="0"/>
                  <a:t> 계산해보면 왼쪽 상황의 </a:t>
                </a:r>
                <a:r>
                  <a:rPr lang="ko-KR" altLang="en-US" dirty="0" err="1" smtClean="0"/>
                  <a:t>그레이디언트가</a:t>
                </a:r>
                <a:r>
                  <a:rPr lang="ko-KR" altLang="en-US" dirty="0" smtClean="0"/>
                  <a:t> 더 큼 </a:t>
                </a:r>
                <a:r>
                  <a:rPr lang="en-US" altLang="ko-KR" dirty="0" smtClean="0">
                    <a:sym typeface="Wingdings" pitchFamily="2" charset="2"/>
                  </a:rPr>
                  <a:t> </a:t>
                </a:r>
                <a:r>
                  <a:rPr lang="ko-KR" altLang="en-US" dirty="0" smtClean="0">
                    <a:sym typeface="Wingdings" pitchFamily="2" charset="2"/>
                  </a:rPr>
                  <a:t>더 많은 오류를 범한 상황이 더 낮은 벌점을 받은 꼴 </a:t>
                </a:r>
                <a:r>
                  <a:rPr lang="en-US" altLang="ko-KR" dirty="0" smtClean="0">
                    <a:sym typeface="Wingdings" pitchFamily="2" charset="2"/>
                  </a:rPr>
                  <a:t> </a:t>
                </a:r>
                <a:r>
                  <a:rPr lang="ko-KR" altLang="en-US" dirty="0" smtClean="0">
                    <a:sym typeface="Wingdings" pitchFamily="2" charset="2"/>
                  </a:rPr>
                  <a:t>학습이 더딘 부정적 효과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r>
                  <a:rPr lang="ko-KR" altLang="en-US" dirty="0" smtClean="0">
                    <a:sym typeface="Wingdings" pitchFamily="2" charset="2"/>
                  </a:rPr>
                  <a:t>이유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𝑤𝑥</m:t>
                    </m:r>
                    <m:r>
                      <a:rPr lang="en-US" altLang="ko-KR" b="0" i="1" smtClean="0">
                        <a:latin typeface="Cambria Math"/>
                      </a:rPr>
                      <m:t>+</m:t>
                    </m:r>
                    <m:r>
                      <a:rPr lang="en-US" altLang="ko-KR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아래 그래프의 가로축에 해당</a:t>
                </a:r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가 커지면 </a:t>
                </a:r>
                <a:r>
                  <a:rPr lang="ko-KR" altLang="en-US" dirty="0" err="1" smtClean="0"/>
                  <a:t>그레이디언트가</a:t>
                </a:r>
                <a:r>
                  <a:rPr lang="ko-KR" altLang="en-US" dirty="0" smtClean="0"/>
                  <a:t> 작아짐</a:t>
                </a:r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764704"/>
                <a:ext cx="8784976" cy="5832648"/>
              </a:xfrm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05" y="4869160"/>
            <a:ext cx="705678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6336704" cy="50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8" y="2151769"/>
            <a:ext cx="5616625" cy="103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21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5.1.2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교차 엔트로피 목적함수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교차 엔트로피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레이블에 해당하는 </a:t>
                </a:r>
                <a14:m>
                  <m:oMath xmlns:m="http://schemas.openxmlformats.org/officeDocument/2006/math">
                    <m:r>
                      <a:rPr lang="en-US" altLang="ko-KR" b="0" i="1" dirty="0" smtClean="0">
                        <a:latin typeface="Cambria Math"/>
                      </a:rPr>
                      <m:t>𝑦</m:t>
                    </m:r>
                  </m:oMath>
                </a14:m>
                <a:r>
                  <a:rPr lang="ko-KR" altLang="en-US" dirty="0" smtClean="0"/>
                  <a:t>가 확률변수 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부류가</a:t>
                </a:r>
                <a:r>
                  <a:rPr lang="en-US" altLang="ko-KR" dirty="0" smtClean="0"/>
                  <a:t> 2</a:t>
                </a:r>
                <a:r>
                  <a:rPr lang="ko-KR" altLang="en-US" dirty="0" smtClean="0"/>
                  <a:t>개라고 가정하면 </a:t>
                </a:r>
                <a14:m>
                  <m:oMath xmlns:m="http://schemas.openxmlformats.org/officeDocument/2006/math">
                    <m:r>
                      <a:rPr lang="en-US" altLang="ko-KR" b="0" i="1" dirty="0" smtClean="0">
                        <a:latin typeface="Cambria Math"/>
                      </a:rPr>
                      <m:t>𝑦</m:t>
                    </m:r>
                    <m:r>
                      <a:rPr lang="en-US" altLang="ko-KR" b="0" i="1" dirty="0" smtClean="0">
                        <a:latin typeface="Cambria Math"/>
                        <a:ea typeface="Cambria Math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altLang="ko-KR" b="0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ko-KR" b="0" i="1" dirty="0" smtClean="0">
                            <a:latin typeface="Cambria Math"/>
                            <a:ea typeface="Cambria Math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altLang="ko-KR" dirty="0" smtClean="0"/>
                  <a:t>)</a:t>
                </a:r>
              </a:p>
              <a:p>
                <a:pPr lvl="1"/>
                <a:r>
                  <a:rPr lang="ko-KR" altLang="en-US" dirty="0" smtClean="0"/>
                  <a:t>확률 분포</a:t>
                </a:r>
                <a:r>
                  <a:rPr lang="en-US" altLang="ko-KR" dirty="0" smtClean="0"/>
                  <a:t>: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𝑃</m:t>
                    </m:r>
                  </m:oMath>
                </a14:m>
                <a:r>
                  <a:rPr lang="ko-KR" altLang="en-US" dirty="0"/>
                  <a:t>는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정답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레이블</a:t>
                </a:r>
                <a:r>
                  <a:rPr lang="en-US" altLang="ko-KR" dirty="0"/>
                  <a:t>,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𝑄</m:t>
                    </m:r>
                  </m:oMath>
                </a14:m>
                <a:r>
                  <a:rPr lang="ko-KR" altLang="en-US" dirty="0"/>
                  <a:t>는 신경망 출력</a:t>
                </a: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r>
                  <a:rPr lang="ko-KR" altLang="en-US" dirty="0" smtClean="0"/>
                  <a:t>확률분포를 통일된 수식으로 쓰면</a:t>
                </a:r>
                <a:r>
                  <a:rPr lang="en-US" altLang="ko-KR" dirty="0" smtClean="0"/>
                  <a:t>,</a:t>
                </a:r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r>
                  <a:rPr lang="ko-KR" altLang="en-US" dirty="0" smtClean="0"/>
                  <a:t>교차 엔트로피 식은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𝑃</m:t>
                        </m:r>
                        <m:r>
                          <a:rPr lang="en-US" altLang="ko-KR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/>
                          </a:rPr>
                          <m:t>𝑄</m:t>
                        </m:r>
                      </m:e>
                    </m:d>
                    <m:r>
                      <a:rPr lang="en-US" altLang="ko-KR" b="0" i="1" smtClean="0">
                        <a:latin typeface="Cambria Math"/>
                      </a:rPr>
                      <m:t>=−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altLang="ko-KR" b="0" i="1" smtClean="0">
                            <a:latin typeface="Cambria Math"/>
                          </a:rPr>
                          <m:t>𝑦</m:t>
                        </m:r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  <m:t>0,1</m:t>
                            </m:r>
                          </m:e>
                        </m:d>
                      </m:sub>
                      <m:sup/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b="0" i="0" smtClean="0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ko-KR" b="0" i="1" smtClean="0">
                                <a:latin typeface="Cambria Math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/>
                                  </a:rPr>
                                  <m:t>𝑦</m:t>
                                </m:r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US" altLang="ko-KR" b="0" dirty="0" smtClean="0"/>
              </a:p>
              <a:p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 b="-364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24311"/>
            <a:ext cx="4847059" cy="210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41168"/>
            <a:ext cx="2952328" cy="60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9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5.1.2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교차 엔트로피 목적함수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교차 엔트로피 목적함수</a:t>
                </a:r>
                <a:endParaRPr lang="en-US" altLang="ko-KR" dirty="0" smtClean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제구실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하는지 확인</a:t>
                </a:r>
                <a:endParaRPr lang="en-US" altLang="ko-KR" dirty="0" smtClean="0"/>
              </a:p>
              <a:p>
                <a:pPr lvl="2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𝑦</m:t>
                    </m:r>
                  </m:oMath>
                </a14:m>
                <a:r>
                  <a:rPr lang="ko-KR" altLang="en-US" dirty="0" smtClean="0"/>
                  <a:t>가 </a:t>
                </a:r>
                <a:r>
                  <a:rPr lang="en-US" altLang="ko-KR" dirty="0" smtClean="0"/>
                  <a:t>1,</a:t>
                </a:r>
                <a:r>
                  <a:rPr lang="ko-KR" alt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𝑜</m:t>
                    </m:r>
                  </m:oMath>
                </a14:m>
                <a:r>
                  <a:rPr lang="ko-KR" altLang="en-US" dirty="0"/>
                  <a:t>가 </a:t>
                </a:r>
                <a:r>
                  <a:rPr lang="en-US" altLang="ko-KR" dirty="0" smtClean="0"/>
                  <a:t>0.98</a:t>
                </a:r>
                <a:r>
                  <a:rPr lang="ko-KR" altLang="en-US" dirty="0" smtClean="0"/>
                  <a:t>일 </a:t>
                </a:r>
                <a:r>
                  <a:rPr lang="ko-KR" altLang="en-US" dirty="0"/>
                  <a:t>때 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예측이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잘된 경우</a:t>
                </a:r>
                <a:r>
                  <a:rPr lang="en-US" altLang="ko-KR" dirty="0" smtClean="0"/>
                  <a:t>)</a:t>
                </a:r>
              </a:p>
              <a:p>
                <a:pPr lvl="3">
                  <a:lnSpc>
                    <a:spcPct val="150000"/>
                  </a:lnSpc>
                </a:pPr>
                <a:r>
                  <a:rPr lang="ko-KR" altLang="en-US" dirty="0" smtClean="0"/>
                  <a:t>오류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𝑒</m:t>
                    </m:r>
                    <m:r>
                      <a:rPr lang="en-US" altLang="ko-KR" b="0" i="1" smtClean="0">
                        <a:latin typeface="Cambria Math"/>
                      </a:rPr>
                      <m:t>=−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</a:rPr>
                          <m:t>1 </m:t>
                        </m:r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b="0" i="0" smtClean="0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ko-KR" b="0" i="1" smtClean="0">
                                <a:latin typeface="Cambria Math"/>
                              </a:rPr>
                              <m:t>0.98+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/>
                                  </a:rPr>
                                  <m:t>1−1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b="0" i="0" smtClean="0">
                                        <a:latin typeface="Cambria Math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b="0" i="1" smtClean="0">
                                        <a:latin typeface="Cambria Math"/>
                                      </a:rPr>
                                      <m:t>1−0.98</m:t>
                                    </m:r>
                                  </m:e>
                                </m:d>
                              </m:e>
                            </m:func>
                          </m:e>
                        </m:func>
                      </m:e>
                    </m:d>
                    <m:r>
                      <a:rPr lang="en-US" altLang="ko-KR" b="0" i="1" smtClean="0">
                        <a:latin typeface="Cambria Math"/>
                      </a:rPr>
                      <m:t>=0.0291</m:t>
                    </m:r>
                  </m:oMath>
                </a14:m>
                <a:r>
                  <a:rPr lang="ko-KR" altLang="en-US" dirty="0" smtClean="0"/>
                  <a:t>로서 낮은 값</a:t>
                </a:r>
                <a:endParaRPr lang="en-US" altLang="ko-KR" dirty="0" smtClean="0"/>
              </a:p>
              <a:p>
                <a:pPr lvl="2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𝑦</m:t>
                    </m:r>
                  </m:oMath>
                </a14:m>
                <a:r>
                  <a:rPr lang="ko-KR" altLang="en-US" dirty="0"/>
                  <a:t>가 </a:t>
                </a:r>
                <a:r>
                  <a:rPr lang="en-US" altLang="ko-KR" dirty="0"/>
                  <a:t>1,</a:t>
                </a:r>
                <a:r>
                  <a:rPr lang="ko-KR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𝑜</m:t>
                    </m:r>
                  </m:oMath>
                </a14:m>
                <a:r>
                  <a:rPr lang="ko-KR" altLang="en-US" dirty="0"/>
                  <a:t>가 </a:t>
                </a:r>
                <a:r>
                  <a:rPr lang="en-US" altLang="ko-KR" dirty="0" smtClean="0"/>
                  <a:t>0.0001</a:t>
                </a:r>
                <a:r>
                  <a:rPr lang="ko-KR" altLang="en-US" dirty="0" smtClean="0"/>
                  <a:t>일 </a:t>
                </a:r>
                <a:r>
                  <a:rPr lang="ko-KR" altLang="en-US" dirty="0"/>
                  <a:t>때 </a:t>
                </a:r>
                <a:r>
                  <a:rPr lang="en-US" altLang="ko-KR" dirty="0"/>
                  <a:t>(</a:t>
                </a:r>
                <a:r>
                  <a:rPr lang="ko-KR" altLang="en-US" dirty="0"/>
                  <a:t>예측이</a:t>
                </a:r>
                <a:r>
                  <a:rPr lang="en-US" altLang="ko-KR" dirty="0"/>
                  <a:t> </a:t>
                </a:r>
                <a:r>
                  <a:rPr lang="ko-KR" altLang="en-US" dirty="0" smtClean="0"/>
                  <a:t>엉터리인 </a:t>
                </a:r>
                <a:r>
                  <a:rPr lang="ko-KR" altLang="en-US" dirty="0"/>
                  <a:t>경우</a:t>
                </a:r>
                <a:r>
                  <a:rPr lang="en-US" altLang="ko-KR" dirty="0"/>
                  <a:t>)</a:t>
                </a:r>
              </a:p>
              <a:p>
                <a:pPr lvl="3">
                  <a:lnSpc>
                    <a:spcPct val="150000"/>
                  </a:lnSpc>
                </a:pPr>
                <a:r>
                  <a:rPr lang="ko-KR" altLang="en-US" dirty="0"/>
                  <a:t>오류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𝑒</m:t>
                    </m:r>
                    <m:r>
                      <a:rPr lang="en-US" altLang="ko-KR" i="1">
                        <a:latin typeface="Cambria Math"/>
                      </a:rPr>
                      <m:t>=−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/>
                          </a:rPr>
                          <m:t>1 </m:t>
                        </m:r>
                        <m:func>
                          <m:func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ko-KR" i="1">
                                <a:latin typeface="Cambria Math"/>
                              </a:rPr>
                              <m:t>0.</m:t>
                            </m:r>
                            <m:r>
                              <a:rPr lang="en-US" altLang="ko-KR" b="0" i="1" smtClean="0">
                                <a:latin typeface="Cambria Math"/>
                              </a:rPr>
                              <m:t>0001</m:t>
                            </m:r>
                            <m:r>
                              <a:rPr lang="en-US" altLang="ko-KR" i="1">
                                <a:latin typeface="Cambria Math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i="1">
                                    <a:latin typeface="Cambria Math"/>
                                  </a:rPr>
                                  <m:t>1−1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>
                                        <a:latin typeface="Cambria Math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i="1">
                                        <a:latin typeface="Cambria Math"/>
                                      </a:rPr>
                                      <m:t>1−0.</m:t>
                                    </m:r>
                                    <m:r>
                                      <a:rPr lang="en-US" altLang="ko-KR" b="0" i="1" smtClean="0">
                                        <a:latin typeface="Cambria Math"/>
                                      </a:rPr>
                                      <m:t>0001</m:t>
                                    </m:r>
                                  </m:e>
                                </m:d>
                              </m:e>
                            </m:func>
                          </m:e>
                        </m:func>
                      </m:e>
                    </m:d>
                    <m:r>
                      <a:rPr lang="en-US" altLang="ko-KR" i="1">
                        <a:latin typeface="Cambria Math"/>
                      </a:rPr>
                      <m:t>=</m:t>
                    </m:r>
                    <m:r>
                      <a:rPr lang="en-US" altLang="ko-KR" b="0" i="1" smtClean="0">
                        <a:latin typeface="Cambria Math"/>
                      </a:rPr>
                      <m:t>13.2877</m:t>
                    </m:r>
                  </m:oMath>
                </a14:m>
                <a:r>
                  <a:rPr lang="ko-KR" altLang="en-US" dirty="0"/>
                  <a:t>로서 </a:t>
                </a:r>
                <a:r>
                  <a:rPr lang="ko-KR" altLang="en-US" dirty="0" smtClean="0"/>
                  <a:t>높은 값</a:t>
                </a:r>
                <a:endParaRPr lang="en-US" altLang="ko-KR" dirty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2"/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988771" cy="28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9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1.1.3 </a:t>
            </a:r>
            <a:r>
              <a:rPr lang="ko-KR" altLang="en-US" dirty="0" smtClean="0"/>
              <a:t>기계 학습 개념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학습을 마치면</a:t>
            </a:r>
            <a:r>
              <a:rPr lang="en-US" altLang="ko-KR" dirty="0" smtClean="0"/>
              <a:t>,</a:t>
            </a:r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예측에 사용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예</a:t>
            </a:r>
            <a:r>
              <a:rPr lang="en-US" altLang="ko-KR" dirty="0" smtClean="0"/>
              <a:t>) 10.0 </a:t>
            </a:r>
            <a:r>
              <a:rPr lang="ko-KR" altLang="en-US" dirty="0" smtClean="0"/>
              <a:t>순간의 이동체 위치를 알고자 하면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ko-KR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(10.0)=0.5*10.0+2.0=7.0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이라 예측함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r>
              <a:rPr lang="ko-KR" altLang="en-US" dirty="0" smtClean="0"/>
              <a:t>기계</a:t>
            </a:r>
            <a:r>
              <a:rPr lang="en-US" altLang="ko-KR" dirty="0" smtClean="0"/>
              <a:t> </a:t>
            </a:r>
            <a:r>
              <a:rPr lang="ko-KR" altLang="en-US" dirty="0" smtClean="0"/>
              <a:t>학습의 궁극적인 목표</a:t>
            </a:r>
            <a:r>
              <a:rPr lang="en-US" altLang="ko-KR" dirty="0" smtClean="0"/>
              <a:t> </a:t>
            </a:r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훈련집합에 없는 새로운 샘플에 대한 오류를 최소화 </a:t>
            </a:r>
            <a:r>
              <a:rPr lang="en-US" altLang="ko-KR" dirty="0" smtClean="0"/>
              <a:t>(</a:t>
            </a:r>
            <a:r>
              <a:rPr lang="ko-KR" altLang="en-US" dirty="0" smtClean="0"/>
              <a:t>새로운 샘플 집합</a:t>
            </a:r>
            <a:r>
              <a:rPr lang="en-US" altLang="ko-KR" dirty="0" smtClean="0"/>
              <a:t>:</a:t>
            </a:r>
            <a:r>
              <a:rPr lang="ko-KR" altLang="en-US" dirty="0" smtClean="0"/>
              <a:t> 테스트 집합</a:t>
            </a:r>
            <a:r>
              <a:rPr lang="en-US" altLang="ko-KR" dirty="0" smtClean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테스트 집합에 대한 높은 성능을 </a:t>
            </a:r>
            <a:r>
              <a:rPr lang="ko-KR" altLang="en-US" dirty="0" smtClean="0">
                <a:solidFill>
                  <a:srgbClr val="0000FF"/>
                </a:solidFill>
              </a:rPr>
              <a:t>일반화</a:t>
            </a:r>
            <a:r>
              <a:rPr lang="en-US" altLang="ko-KR" baseline="30000" dirty="0" smtClean="0">
                <a:solidFill>
                  <a:srgbClr val="0000FF"/>
                </a:solidFill>
              </a:rPr>
              <a:t>generalization</a:t>
            </a:r>
            <a:r>
              <a:rPr lang="ko-KR" altLang="en-US" dirty="0" smtClean="0"/>
              <a:t> 능력이라 부름</a:t>
            </a:r>
            <a:endParaRPr lang="en-US" altLang="ko-KR" dirty="0" smtClean="0"/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marL="266700" lvl="1" indent="0">
              <a:buNone/>
            </a:pPr>
            <a:r>
              <a:rPr lang="ko-KR" altLang="en-US" dirty="0" smtClean="0"/>
              <a:t> </a:t>
            </a:r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58273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5.1.2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교차 엔트로피 목적함수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공정한 벌점을 부여하는지 확인 </a:t>
            </a:r>
            <a:r>
              <a:rPr lang="en-US" altLang="ko-KR" dirty="0" smtClean="0"/>
              <a:t>(MSE</a:t>
            </a:r>
            <a:r>
              <a:rPr lang="ko-KR" altLang="en-US" dirty="0" smtClean="0"/>
              <a:t>의 느린 학습 문제를 해결하나</a:t>
            </a:r>
            <a:r>
              <a:rPr lang="en-US" altLang="ko-KR" dirty="0" smtClean="0"/>
              <a:t>?)</a:t>
            </a:r>
          </a:p>
          <a:p>
            <a:pPr lvl="1"/>
            <a:r>
              <a:rPr lang="ko-KR" altLang="en-US" dirty="0" err="1" smtClean="0"/>
              <a:t>도함수를</a:t>
            </a:r>
            <a:r>
              <a:rPr lang="ko-KR" altLang="en-US" dirty="0" smtClean="0"/>
              <a:t> 구하면</a:t>
            </a:r>
            <a:r>
              <a:rPr lang="en-US" altLang="ko-KR" dirty="0" smtClean="0"/>
              <a:t>,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 err="1" smtClean="0"/>
              <a:t>그레이디언트를</a:t>
            </a:r>
            <a:r>
              <a:rPr lang="ko-KR" altLang="en-US" dirty="0" smtClean="0"/>
              <a:t> 계산해 보면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오류가 더 큰 오른쪽에 더 큰 벌점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그레이디언트</a:t>
            </a:r>
            <a:r>
              <a:rPr lang="en-US" altLang="ko-KR" dirty="0" smtClean="0"/>
              <a:t>) </a:t>
            </a:r>
            <a:r>
              <a:rPr lang="ko-KR" altLang="en-US" dirty="0" smtClean="0"/>
              <a:t>부과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endParaRPr lang="en-US" altLang="ko-KR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826493"/>
            <a:ext cx="2448272" cy="183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19812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54994"/>
            <a:ext cx="5619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직선 화살표 연결선 4"/>
          <p:cNvCxnSpPr/>
          <p:nvPr/>
        </p:nvCxnSpPr>
        <p:spPr>
          <a:xfrm>
            <a:off x="3563888" y="2612156"/>
            <a:ext cx="792088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20" y="4293096"/>
            <a:ext cx="6016923" cy="224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90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5.1.2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교차 엔트로피 목적함수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식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(5.4)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를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ko-KR" altLang="en-US" dirty="0" smtClean="0"/>
                  <a:t>개의 출력 </a:t>
                </a:r>
                <a:r>
                  <a:rPr lang="ko-KR" altLang="en-US" dirty="0" err="1" smtClean="0"/>
                  <a:t>노드를</a:t>
                </a:r>
                <a:r>
                  <a:rPr lang="ko-KR" altLang="en-US" dirty="0" smtClean="0"/>
                  <a:t> 가진 경우로 확장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출력 벡터 </a:t>
                </a:r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/>
                      </a:rPr>
                      <m:t>𝐨</m:t>
                    </m:r>
                    <m:r>
                      <a:rPr lang="en-US" altLang="ko-KR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/>
                              </a:rPr>
                              <m:t>,⋯,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/>
                          </a:rPr>
                          <m:t>T</m:t>
                        </m:r>
                      </m:sup>
                    </m:sSup>
                  </m:oMath>
                </a14:m>
                <a:r>
                  <a:rPr lang="ko-KR" altLang="en-US" dirty="0" smtClean="0"/>
                  <a:t>인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상황으로 확장 </a:t>
                </a:r>
                <a:r>
                  <a:rPr lang="en-US" altLang="ko-KR" dirty="0" smtClean="0"/>
                  <a:t>([</a:t>
                </a:r>
                <a:r>
                  <a:rPr lang="ko-KR" altLang="en-US" dirty="0" smtClean="0"/>
                  <a:t>그림 </a:t>
                </a:r>
                <a:r>
                  <a:rPr lang="en-US" altLang="ko-KR" dirty="0" smtClean="0"/>
                  <a:t>4-3]</a:t>
                </a:r>
                <a:r>
                  <a:rPr lang="ko-KR" altLang="en-US" dirty="0" smtClean="0"/>
                  <a:t>의 </a:t>
                </a:r>
                <a:r>
                  <a:rPr lang="en-US" altLang="ko-KR" dirty="0" smtClean="0"/>
                  <a:t>DMLP)</a:t>
                </a:r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2"/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54404"/>
            <a:ext cx="7456314" cy="74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6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5.1.3 </a:t>
            </a:r>
            <a:r>
              <a:rPr lang="en-US" altLang="ko-K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softmax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활성함수와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로그우도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목적함수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altLang="ko-KR" dirty="0" err="1" smtClean="0">
                    <a:latin typeface="Times New Roman" pitchFamily="18" charset="0"/>
                    <a:cs typeface="Times New Roman" pitchFamily="18" charset="0"/>
                  </a:rPr>
                  <a:t>softmax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활성함수</a:t>
                </a:r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r>
                  <a:rPr lang="ko-KR" altLang="en-US" dirty="0" smtClean="0"/>
                  <a:t>동작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예시</a:t>
                </a:r>
                <a:endParaRPr lang="en-US" altLang="ko-KR" dirty="0" smtClean="0"/>
              </a:p>
              <a:p>
                <a:pPr lvl="2"/>
                <a:r>
                  <a:rPr lang="en-US" altLang="ko-KR" dirty="0" err="1" smtClean="0"/>
                  <a:t>softmax</a:t>
                </a:r>
                <a:r>
                  <a:rPr lang="ko-KR" altLang="en-US" dirty="0" smtClean="0"/>
                  <a:t>는 </a:t>
                </a:r>
                <a:r>
                  <a:rPr lang="en-US" altLang="ko-KR" dirty="0" smtClean="0"/>
                  <a:t>max</a:t>
                </a:r>
                <a:r>
                  <a:rPr lang="ko-KR" altLang="en-US" dirty="0" smtClean="0"/>
                  <a:t>를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모방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출력 </a:t>
                </a:r>
                <a:r>
                  <a:rPr lang="ko-KR" altLang="en-US" dirty="0" err="1" smtClean="0"/>
                  <a:t>노드의</a:t>
                </a:r>
                <a:r>
                  <a:rPr lang="ko-KR" altLang="en-US" dirty="0" smtClean="0"/>
                  <a:t> 중간 계산 결과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altLang="ko-KR" b="0" i="1" smtClean="0">
                            <a:latin typeface="Cambria Math"/>
                          </a:rPr>
                          <m:t>𝐿</m:t>
                        </m:r>
                      </m:sup>
                    </m:sSubSup>
                  </m:oMath>
                </a14:m>
                <a:r>
                  <a:rPr lang="ko-KR" altLang="en-US" dirty="0" smtClean="0"/>
                  <a:t>에서 최댓값은 더욱 활성화하고 작은 값은 억제</a:t>
                </a:r>
                <a:endParaRPr lang="en-US" altLang="ko-KR" dirty="0" smtClean="0"/>
              </a:p>
              <a:p>
                <a:pPr lvl="2"/>
                <a:r>
                  <a:rPr lang="ko-KR" altLang="en-US" dirty="0" smtClean="0"/>
                  <a:t>모두 더하면 </a:t>
                </a:r>
                <a:r>
                  <a:rPr lang="en-US" altLang="ko-KR" dirty="0" smtClean="0"/>
                  <a:t>1</a:t>
                </a:r>
                <a:r>
                  <a:rPr lang="ko-KR" altLang="en-US" dirty="0" smtClean="0"/>
                  <a:t>이 되어 확률 모방</a:t>
                </a: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2"/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 t="-6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4" y="1412776"/>
            <a:ext cx="5760640" cy="70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47" y="3684527"/>
            <a:ext cx="7104790" cy="280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5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5.1.3 </a:t>
            </a:r>
            <a:r>
              <a:rPr lang="en-US" altLang="ko-K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softmax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활성함수와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로그우도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목적함수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로그우도 목적함수</a:t>
                </a:r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모든 출력 </a:t>
                </a:r>
                <a:r>
                  <a:rPr lang="ko-KR" altLang="en-US" dirty="0" err="1" smtClean="0"/>
                  <a:t>노드</a:t>
                </a:r>
                <a:r>
                  <a:rPr lang="ko-KR" altLang="en-US" dirty="0" smtClean="0"/>
                  <a:t> 값을 사용하는 </a:t>
                </a:r>
                <a:r>
                  <a:rPr lang="en-US" altLang="ko-KR" dirty="0" smtClean="0"/>
                  <a:t>MSE</a:t>
                </a:r>
                <a:r>
                  <a:rPr lang="ko-KR" altLang="en-US" dirty="0" smtClean="0"/>
                  <a:t>나 교차 엔트로피와 달리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𝑜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ko-KR" altLang="en-US" dirty="0" smtClean="0"/>
                  <a:t>라는 하나의 </a:t>
                </a:r>
                <a:r>
                  <a:rPr lang="ko-KR" altLang="en-US" dirty="0" err="1" smtClean="0"/>
                  <a:t>노드만</a:t>
                </a:r>
                <a:r>
                  <a:rPr lang="ko-KR" altLang="en-US" dirty="0" smtClean="0"/>
                  <a:t> 사용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𝑜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ko-KR" altLang="en-US" dirty="0" smtClean="0"/>
                  <a:t>는 샘플의 레이블에 해당하는 </a:t>
                </a:r>
                <a:r>
                  <a:rPr lang="ko-KR" altLang="en-US" dirty="0" err="1" smtClean="0"/>
                  <a:t>노드의</a:t>
                </a:r>
                <a:r>
                  <a:rPr lang="ko-KR" altLang="en-US" dirty="0" smtClean="0"/>
                  <a:t> </a:t>
                </a:r>
                <a:r>
                  <a:rPr lang="ko-KR" altLang="en-US" dirty="0" err="1" smtClean="0"/>
                  <a:t>출력값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동작 예시</a:t>
                </a:r>
                <a:r>
                  <a:rPr lang="en-US" altLang="ko-KR" dirty="0" smtClean="0"/>
                  <a:t>1) [</a:t>
                </a:r>
                <a:r>
                  <a:rPr lang="ko-KR" altLang="en-US" dirty="0" smtClean="0"/>
                  <a:t>그림 </a:t>
                </a:r>
                <a:r>
                  <a:rPr lang="en-US" altLang="ko-KR" dirty="0" smtClean="0"/>
                  <a:t>5-5]</a:t>
                </a:r>
                <a:r>
                  <a:rPr lang="ko-KR" altLang="en-US" dirty="0" smtClean="0"/>
                  <a:t>에서 현재 샘플이 두 번째 부류라면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𝑜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ko-KR" altLang="en-US" dirty="0"/>
                  <a:t>는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𝑜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b="0" i="1" dirty="0" smtClean="0">
                        <a:latin typeface="Cambria Math"/>
                      </a:rPr>
                      <m:t>𝑒</m:t>
                    </m:r>
                    <m:r>
                      <a:rPr lang="en-US" altLang="ko-KR" b="0" i="1" dirty="0" smtClean="0">
                        <a:latin typeface="Cambria Math"/>
                      </a:rPr>
                      <m:t>=−</m:t>
                    </m:r>
                    <m:func>
                      <m:funcPr>
                        <m:ctrlP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ko-KR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b="0" i="0" dirty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ko-KR" b="0" i="1" dirty="0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altLang="ko-KR" b="0" i="1" dirty="0" smtClean="0">
                            <a:latin typeface="Cambria Math"/>
                          </a:rPr>
                          <m:t>0.0508=4.2990</m:t>
                        </m:r>
                      </m:e>
                    </m:func>
                  </m:oMath>
                </a14:m>
                <a:r>
                  <a:rPr lang="en-US" altLang="ko-KR" dirty="0" smtClean="0"/>
                  <a:t>.</a:t>
                </a:r>
                <a:r>
                  <a:rPr lang="ko-KR" altLang="en-US" dirty="0" smtClean="0"/>
                  <a:t> 잘못 분류한 셈이므로 </a:t>
                </a:r>
                <a:r>
                  <a:rPr lang="ko-KR" altLang="en-US" dirty="0" err="1" smtClean="0"/>
                  <a:t>목적함수값이</a:t>
                </a:r>
                <a:r>
                  <a:rPr lang="ko-KR" altLang="en-US" dirty="0" smtClean="0"/>
                  <a:t> 큼 </a:t>
                </a:r>
                <a:endParaRPr lang="en-US" altLang="ko-KR" dirty="0" smtClean="0"/>
              </a:p>
              <a:p>
                <a:pPr lvl="1"/>
                <a:r>
                  <a:rPr lang="ko-KR" altLang="en-US" dirty="0"/>
                  <a:t>동작 </a:t>
                </a:r>
                <a:r>
                  <a:rPr lang="ko-KR" altLang="en-US" dirty="0" smtClean="0"/>
                  <a:t>예시</a:t>
                </a:r>
                <a:r>
                  <a:rPr lang="en-US" altLang="ko-KR" dirty="0" smtClean="0"/>
                  <a:t>2) </a:t>
                </a:r>
                <a:r>
                  <a:rPr lang="en-US" altLang="ko-KR" dirty="0"/>
                  <a:t>[</a:t>
                </a:r>
                <a:r>
                  <a:rPr lang="ko-KR" altLang="en-US" dirty="0"/>
                  <a:t>그림 </a:t>
                </a:r>
                <a:r>
                  <a:rPr lang="en-US" altLang="ko-KR" dirty="0"/>
                  <a:t>5-5]</a:t>
                </a:r>
                <a:r>
                  <a:rPr lang="ko-KR" altLang="en-US" dirty="0"/>
                  <a:t>에서 현재 샘플이 </a:t>
                </a:r>
                <a:r>
                  <a:rPr lang="ko-KR" altLang="en-US" dirty="0" smtClean="0"/>
                  <a:t>세 </a:t>
                </a:r>
                <a:r>
                  <a:rPr lang="ko-KR" altLang="en-US" dirty="0"/>
                  <a:t>번째 부류라면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𝑜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ko-KR" altLang="en-US" dirty="0"/>
                  <a:t>는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𝑜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/>
                      </a:rPr>
                      <m:t>𝑒</m:t>
                    </m:r>
                    <m:r>
                      <a:rPr lang="en-US" altLang="ko-KR" i="1" dirty="0">
                        <a:latin typeface="Cambria Math"/>
                      </a:rPr>
                      <m:t>=−</m:t>
                    </m:r>
                    <m:func>
                      <m:funcPr>
                        <m:ctrlPr>
                          <a:rPr lang="en-US" altLang="ko-KR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ko-KR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dirty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ko-KR" i="1" dirty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altLang="ko-KR" i="1" dirty="0">
                            <a:latin typeface="Cambria Math"/>
                          </a:rPr>
                          <m:t>0.</m:t>
                        </m:r>
                        <m:r>
                          <a:rPr lang="en-US" altLang="ko-KR" b="0" i="1" dirty="0" smtClean="0">
                            <a:latin typeface="Cambria Math"/>
                          </a:rPr>
                          <m:t>8360</m:t>
                        </m:r>
                        <m:r>
                          <a:rPr lang="en-US" altLang="ko-KR" i="1" dirty="0">
                            <a:latin typeface="Cambria Math"/>
                          </a:rPr>
                          <m:t>=</m:t>
                        </m:r>
                        <m:r>
                          <a:rPr lang="en-US" altLang="ko-KR" b="0" i="1" dirty="0" smtClean="0">
                            <a:latin typeface="Cambria Math"/>
                          </a:rPr>
                          <m:t>0.2584</m:t>
                        </m:r>
                      </m:e>
                    </m:func>
                  </m:oMath>
                </a14:m>
                <a:r>
                  <a:rPr lang="en-US" altLang="ko-KR" dirty="0"/>
                  <a:t>.</a:t>
                </a:r>
                <a:r>
                  <a:rPr lang="ko-KR" altLang="en-US" dirty="0"/>
                  <a:t> </a:t>
                </a:r>
                <a:r>
                  <a:rPr lang="ko-KR" altLang="en-US" dirty="0" smtClean="0"/>
                  <a:t>제대로 분류한 </a:t>
                </a:r>
                <a:r>
                  <a:rPr lang="ko-KR" altLang="en-US" dirty="0"/>
                  <a:t>셈이므로 </a:t>
                </a:r>
                <a:r>
                  <a:rPr lang="ko-KR" altLang="en-US" dirty="0" err="1"/>
                  <a:t>목적함수값이</a:t>
                </a:r>
                <a:r>
                  <a:rPr lang="ko-KR" altLang="en-US" dirty="0"/>
                  <a:t> </a:t>
                </a:r>
                <a:r>
                  <a:rPr lang="ko-KR" altLang="en-US" dirty="0" smtClean="0"/>
                  <a:t>작음 </a:t>
                </a:r>
                <a:endParaRPr lang="en-US" altLang="ko-KR" dirty="0" smtClean="0"/>
              </a:p>
              <a:p>
                <a:r>
                  <a:rPr lang="en-US" altLang="ko-KR" dirty="0" err="1" smtClean="0"/>
                  <a:t>Softmax</a:t>
                </a:r>
                <a:r>
                  <a:rPr lang="ko-KR" altLang="en-US" dirty="0" smtClean="0"/>
                  <a:t>와 </a:t>
                </a:r>
                <a:r>
                  <a:rPr lang="ko-KR" altLang="en-US" dirty="0" err="1" smtClean="0"/>
                  <a:t>로그우도</a:t>
                </a:r>
                <a:endParaRPr lang="en-US" altLang="ko-KR" dirty="0"/>
              </a:p>
              <a:p>
                <a:pPr lvl="1"/>
                <a:r>
                  <a:rPr lang="en-US" altLang="ko-KR" dirty="0" err="1" smtClean="0"/>
                  <a:t>Softmax</a:t>
                </a:r>
                <a:r>
                  <a:rPr lang="ko-KR" altLang="en-US" dirty="0" smtClean="0"/>
                  <a:t>는 최댓값이 아닌 값을 억제하여 </a:t>
                </a:r>
                <a:r>
                  <a:rPr lang="en-US" altLang="ko-KR" dirty="0" smtClean="0"/>
                  <a:t>0</a:t>
                </a:r>
                <a:r>
                  <a:rPr lang="ko-KR" altLang="en-US" dirty="0" smtClean="0"/>
                  <a:t>에 가깝게 만든다는 의도 내포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학습 샘플이 알려주는 부류에 해당하는 </a:t>
                </a:r>
                <a:r>
                  <a:rPr lang="ko-KR" altLang="en-US" dirty="0" err="1" smtClean="0"/>
                  <a:t>노드만</a:t>
                </a:r>
                <a:r>
                  <a:rPr lang="ko-KR" altLang="en-US" dirty="0" smtClean="0"/>
                  <a:t> 보겠다는 </a:t>
                </a:r>
                <a:r>
                  <a:rPr lang="ko-KR" altLang="en-US" dirty="0" err="1" smtClean="0"/>
                  <a:t>로그우도와</a:t>
                </a:r>
                <a:r>
                  <a:rPr lang="ko-KR" altLang="en-US" dirty="0" smtClean="0"/>
                  <a:t> 잘 어울림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따라서 둘을 결합하여 사용하는 경우가 많음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2"/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63531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32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성능 향상을 위한 요령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/>
              <a:t>5.2.1 </a:t>
            </a:r>
            <a:r>
              <a:rPr lang="ko-KR" altLang="en-US" dirty="0" smtClean="0"/>
              <a:t>데이터 전처리</a:t>
            </a:r>
            <a:endParaRPr lang="en-US" altLang="ko-KR" dirty="0" smtClean="0"/>
          </a:p>
          <a:p>
            <a:r>
              <a:rPr lang="en-US" altLang="ko-KR" dirty="0" smtClean="0"/>
              <a:t>5.2.2 </a:t>
            </a:r>
            <a:r>
              <a:rPr lang="ko-KR" altLang="en-US" dirty="0" smtClean="0"/>
              <a:t>가중치 초기화</a:t>
            </a:r>
            <a:endParaRPr lang="en-US" altLang="ko-KR" dirty="0" smtClean="0"/>
          </a:p>
          <a:p>
            <a:r>
              <a:rPr lang="en-US" altLang="ko-KR" dirty="0" smtClean="0"/>
              <a:t>5.2.3 </a:t>
            </a:r>
            <a:r>
              <a:rPr lang="ko-KR" altLang="en-US" dirty="0" err="1" smtClean="0"/>
              <a:t>모멘텀</a:t>
            </a:r>
            <a:endParaRPr lang="en-US" altLang="ko-KR" dirty="0" smtClean="0"/>
          </a:p>
          <a:p>
            <a:r>
              <a:rPr lang="en-US" altLang="ko-KR" dirty="0" smtClean="0"/>
              <a:t>5.2.4 </a:t>
            </a:r>
            <a:r>
              <a:rPr lang="ko-KR" altLang="en-US" dirty="0" smtClean="0"/>
              <a:t>적응적 </a:t>
            </a:r>
            <a:r>
              <a:rPr lang="ko-KR" altLang="en-US" dirty="0" err="1" smtClean="0"/>
              <a:t>학습률</a:t>
            </a:r>
            <a:endParaRPr lang="en-US" altLang="ko-KR" dirty="0" smtClean="0"/>
          </a:p>
          <a:p>
            <a:r>
              <a:rPr lang="en-US" altLang="ko-KR" dirty="0" smtClean="0"/>
              <a:t>5.2.5 </a:t>
            </a:r>
            <a:r>
              <a:rPr lang="ko-KR" altLang="en-US" dirty="0" smtClean="0"/>
              <a:t>활성함수</a:t>
            </a:r>
            <a:endParaRPr lang="en-US" altLang="ko-KR" dirty="0" smtClean="0"/>
          </a:p>
          <a:p>
            <a:r>
              <a:rPr lang="en-US" altLang="ko-KR" dirty="0" smtClean="0"/>
              <a:t>5.2.6 </a:t>
            </a:r>
            <a:r>
              <a:rPr lang="ko-KR" altLang="en-US" dirty="0" smtClean="0"/>
              <a:t>배치 정규화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0964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성능 향상을 위한 요령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여러 기관이 연구결과를 공유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en-US" altLang="ko-KR" dirty="0" smtClean="0"/>
              <a:t>『Neural Networks: Tricks of the Trade』</a:t>
            </a:r>
            <a:r>
              <a:rPr lang="ko-KR" altLang="en-US" dirty="0" smtClean="0"/>
              <a:t>는 연구결과를 한데</a:t>
            </a:r>
            <a:r>
              <a:rPr lang="en-US" altLang="ko-KR" dirty="0" smtClean="0"/>
              <a:t> </a:t>
            </a:r>
            <a:r>
              <a:rPr lang="ko-KR" altLang="en-US" dirty="0" smtClean="0"/>
              <a:t>묶은 대표적인 책</a:t>
            </a:r>
            <a:r>
              <a:rPr lang="en-US" altLang="ko-KR" dirty="0" smtClean="0"/>
              <a:t>(1998</a:t>
            </a:r>
            <a:r>
              <a:rPr lang="ko-KR" altLang="en-US" dirty="0" smtClean="0"/>
              <a:t>년에 </a:t>
            </a:r>
            <a:r>
              <a:rPr lang="en-US" altLang="ko-KR" dirty="0" smtClean="0"/>
              <a:t>1</a:t>
            </a:r>
            <a:r>
              <a:rPr lang="ko-KR" altLang="en-US" dirty="0" smtClean="0"/>
              <a:t>판</a:t>
            </a:r>
            <a:r>
              <a:rPr lang="en-US" altLang="ko-KR" dirty="0" smtClean="0"/>
              <a:t>, 2012</a:t>
            </a:r>
            <a:r>
              <a:rPr lang="ko-KR" altLang="en-US" dirty="0" smtClean="0"/>
              <a:t>년에 </a:t>
            </a:r>
            <a:r>
              <a:rPr lang="en-US" altLang="ko-KR" dirty="0" smtClean="0"/>
              <a:t>2</a:t>
            </a:r>
            <a:r>
              <a:rPr lang="ko-KR" altLang="en-US" dirty="0" smtClean="0"/>
              <a:t>판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5.2</a:t>
            </a:r>
            <a:r>
              <a:rPr lang="ko-KR" altLang="en-US" dirty="0" smtClean="0"/>
              <a:t>절의 내용은</a:t>
            </a:r>
            <a:r>
              <a:rPr lang="en-US" altLang="ko-KR" dirty="0" smtClean="0"/>
              <a:t> </a:t>
            </a:r>
            <a:r>
              <a:rPr lang="ko-KR" altLang="en-US" dirty="0" smtClean="0"/>
              <a:t>경험규칙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주어진 데이터에 잘 들어맞을지는 실험을 통해 신중히 확인해야 함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en-US" altLang="ko-KR" dirty="0" err="1" smtClean="0"/>
              <a:t>Bengio</a:t>
            </a:r>
            <a:r>
              <a:rPr lang="ko-KR" altLang="en-US" dirty="0" smtClean="0"/>
              <a:t>의 권고 </a:t>
            </a:r>
            <a:r>
              <a:rPr lang="en-US" altLang="ko-KR" dirty="0" smtClean="0"/>
              <a:t>[Bengio2012]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8053231" cy="82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9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전처리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규모 문제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예</a:t>
                </a:r>
                <a:r>
                  <a:rPr lang="en-US" altLang="ko-KR" dirty="0" smtClean="0"/>
                  <a:t>) </a:t>
                </a:r>
                <a:r>
                  <a:rPr lang="ko-KR" altLang="en-US" dirty="0" smtClean="0"/>
                  <a:t>건강에 관련된 데이터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ko-KR" altLang="en-US" b="0" i="1" smtClean="0">
                                <a:latin typeface="Cambria Math"/>
                              </a:rPr>
                              <m:t>키</m:t>
                            </m:r>
                            <m:r>
                              <a:rPr lang="en-US" altLang="ko-KR" b="0" i="1" smtClean="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/>
                              </a:rPr>
                              <m:t>m</m:t>
                            </m:r>
                            <m:r>
                              <a:rPr lang="en-US" altLang="ko-KR" b="0" i="1" smtClean="0">
                                <a:latin typeface="Cambria Math"/>
                              </a:rPr>
                              <m:t>),</m:t>
                            </m:r>
                            <m:r>
                              <a:rPr lang="ko-KR" altLang="en-US" b="0" i="1" smtClean="0">
                                <a:latin typeface="Cambria Math"/>
                              </a:rPr>
                              <m:t>몸무게</m:t>
                            </m:r>
                            <m:r>
                              <a:rPr lang="en-US" altLang="ko-KR" b="0" i="1" smtClean="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/>
                              </a:rPr>
                              <m:t>kg</m:t>
                            </m:r>
                            <m:r>
                              <a:rPr lang="en-US" altLang="ko-KR" b="0" i="1" smtClean="0">
                                <a:latin typeface="Cambria Math"/>
                              </a:rPr>
                              <m:t>),</m:t>
                            </m:r>
                            <m:r>
                              <a:rPr lang="ko-KR" altLang="en-US" b="0" i="1" smtClean="0">
                                <a:latin typeface="Cambria Math"/>
                              </a:rPr>
                              <m:t>혈압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/>
                          </a:rPr>
                          <m:t>T</m:t>
                        </m:r>
                      </m:sup>
                    </m:sSup>
                  </m:oMath>
                </a14:m>
                <a:endParaRPr lang="en-US" altLang="ko-KR" dirty="0" smtClean="0"/>
              </a:p>
              <a:p>
                <a:pPr lvl="2">
                  <a:lnSpc>
                    <a:spcPct val="150000"/>
                  </a:lnSpc>
                </a:pPr>
                <a:r>
                  <a:rPr lang="en-US" altLang="ko-KR" dirty="0" smtClean="0"/>
                  <a:t>1.885m</a:t>
                </a:r>
                <a:r>
                  <a:rPr lang="ko-KR" altLang="en-US" dirty="0" smtClean="0"/>
                  <a:t>와 </a:t>
                </a:r>
                <a:r>
                  <a:rPr lang="en-US" altLang="ko-KR" dirty="0" smtClean="0"/>
                  <a:t>1.525m</a:t>
                </a:r>
                <a:r>
                  <a:rPr lang="ko-KR" altLang="en-US" dirty="0" smtClean="0"/>
                  <a:t>는 </a:t>
                </a:r>
                <a:r>
                  <a:rPr lang="en-US" altLang="ko-KR" dirty="0" smtClean="0"/>
                  <a:t>33cm</a:t>
                </a:r>
                <a:r>
                  <a:rPr lang="ko-KR" altLang="en-US" dirty="0" smtClean="0"/>
                  <a:t>나 차이가 나지만 </a:t>
                </a:r>
                <a:r>
                  <a:rPr lang="ko-KR" altLang="en-US" dirty="0" err="1" smtClean="0"/>
                  <a:t>특징값</a:t>
                </a:r>
                <a:r>
                  <a:rPr lang="ko-KR" altLang="en-US" dirty="0" smtClean="0"/>
                  <a:t> 차이는 불과 </a:t>
                </a:r>
                <a:r>
                  <a:rPr lang="en-US" altLang="ko-KR" dirty="0" smtClean="0"/>
                  <a:t>0.33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altLang="ko-KR" dirty="0" smtClean="0"/>
                  <a:t>65.5kg</a:t>
                </a:r>
                <a:r>
                  <a:rPr lang="ko-KR" altLang="en-US" dirty="0" smtClean="0"/>
                  <a:t>과 </a:t>
                </a:r>
                <a:r>
                  <a:rPr lang="en-US" altLang="ko-KR" dirty="0" smtClean="0"/>
                  <a:t>45.0kg</a:t>
                </a:r>
                <a:r>
                  <a:rPr lang="ko-KR" altLang="en-US" dirty="0" smtClean="0"/>
                  <a:t>은 </a:t>
                </a:r>
                <a:r>
                  <a:rPr lang="en-US" altLang="ko-KR" dirty="0" smtClean="0"/>
                  <a:t>20.5</a:t>
                </a:r>
                <a:r>
                  <a:rPr lang="ko-KR" altLang="en-US" dirty="0" smtClean="0"/>
                  <a:t>라는 차이 </a:t>
                </a:r>
                <a:endParaRPr lang="en-US" altLang="ko-KR" dirty="0" smtClean="0"/>
              </a:p>
              <a:p>
                <a:pPr lvl="2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첫 번째와 두 번째 특징은 대략 </a:t>
                </a:r>
                <a:r>
                  <a:rPr lang="en-US" altLang="ko-KR" dirty="0" smtClean="0">
                    <a:sym typeface="Wingdings" pitchFamily="2" charset="2"/>
                  </a:rPr>
                  <a:t>100</a:t>
                </a:r>
                <a:r>
                  <a:rPr lang="ko-KR" altLang="en-US" dirty="0" smtClean="0">
                    <a:sym typeface="Wingdings" pitchFamily="2" charset="2"/>
                  </a:rPr>
                  <a:t>배의 규모 차이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−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ko-KR" altLang="en-US" b="0" i="1" smtClean="0">
                            <a:latin typeface="Cambria Math"/>
                            <a:sym typeface="Wingdings" pitchFamily="2" charset="2"/>
                          </a:rPr>
                          <m:t>𝛿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𝑧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가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r>
                  <a:rPr lang="ko-KR" altLang="en-US" dirty="0" err="1" smtClean="0">
                    <a:sym typeface="Wingdings" pitchFamily="2" charset="2"/>
                  </a:rPr>
                  <a:t>그레이디언트이기</a:t>
                </a:r>
                <a:r>
                  <a:rPr lang="ko-KR" altLang="en-US" dirty="0" smtClean="0">
                    <a:sym typeface="Wingdings" pitchFamily="2" charset="2"/>
                  </a:rPr>
                  <a:t> 때문에 첫 번째 특징에 연결된 가중치는 두 번째 특징에 연결된 가중치에 비해 </a:t>
                </a:r>
                <a:r>
                  <a:rPr lang="en-US" altLang="ko-KR" dirty="0" smtClean="0">
                    <a:sym typeface="Wingdings" pitchFamily="2" charset="2"/>
                  </a:rPr>
                  <a:t>100</a:t>
                </a:r>
                <a:r>
                  <a:rPr lang="ko-KR" altLang="en-US" dirty="0" smtClean="0">
                    <a:sym typeface="Wingdings" pitchFamily="2" charset="2"/>
                  </a:rPr>
                  <a:t>여 배 느리게 학습됨 </a:t>
                </a:r>
                <a:r>
                  <a:rPr lang="en-US" altLang="ko-KR" dirty="0" smtClean="0">
                    <a:sym typeface="Wingdings" pitchFamily="2" charset="2"/>
                  </a:rPr>
                  <a:t> </a:t>
                </a:r>
                <a:r>
                  <a:rPr lang="ko-KR" altLang="en-US" dirty="0" smtClean="0">
                    <a:sym typeface="Wingdings" pitchFamily="2" charset="2"/>
                  </a:rPr>
                  <a:t>느린 학습의 요인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84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전처리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>
                    <a:sym typeface="Wingdings" pitchFamily="2" charset="2"/>
                  </a:rPr>
                  <a:t>모든 특징이 양수인 경우의 문제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altLang="ko-KR" dirty="0" smtClean="0"/>
                  <a:t>[</a:t>
                </a:r>
                <a:r>
                  <a:rPr lang="ko-KR" altLang="en-US" dirty="0" smtClean="0"/>
                  <a:t>그림 </a:t>
                </a:r>
                <a:r>
                  <a:rPr lang="en-US" altLang="ko-KR" dirty="0" smtClean="0"/>
                  <a:t>5-6]</a:t>
                </a:r>
                <a:r>
                  <a:rPr lang="ko-KR" altLang="en-US" dirty="0" smtClean="0"/>
                  <a:t>의 경우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</a:rPr>
                      <m:t>↑</m:t>
                    </m:r>
                  </m:oMath>
                </a14:m>
                <a:r>
                  <a:rPr lang="ko-KR" altLang="en-US" dirty="0" smtClean="0"/>
                  <a:t> 표시된 가중치는 모두 증가</a:t>
                </a:r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/>
                        <a:ea typeface="Cambria Math"/>
                      </a:rPr>
                      <m:t>↓</m:t>
                    </m:r>
                  </m:oMath>
                </a14:m>
                <a:r>
                  <a:rPr lang="ko-KR" altLang="en-US" dirty="0" smtClean="0"/>
                  <a:t> 표시된 가중치는 모두 감소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이처럼 뭉치로 증가 또는 감소하면 최저점을 찾아가는 경로가 갈팡질팡하여 느린 수렴 </a:t>
                </a:r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52936"/>
            <a:ext cx="427672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61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전처리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식 </a:t>
            </a:r>
            <a:r>
              <a:rPr lang="en-US" altLang="ko-KR" dirty="0" smtClean="0"/>
              <a:t>(5.9)</a:t>
            </a:r>
            <a:r>
              <a:rPr lang="ko-KR" altLang="en-US" dirty="0" smtClean="0"/>
              <a:t>의 정규화는 규모 문제와 양수 문제를 해결해줌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특징 별로 독립적으로 적용</a:t>
            </a:r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64865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77" y="3284984"/>
            <a:ext cx="4957738" cy="221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20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전처리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 smtClean="0"/>
              <a:t>명칭값을</a:t>
            </a:r>
            <a:r>
              <a:rPr lang="en-US" altLang="ko-KR" baseline="30000" dirty="0" err="1" smtClean="0"/>
              <a:t>norminal</a:t>
            </a:r>
            <a:r>
              <a:rPr lang="en-US" altLang="ko-KR" baseline="30000" dirty="0" smtClean="0"/>
              <a:t> value</a:t>
            </a:r>
            <a:r>
              <a:rPr lang="ko-KR" altLang="en-US" baseline="30000" dirty="0" smtClean="0"/>
              <a:t> </a:t>
            </a:r>
            <a:r>
              <a:rPr lang="ko-KR" altLang="en-US" dirty="0" err="1" smtClean="0"/>
              <a:t>원핫</a:t>
            </a:r>
            <a:r>
              <a:rPr lang="en-US" altLang="ko-KR" baseline="30000" dirty="0" smtClean="0"/>
              <a:t>one-hot</a:t>
            </a:r>
            <a:r>
              <a:rPr lang="ko-KR" altLang="en-US" dirty="0" smtClean="0"/>
              <a:t> 코드로 변환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ko-KR" altLang="en-US" dirty="0" smtClean="0"/>
              <a:t>성별의 남</a:t>
            </a:r>
            <a:r>
              <a:rPr lang="en-US" altLang="ko-KR" dirty="0" smtClean="0"/>
              <a:t>(1)</a:t>
            </a:r>
            <a:r>
              <a:rPr lang="ko-KR" altLang="en-US" dirty="0" smtClean="0"/>
              <a:t>과 여</a:t>
            </a:r>
            <a:r>
              <a:rPr lang="en-US" altLang="ko-KR" dirty="0" smtClean="0"/>
              <a:t>(2), </a:t>
            </a:r>
            <a:r>
              <a:rPr lang="ko-KR" altLang="en-US" dirty="0" smtClean="0"/>
              <a:t>체질의 태양인</a:t>
            </a:r>
            <a:r>
              <a:rPr lang="en-US" altLang="ko-KR" dirty="0" smtClean="0"/>
              <a:t>(1), </a:t>
            </a:r>
            <a:r>
              <a:rPr lang="ko-KR" altLang="en-US" dirty="0" smtClean="0"/>
              <a:t>태음인</a:t>
            </a:r>
            <a:r>
              <a:rPr lang="en-US" altLang="ko-KR" dirty="0" smtClean="0"/>
              <a:t>(2), </a:t>
            </a:r>
            <a:r>
              <a:rPr lang="ko-KR" altLang="en-US" dirty="0" smtClean="0"/>
              <a:t>소양인</a:t>
            </a:r>
            <a:r>
              <a:rPr lang="en-US" altLang="ko-KR" dirty="0" smtClean="0"/>
              <a:t>(3), </a:t>
            </a:r>
            <a:r>
              <a:rPr lang="ko-KR" altLang="en-US" dirty="0" smtClean="0"/>
              <a:t>소음인</a:t>
            </a:r>
            <a:r>
              <a:rPr lang="en-US" altLang="ko-KR" dirty="0" smtClean="0"/>
              <a:t>(4)</a:t>
            </a:r>
          </a:p>
          <a:p>
            <a:pPr lvl="2">
              <a:lnSpc>
                <a:spcPct val="150000"/>
              </a:lnSpc>
            </a:pPr>
            <a:r>
              <a:rPr lang="ko-KR" altLang="en-US" dirty="0" err="1" smtClean="0"/>
              <a:t>명칭값은</a:t>
            </a:r>
            <a:r>
              <a:rPr lang="en-US" altLang="ko-KR" dirty="0" smtClean="0"/>
              <a:t> </a:t>
            </a:r>
            <a:r>
              <a:rPr lang="ko-KR" altLang="en-US" dirty="0" smtClean="0"/>
              <a:t>거리 개념이 없음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err="1" smtClean="0"/>
              <a:t>원핫</a:t>
            </a:r>
            <a:r>
              <a:rPr lang="ko-KR" altLang="en-US" dirty="0" smtClean="0"/>
              <a:t> 코드는 값의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개수만큼 </a:t>
            </a:r>
            <a:r>
              <a:rPr lang="ko-KR" altLang="en-US" dirty="0" err="1" smtClean="0"/>
              <a:t>비트를</a:t>
            </a:r>
            <a:r>
              <a:rPr lang="ko-KR" altLang="en-US" dirty="0" smtClean="0"/>
              <a:t> 부여</a:t>
            </a:r>
            <a:endParaRPr lang="en-US" altLang="ko-KR" dirty="0" smtClean="0"/>
          </a:p>
          <a:p>
            <a:pPr lvl="2">
              <a:lnSpc>
                <a:spcPct val="150000"/>
              </a:lnSpc>
            </a:pPr>
            <a:r>
              <a:rPr lang="ko-KR" altLang="en-US" dirty="0" smtClean="0"/>
              <a:t>성별은 </a:t>
            </a:r>
            <a:r>
              <a:rPr lang="en-US" altLang="ko-KR" dirty="0" smtClean="0"/>
              <a:t>2</a:t>
            </a:r>
            <a:r>
              <a:rPr lang="ko-KR" altLang="en-US" dirty="0" smtClean="0"/>
              <a:t>비트</a:t>
            </a:r>
            <a:r>
              <a:rPr lang="en-US" altLang="ko-KR" dirty="0" smtClean="0"/>
              <a:t>, </a:t>
            </a:r>
            <a:r>
              <a:rPr lang="ko-KR" altLang="en-US" dirty="0" smtClean="0"/>
              <a:t>체질은 </a:t>
            </a:r>
            <a:r>
              <a:rPr lang="en-US" altLang="ko-KR" dirty="0" smtClean="0"/>
              <a:t>4</a:t>
            </a:r>
            <a:r>
              <a:rPr lang="ko-KR" altLang="en-US" dirty="0" smtClean="0"/>
              <a:t>비트 부여</a:t>
            </a:r>
            <a:endParaRPr lang="en-US" altLang="ko-KR" dirty="0" smtClean="0"/>
          </a:p>
          <a:p>
            <a:pPr lvl="2">
              <a:lnSpc>
                <a:spcPct val="150000"/>
              </a:lnSpc>
            </a:pPr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ko-KR" altLang="en-US" dirty="0" smtClean="0"/>
              <a:t>키 </a:t>
            </a:r>
            <a:r>
              <a:rPr lang="en-US" altLang="ko-KR" dirty="0" smtClean="0"/>
              <a:t>1.755m, </a:t>
            </a:r>
            <a:r>
              <a:rPr lang="ko-KR" altLang="en-US" dirty="0" smtClean="0"/>
              <a:t>몸무게 </a:t>
            </a:r>
            <a:r>
              <a:rPr lang="en-US" altLang="ko-KR" dirty="0" smtClean="0"/>
              <a:t>65.5kg, </a:t>
            </a:r>
            <a:r>
              <a:rPr lang="ko-KR" altLang="en-US" dirty="0" smtClean="0"/>
              <a:t>혈압 </a:t>
            </a:r>
            <a:r>
              <a:rPr lang="en-US" altLang="ko-KR" dirty="0" smtClean="0"/>
              <a:t>122, </a:t>
            </a:r>
            <a:r>
              <a:rPr lang="ko-KR" altLang="en-US" dirty="0" smtClean="0"/>
              <a:t>남자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소양인 샘플</a:t>
            </a:r>
            <a:endParaRPr lang="en-US" altLang="ko-KR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77072"/>
            <a:ext cx="66770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25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1.2.1 1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차원과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차원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3384376" cy="5688632"/>
          </a:xfrm>
        </p:spPr>
        <p:txBody>
          <a:bodyPr/>
          <a:lstStyle/>
          <a:p>
            <a:endParaRPr lang="en-US" altLang="ko-KR" dirty="0" smtClean="0"/>
          </a:p>
          <a:p>
            <a:r>
              <a:rPr lang="en-US" altLang="ko-KR" dirty="0" smtClean="0"/>
              <a:t>1</a:t>
            </a:r>
            <a:r>
              <a:rPr lang="ko-KR" altLang="en-US" dirty="0" smtClean="0"/>
              <a:t>차원 특징 공간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r>
              <a:rPr lang="en-US" altLang="ko-KR" dirty="0" smtClean="0"/>
              <a:t>2</a:t>
            </a:r>
            <a:r>
              <a:rPr lang="ko-KR" altLang="en-US" dirty="0" smtClean="0"/>
              <a:t>차원 특징 공간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특징 벡터 표기</a:t>
            </a:r>
            <a:endParaRPr lang="en-US" altLang="ko-KR" dirty="0"/>
          </a:p>
          <a:p>
            <a:pPr lvl="2"/>
            <a:r>
              <a:rPr lang="en-US" altLang="ko-KR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=(</a:t>
            </a:r>
            <a:r>
              <a:rPr lang="en-US" altLang="ko-KR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ko-K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ko-K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ko-KR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lvl="1"/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예시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altLang="ko-KR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=(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몸무게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키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ko-KR" baseline="30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장타율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2"/>
            <a:r>
              <a:rPr lang="en-US" altLang="ko-KR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=(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체온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두통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ko-KR" baseline="30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ko-KR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감기 여부</a:t>
            </a:r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altLang="ko-KR" baseline="30000" dirty="0"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80728"/>
            <a:ext cx="5328592" cy="484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직선 화살표 연결선 4"/>
          <p:cNvCxnSpPr/>
          <p:nvPr/>
        </p:nvCxnSpPr>
        <p:spPr>
          <a:xfrm>
            <a:off x="2699792" y="1628800"/>
            <a:ext cx="720080" cy="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>
            <a:off x="2771800" y="3501008"/>
            <a:ext cx="720080" cy="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1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초기화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대칭적 가중치 문제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en-US" altLang="ko-KR" dirty="0" smtClean="0"/>
                  <a:t>[</a:t>
                </a:r>
                <a:r>
                  <a:rPr lang="ko-KR" altLang="en-US" dirty="0" smtClean="0"/>
                  <a:t>그림 </a:t>
                </a:r>
                <a:r>
                  <a:rPr lang="en-US" altLang="ko-KR" dirty="0" smtClean="0"/>
                  <a:t>5-8]</a:t>
                </a:r>
                <a:r>
                  <a:rPr lang="ko-KR" altLang="en-US" dirty="0" smtClean="0"/>
                  <a:t>의 </a:t>
                </a:r>
                <a:r>
                  <a:rPr lang="ko-KR" altLang="en-US" dirty="0" err="1" smtClean="0"/>
                  <a:t>태칭적</a:t>
                </a:r>
                <a:r>
                  <a:rPr lang="ko-KR" altLang="en-US" dirty="0" smtClean="0"/>
                  <a:t> 가중치에서는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altLang="ko-KR" b="0" i="1" smtClean="0">
                            <a:latin typeface="Cambria Math"/>
                          </a:rPr>
                          <m:t>𝑙</m:t>
                        </m:r>
                        <m:r>
                          <a:rPr lang="en-US" altLang="ko-KR" b="0" i="1" smtClean="0">
                            <a:latin typeface="Cambria Math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ko-KR" altLang="en-US" dirty="0" smtClean="0"/>
                  <a:t>과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altLang="ko-KR" i="1">
                            <a:latin typeface="Cambria Math"/>
                          </a:rPr>
                          <m:t>𝑙</m:t>
                        </m:r>
                        <m:r>
                          <a:rPr lang="en-US" altLang="ko-KR" i="1">
                            <a:latin typeface="Cambria Math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ko-KR" altLang="en-US" dirty="0" smtClean="0"/>
                  <a:t>가 같은 값이 됨</a:t>
                </a:r>
                <a:r>
                  <a:rPr lang="en-US" altLang="ko-KR" dirty="0" smtClean="0"/>
                  <a:t>.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  <a:sym typeface="Wingdings" pitchFamily="2" charset="2"/>
                      </a:rPr>
                      <m:t>−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  <a:sym typeface="Wingdings" pitchFamily="2" charset="2"/>
                          </a:rPr>
                          <m:t>𝛿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𝑧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>
                    <a:sym typeface="Wingdings" pitchFamily="2" charset="2"/>
                  </a:rPr>
                  <a:t>가</a:t>
                </a:r>
                <a:r>
                  <a:rPr lang="en-US" altLang="ko-KR" dirty="0">
                    <a:sym typeface="Wingdings" pitchFamily="2" charset="2"/>
                  </a:rPr>
                  <a:t> </a:t>
                </a:r>
                <a:r>
                  <a:rPr lang="ko-KR" altLang="en-US" dirty="0" err="1">
                    <a:sym typeface="Wingdings" pitchFamily="2" charset="2"/>
                  </a:rPr>
                  <a:t>그레이디언트기</a:t>
                </a:r>
                <a:r>
                  <a:rPr lang="ko-KR" altLang="en-US" dirty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sym typeface="Wingdings" pitchFamily="2" charset="2"/>
                  </a:rPr>
                  <a:t>때문에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11</m:t>
                        </m:r>
                      </m:sub>
                      <m:sup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ko-KR" altLang="en-US" dirty="0" smtClean="0"/>
                  <a:t>과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𝑢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1</m:t>
                        </m:r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2</m:t>
                        </m:r>
                      </m:sub>
                      <m:sup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ko-KR" altLang="en-US" dirty="0" smtClean="0"/>
                  <a:t>이 같은 값으로 갱신됨 </a:t>
                </a:r>
                <a:r>
                  <a:rPr lang="en-US" altLang="ko-KR" dirty="0" smtClean="0">
                    <a:sym typeface="Wingdings" pitchFamily="2" charset="2"/>
                  </a:rPr>
                  <a:t>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두 </a:t>
                </a:r>
                <a:r>
                  <a:rPr lang="ko-KR" altLang="en-US" dirty="0" err="1" smtClean="0"/>
                  <a:t>노드가</a:t>
                </a:r>
                <a:r>
                  <a:rPr lang="ko-KR" altLang="en-US" dirty="0" smtClean="0"/>
                  <a:t> 같은 일을 하는 </a:t>
                </a:r>
                <a:r>
                  <a:rPr lang="ko-KR" altLang="en-US" dirty="0" err="1" smtClean="0"/>
                  <a:t>중복성</a:t>
                </a:r>
                <a:r>
                  <a:rPr lang="ko-KR" altLang="en-US" dirty="0" smtClean="0"/>
                  <a:t> 발생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err="1" smtClean="0"/>
                  <a:t>난수로</a:t>
                </a:r>
                <a:r>
                  <a:rPr lang="ko-KR" altLang="en-US" dirty="0" smtClean="0"/>
                  <a:t> 초기화함으로써 대칭 파괴</a:t>
                </a:r>
                <a:r>
                  <a:rPr lang="en-US" altLang="ko-KR" dirty="0" smtClean="0"/>
                  <a:t> 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" y="3140968"/>
            <a:ext cx="6754143" cy="277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4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초기화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ko-KR" altLang="en-US" dirty="0" smtClean="0"/>
                  <a:t>난수로 가중치 초기화</a:t>
                </a:r>
                <a:endParaRPr lang="en-US" altLang="ko-KR" dirty="0" smtClean="0"/>
              </a:p>
              <a:p>
                <a:pPr lvl="1"/>
                <a:r>
                  <a:rPr lang="ko-KR" altLang="en-US" dirty="0" err="1" smtClean="0">
                    <a:sym typeface="Wingdings" pitchFamily="2" charset="2"/>
                  </a:rPr>
                  <a:t>가우시언</a:t>
                </a:r>
                <a:r>
                  <a:rPr lang="ko-KR" altLang="en-US" dirty="0" smtClean="0">
                    <a:sym typeface="Wingdings" pitchFamily="2" charset="2"/>
                  </a:rPr>
                  <a:t> 분포 또는 균일 분포에서 </a:t>
                </a:r>
                <a:r>
                  <a:rPr lang="ko-KR" altLang="en-US" dirty="0" err="1" smtClean="0">
                    <a:sym typeface="Wingdings" pitchFamily="2" charset="2"/>
                  </a:rPr>
                  <a:t>난수</a:t>
                </a:r>
                <a:r>
                  <a:rPr lang="ko-KR" altLang="en-US" dirty="0" smtClean="0">
                    <a:sym typeface="Wingdings" pitchFamily="2" charset="2"/>
                  </a:rPr>
                  <a:t> 추출</a:t>
                </a:r>
                <a:r>
                  <a:rPr lang="en-US" altLang="ko-KR" dirty="0" smtClean="0">
                    <a:sym typeface="Wingdings" pitchFamily="2" charset="2"/>
                  </a:rPr>
                  <a:t>. </a:t>
                </a:r>
                <a:r>
                  <a:rPr lang="ko-KR" altLang="en-US" dirty="0" smtClean="0">
                    <a:sym typeface="Wingdings" pitchFamily="2" charset="2"/>
                  </a:rPr>
                  <a:t>두 분포는 성능 차이 거의 없음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r>
                  <a:rPr lang="ko-KR" altLang="en-US" dirty="0" err="1" smtClean="0">
                    <a:sym typeface="Wingdings" pitchFamily="2" charset="2"/>
                  </a:rPr>
                  <a:t>난수</a:t>
                </a:r>
                <a:r>
                  <a:rPr lang="ko-KR" altLang="en-US" dirty="0" smtClean="0">
                    <a:sym typeface="Wingdings" pitchFamily="2" charset="2"/>
                  </a:rPr>
                  <a:t> 범위는 무척 중요함 </a:t>
                </a:r>
                <a:r>
                  <a:rPr lang="en-US" altLang="ko-KR" dirty="0" smtClean="0">
                    <a:sym typeface="Wingdings" pitchFamily="2" charset="2"/>
                  </a:rPr>
                  <a:t> </a:t>
                </a:r>
                <a:r>
                  <a:rPr lang="ko-KR" altLang="en-US" dirty="0" smtClean="0">
                    <a:sym typeface="Wingdings" pitchFamily="2" charset="2"/>
                  </a:rPr>
                  <a:t>식 </a:t>
                </a:r>
                <a:r>
                  <a:rPr lang="en-US" altLang="ko-KR" dirty="0" smtClean="0">
                    <a:sym typeface="Wingdings" pitchFamily="2" charset="2"/>
                  </a:rPr>
                  <a:t>(5.10) </a:t>
                </a:r>
                <a:r>
                  <a:rPr lang="ko-KR" altLang="en-US" dirty="0" smtClean="0">
                    <a:sym typeface="Wingdings" pitchFamily="2" charset="2"/>
                  </a:rPr>
                  <a:t>또는 식 </a:t>
                </a:r>
                <a:r>
                  <a:rPr lang="en-US" altLang="ko-KR" dirty="0" smtClean="0">
                    <a:sym typeface="Wingdings" pitchFamily="2" charset="2"/>
                  </a:rPr>
                  <a:t>(5.11)</a:t>
                </a:r>
                <a:r>
                  <a:rPr lang="ko-KR" altLang="en-US" dirty="0" smtClean="0">
                    <a:sym typeface="Wingdings" pitchFamily="2" charset="2"/>
                  </a:rPr>
                  <a:t>로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r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을 결정한 후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[-</a:t>
                </a:r>
                <a:r>
                  <a:rPr lang="en-US" altLang="ko-KR" i="1" dirty="0" err="1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r</a:t>
                </a:r>
                <a:r>
                  <a:rPr lang="en-US" altLang="ko-KR" dirty="0" err="1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,</a:t>
                </a:r>
                <a:r>
                  <a:rPr lang="en-US" altLang="ko-KR" i="1" dirty="0" err="1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r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] 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사이에서 </a:t>
                </a:r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난수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발생</a:t>
                </a:r>
                <a:endParaRPr lang="en-US" altLang="ko-KR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endParaRPr>
              </a:p>
              <a:p>
                <a:pPr lvl="1"/>
                <a:endParaRPr lang="en-US" altLang="ko-KR" dirty="0">
                  <a:latin typeface="Times New Roman" pitchFamily="18" charset="0"/>
                  <a:cs typeface="Times New Roman" pitchFamily="18" charset="0"/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endParaRPr>
              </a:p>
              <a:p>
                <a:pPr lvl="1"/>
                <a:endParaRPr lang="en-US" altLang="ko-KR" dirty="0">
                  <a:latin typeface="Times New Roman" pitchFamily="18" charset="0"/>
                  <a:cs typeface="Times New Roman" pitchFamily="18" charset="0"/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endParaRPr>
              </a:p>
              <a:p>
                <a:pPr lvl="1"/>
                <a:endParaRPr lang="en-US" altLang="ko-KR" dirty="0">
                  <a:latin typeface="Times New Roman" pitchFamily="18" charset="0"/>
                  <a:cs typeface="Times New Roman" pitchFamily="18" charset="0"/>
                  <a:sym typeface="Wingdings" pitchFamily="2" charset="2"/>
                </a:endParaRPr>
              </a:p>
              <a:p>
                <a:pPr lvl="1"/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바이어스는 보통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0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으로 초기화</a:t>
                </a:r>
                <a:endParaRPr lang="en-US" altLang="ko-KR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endParaRPr>
              </a:p>
              <a:p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사례</a:t>
                </a:r>
                <a:endParaRPr lang="en-US" altLang="ko-KR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endParaRPr>
              </a:p>
              <a:p>
                <a:pPr lvl="1"/>
                <a:r>
                  <a:rPr lang="en-US" altLang="ko-KR" dirty="0" err="1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AlexNet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[Krizhevsky2012]: 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평균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0, 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표준편차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0.001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인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가우시언에서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난수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생성</a:t>
                </a:r>
                <a:endParaRPr lang="en-US" altLang="ko-KR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endParaRPr>
              </a:p>
              <a:p>
                <a:pPr lvl="1"/>
                <a:r>
                  <a:rPr lang="en-US" altLang="ko-KR" dirty="0" err="1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ResNet</a:t>
                </a:r>
                <a:r>
                  <a:rPr lang="en-US" altLang="ko-KR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[He2016a]: 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평균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0, 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표준편차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ko-KR" altLang="en-US" i="1" smtClean="0">
                            <a:latin typeface="Cambria Math" panose="02040503050406030204" pitchFamily="18" charset="0"/>
                            <a:cs typeface="Times New Roman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  <a:cs typeface="Times New Roman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altLang="ko-KR" b="0" i="1" smtClean="0">
                                <a:latin typeface="Cambria Math"/>
                                <a:cs typeface="Times New Roman" pitchFamily="18" charset="0"/>
                                <a:sym typeface="Wingdings" pitchFamily="2" charset="2"/>
                              </a:rPr>
                              <m:t>2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/>
                                    <a:cs typeface="Times New Roman" pitchFamily="18" charset="0"/>
                                    <a:sym typeface="Wingdings" pitchFamily="2" charset="2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/>
                                    <a:cs typeface="Times New Roman" pitchFamily="18" charset="0"/>
                                    <a:sym typeface="Wingdings" pitchFamily="2" charset="2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인 </a:t>
                </a:r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</a:rPr>
                  <a:t>가우시언에서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</a:rPr>
                  <a:t>난수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 생성</a:t>
                </a:r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96491"/>
            <a:ext cx="1728192" cy="180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13519"/>
            <a:ext cx="626972" cy="137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48000"/>
            <a:ext cx="4151659" cy="130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4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초기화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또 다른 방법들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sym typeface="Wingdings" pitchFamily="2" charset="2"/>
              </a:rPr>
              <a:t>[Saxe2014]: </a:t>
            </a:r>
            <a:r>
              <a:rPr lang="ko-KR" altLang="en-US" dirty="0" smtClean="0">
                <a:sym typeface="Wingdings" pitchFamily="2" charset="2"/>
              </a:rPr>
              <a:t>가중치</a:t>
            </a:r>
            <a:r>
              <a:rPr lang="en-US" altLang="ko-KR" dirty="0" smtClean="0">
                <a:sym typeface="Wingdings" pitchFamily="2" charset="2"/>
              </a:rPr>
              <a:t> </a:t>
            </a:r>
            <a:r>
              <a:rPr lang="ko-KR" altLang="en-US" dirty="0" smtClean="0">
                <a:sym typeface="Wingdings" pitchFamily="2" charset="2"/>
              </a:rPr>
              <a:t>벡터가 수직이 되도록 설정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[Sussillo2014]: 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임의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행로</a:t>
            </a:r>
            <a:r>
              <a:rPr lang="en-US" altLang="ko-KR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random walk</a:t>
            </a:r>
            <a:r>
              <a:rPr lang="ko-KR" altLang="en-US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활용하여 설정</a:t>
            </a:r>
            <a:endParaRPr lang="en-US" altLang="ko-KR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[Sutskever2013]: 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가중치 초기화와 </a:t>
            </a:r>
            <a:r>
              <a:rPr lang="ko-KR" altLang="en-US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모멘텀을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동시에 최적화</a:t>
            </a:r>
            <a:endParaRPr lang="en-US" altLang="ko-KR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[Mishkin2016]: 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가중치 분포가 아니라 </a:t>
            </a:r>
            <a:r>
              <a:rPr lang="ko-KR" altLang="en-US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노드의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ko-KR" altLang="en-US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출력값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분포가 일정하도록 강제화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5.2.3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err="1" smtClean="0"/>
                  <a:t>그레이디언트의</a:t>
                </a:r>
                <a:r>
                  <a:rPr lang="ko-KR" altLang="en-US" dirty="0" smtClean="0"/>
                  <a:t> 잡음 현상 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기계 학습은 훈련집합을 이용하여 </a:t>
                </a:r>
                <a:r>
                  <a:rPr lang="ko-KR" altLang="en-US" dirty="0" err="1" smtClean="0"/>
                  <a:t>그레이디언트를</a:t>
                </a:r>
                <a:r>
                  <a:rPr lang="ko-KR" altLang="en-US" dirty="0" smtClean="0"/>
                  <a:t> 추정하므로 잡음 가능성 높음</a:t>
                </a:r>
                <a:endParaRPr lang="en-US" altLang="ko-KR" dirty="0" smtClean="0"/>
              </a:p>
              <a:p>
                <a:pPr lvl="1"/>
                <a:r>
                  <a:rPr lang="ko-KR" altLang="en-US" dirty="0" err="1" smtClean="0"/>
                  <a:t>모멘텀은</a:t>
                </a:r>
                <a:r>
                  <a:rPr lang="ko-KR" altLang="en-US" dirty="0" smtClean="0"/>
                  <a:t> </a:t>
                </a:r>
                <a:r>
                  <a:rPr lang="ko-KR" altLang="en-US" dirty="0" err="1" smtClean="0"/>
                  <a:t>그레이디언트에</a:t>
                </a:r>
                <a:r>
                  <a:rPr lang="ko-KR" altLang="en-US" dirty="0" smtClean="0"/>
                  <a:t> </a:t>
                </a:r>
                <a:r>
                  <a:rPr lang="ko-KR" altLang="en-US" dirty="0" err="1" smtClean="0"/>
                  <a:t>스무딩을</a:t>
                </a:r>
                <a:r>
                  <a:rPr lang="ko-KR" altLang="en-US" dirty="0" smtClean="0"/>
                  <a:t> 가하여 잡음 효과 줄임 </a:t>
                </a:r>
                <a:r>
                  <a:rPr lang="en-US" altLang="ko-KR" dirty="0" smtClean="0">
                    <a:sym typeface="Wingdings" pitchFamily="2" charset="2"/>
                  </a:rPr>
                  <a:t> </a:t>
                </a:r>
                <a:r>
                  <a:rPr lang="ko-KR" altLang="en-US" dirty="0" smtClean="0">
                    <a:sym typeface="Wingdings" pitchFamily="2" charset="2"/>
                  </a:rPr>
                  <a:t>수렴 속도 향상</a:t>
                </a:r>
                <a:endParaRPr lang="en-US" altLang="ko-KR" dirty="0" smtClean="0"/>
              </a:p>
              <a:p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</a:rPr>
                  <a:t>모멘텀을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 적용한 가중치 갱신 수식</a:t>
                </a:r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endParaRPr lang="en-US" altLang="ko-KR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속도 벡터 </a:t>
                </a:r>
                <a14:m>
                  <m:oMath xmlns:m="http://schemas.openxmlformats.org/officeDocument/2006/math">
                    <m:r>
                      <a:rPr lang="en-US" altLang="ko-KR" b="1" dirty="0">
                        <a:latin typeface="Cambria Math"/>
                        <a:cs typeface="Times New Roman" pitchFamily="18" charset="0"/>
                      </a:rPr>
                      <m:t>𝐯</m:t>
                    </m:r>
                  </m:oMath>
                </a14:m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는 이전 </a:t>
                </a:r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</a:rPr>
                  <a:t>그레이디언트를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 누적한 것에 해당함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ko-KR" altLang="en-US" dirty="0">
                    <a:latin typeface="Times New Roman" pitchFamily="18" charset="0"/>
                    <a:cs typeface="Times New Roman" pitchFamily="18" charset="0"/>
                  </a:rPr>
                  <a:t>처음에는</a:t>
                </a:r>
                <a:r>
                  <a:rPr lang="en-US" altLang="ko-KR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b="1" dirty="0">
                        <a:latin typeface="Cambria Math"/>
                        <a:cs typeface="Times New Roman" pitchFamily="18" charset="0"/>
                      </a:rPr>
                      <m:t>𝐯</m:t>
                    </m:r>
                    <m:r>
                      <a:rPr lang="en-US" altLang="ko-KR" i="1" dirty="0"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ko-KR" altLang="en-US" dirty="0">
                    <a:latin typeface="Times New Roman" pitchFamily="18" charset="0"/>
                    <a:cs typeface="Times New Roman" pitchFamily="18" charset="0"/>
                  </a:rPr>
                  <a:t>로</a:t>
                </a:r>
                <a:r>
                  <a:rPr lang="en-US" altLang="ko-KR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출발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의 효과</a:t>
                </a:r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  <a:cs typeface="Times New Roman" pitchFamily="18" charset="0"/>
                      </a:rPr>
                      <m:t>𝛼</m:t>
                    </m:r>
                    <m:r>
                      <a:rPr lang="en-US" altLang="ko-KR" b="0" i="1" smtClean="0"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이면 </a:t>
                </a:r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</a:rPr>
                  <a:t>모멘텀이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 적용 안된 이전 공식과 같음</a:t>
                </a:r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가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에 가까울수록 이전 </a:t>
                </a:r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</a:rPr>
                  <a:t>그레이디언트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 정보에 큰 가중치를 주는 셈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l-GR" altLang="ko-KR" b="1" i="0" smtClean="0">
                        <a:latin typeface="Cambria Math"/>
                        <a:ea typeface="Cambria Math"/>
                        <a:cs typeface="Times New Roman" pitchFamily="18" charset="0"/>
                        <a:sym typeface="Wingdings" pitchFamily="2" charset="2"/>
                      </a:rPr>
                      <m:t>𝚯</m:t>
                    </m:r>
                  </m:oMath>
                </a14:m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가 그리는 궤적이 매끄러움</a:t>
                </a:r>
                <a:endParaRPr lang="en-US" altLang="ko-KR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/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보통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0.5, 0.9, 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또는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0.99 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사용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또는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0.5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로 시작하여 세대가 지남에 따라 점점 키워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0.99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에 도달하는 방법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6" y="2669568"/>
            <a:ext cx="64198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75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5.2.3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err="1" smtClean="0"/>
                  <a:t>모멘텀의</a:t>
                </a:r>
                <a:r>
                  <a:rPr lang="ko-KR" altLang="en-US" dirty="0" smtClean="0"/>
                  <a:t> 효과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오버슈팅 현상 누그러뜨림</a:t>
                </a:r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 smtClean="0"/>
              </a:p>
              <a:p>
                <a:r>
                  <a:rPr lang="ko-KR" altLang="en-US" dirty="0" err="1" smtClean="0"/>
                  <a:t>네스테로프</a:t>
                </a:r>
                <a:r>
                  <a:rPr lang="ko-KR" altLang="en-US" dirty="0" smtClean="0"/>
                  <a:t> </a:t>
                </a:r>
                <a:r>
                  <a:rPr lang="ko-KR" altLang="en-US" dirty="0" err="1" smtClean="0"/>
                  <a:t>모멘텀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현재 </a:t>
                </a:r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/>
                      </a:rPr>
                      <m:t>𝐯</m:t>
                    </m:r>
                  </m:oMath>
                </a14:m>
                <a:r>
                  <a:rPr lang="ko-KR" altLang="en-US" dirty="0" smtClean="0"/>
                  <a:t> 값으로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다음 이동할 곳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ko-KR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altLang="ko-KR" b="1" i="0" smtClean="0">
                            <a:latin typeface="Cambria Math"/>
                            <a:ea typeface="Cambria Math"/>
                          </a:rPr>
                          <m:t>𝚯</m:t>
                        </m:r>
                      </m:e>
                    </m:acc>
                  </m:oMath>
                </a14:m>
                <a:r>
                  <a:rPr lang="ko-KR" altLang="en-US" dirty="0" err="1" smtClean="0"/>
                  <a:t>를</a:t>
                </a:r>
                <a:r>
                  <a:rPr lang="ko-KR" altLang="en-US" dirty="0" smtClean="0"/>
                  <a:t> 예견한 후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예견한 곳의 </a:t>
                </a:r>
                <a:r>
                  <a:rPr lang="ko-KR" altLang="en-US" dirty="0" err="1" smtClean="0"/>
                  <a:t>그레이디언트</a:t>
                </a:r>
                <a:r>
                  <a:rPr lang="ko-KR" alt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i="1" smtClean="0"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altLang="ko-KR" b="0" i="1" smtClean="0">
                                    <a:latin typeface="Cambria Math"/>
                                  </a:rPr>
                                  <m:t>𝐽</m:t>
                                </m:r>
                              </m:num>
                              <m:den>
                                <m:r>
                                  <a:rPr lang="en-US" altLang="ko-KR" i="1" smtClean="0"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l-GR" altLang="ko-KR" b="1" i="0" smtClean="0">
                                    <a:latin typeface="Cambria Math"/>
                                    <a:ea typeface="Cambria Math"/>
                                  </a:rPr>
                                  <m:t>𝚯</m:t>
                                </m:r>
                              </m:den>
                            </m:f>
                          </m:e>
                        </m:d>
                      </m:e>
                      <m:sub>
                        <m:acc>
                          <m:accPr>
                            <m:chr m:val="̃"/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ko-KR" b="1" i="0" smtClean="0">
                                <a:latin typeface="Cambria Math"/>
                                <a:ea typeface="Cambria Math"/>
                              </a:rPr>
                              <m:t>𝚯</m:t>
                            </m:r>
                          </m:e>
                        </m:acc>
                      </m:sub>
                    </m:sSub>
                  </m:oMath>
                </a14:m>
                <a:r>
                  <a:rPr lang="ko-KR" altLang="en-US" dirty="0" smtClean="0"/>
                  <a:t>를 사용</a:t>
                </a: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52736"/>
            <a:ext cx="3672408" cy="180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81" y="4270598"/>
            <a:ext cx="20859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637" y="4803998"/>
            <a:ext cx="6762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32" y="4234613"/>
            <a:ext cx="3420760" cy="200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2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5.2.3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sz="1800" dirty="0" smtClean="0"/>
              <a:t>일반적인 경사 하강 알고리즘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744416" cy="229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443676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859277"/>
            <a:ext cx="3487064" cy="86409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네스테로프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모멘텀을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적용한 </a:t>
            </a: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경사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하강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알고리즘</a:t>
            </a:r>
            <a:endParaRPr kumimoji="0" lang="ko-KR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4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적응적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학습률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sz="1800" dirty="0" smtClean="0"/>
                  <a:t>학습률 </a:t>
                </a:r>
                <a14:m>
                  <m:oMath xmlns:m="http://schemas.openxmlformats.org/officeDocument/2006/math">
                    <m:r>
                      <a:rPr lang="ko-KR" altLang="en-US" sz="1800" i="1" smtClean="0">
                        <a:latin typeface="Cambria Math"/>
                      </a:rPr>
                      <m:t>𝜌</m:t>
                    </m:r>
                  </m:oMath>
                </a14:m>
                <a:r>
                  <a:rPr lang="ko-KR" altLang="en-US" sz="1800" dirty="0" smtClean="0"/>
                  <a:t>의 중요성</a:t>
                </a:r>
                <a:endParaRPr lang="en-US" altLang="ko-KR" sz="1800" dirty="0" smtClean="0"/>
              </a:p>
              <a:p>
                <a:pPr lvl="1"/>
                <a:r>
                  <a:rPr lang="ko-KR" altLang="en-US" dirty="0" smtClean="0"/>
                  <a:t>너무 크면 오버슈팅에 따른 </a:t>
                </a:r>
                <a:r>
                  <a:rPr lang="ko-KR" altLang="en-US" dirty="0" err="1" smtClean="0"/>
                  <a:t>진자</a:t>
                </a:r>
                <a:r>
                  <a:rPr lang="ko-KR" altLang="en-US" dirty="0" smtClean="0"/>
                  <a:t> 현상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너무 작으면 수렴이 느림</a:t>
                </a:r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r>
                  <a:rPr lang="ko-KR" altLang="en-US" dirty="0" smtClean="0"/>
                  <a:t>적응적 </a:t>
                </a:r>
                <a:r>
                  <a:rPr lang="ko-KR" altLang="en-US" dirty="0" err="1" smtClean="0"/>
                  <a:t>학습률</a:t>
                </a:r>
                <a:endParaRPr lang="en-US" altLang="ko-KR" dirty="0" smtClean="0"/>
              </a:p>
              <a:p>
                <a:pPr lvl="1"/>
                <a:r>
                  <a:rPr lang="ko-KR" altLang="en-US" dirty="0" err="1" smtClean="0"/>
                  <a:t>그레이디언트에</a:t>
                </a:r>
                <a:r>
                  <a:rPr lang="ko-KR" altLang="en-US" dirty="0" smtClean="0"/>
                  <a:t> </a:t>
                </a:r>
                <a:r>
                  <a:rPr lang="ko-KR" altLang="en-US" dirty="0" err="1" smtClean="0"/>
                  <a:t>학습률</a:t>
                </a:r>
                <a:r>
                  <a:rPr lang="ko-KR" altLang="en-US" dirty="0" smtClean="0"/>
                  <a:t>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</a:rPr>
                      <m:t>𝜌</m:t>
                    </m:r>
                  </m:oMath>
                </a14:m>
                <a:r>
                  <a:rPr lang="ko-KR" altLang="en-US" dirty="0" smtClean="0"/>
                  <a:t>를 곱하면</a:t>
                </a:r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</a:rPr>
                      <m:t>𝜌</m:t>
                    </m:r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 smtClean="0">
                            <a:latin typeface="Cambria Math"/>
                          </a:rPr>
                          <m:t>𝜕</m:t>
                        </m:r>
                        <m:r>
                          <a:rPr lang="en-US" altLang="ko-KR" b="0" i="1" smtClean="0"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a:rPr lang="en-US" altLang="ko-KR" i="1" smtClean="0">
                            <a:latin typeface="Cambria Math"/>
                          </a:rPr>
                          <m:t>𝜕</m:t>
                        </m:r>
                        <m:r>
                          <a:rPr lang="el-GR" altLang="ko-KR" b="1" i="0" smtClean="0">
                            <a:latin typeface="Cambria Math"/>
                            <a:ea typeface="Cambria Math"/>
                          </a:rPr>
                          <m:t>𝚯</m:t>
                        </m:r>
                      </m:den>
                    </m:f>
                    <m:r>
                      <a:rPr lang="en-US" altLang="ko-KR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𝜌</m:t>
                            </m:r>
                            <m:f>
                              <m:f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i="1"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altLang="ko-KR" i="1">
                                    <a:latin typeface="Cambria Math"/>
                                  </a:rPr>
                                  <m:t>𝐽</m:t>
                                </m:r>
                              </m:num>
                              <m:den>
                                <m:r>
                                  <a:rPr lang="en-US" altLang="ko-KR" i="1">
                                    <a:latin typeface="Cambria Math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ko-KR" altLang="en-US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ko-KR" i="1">
                                <a:latin typeface="Cambria Math"/>
                              </a:rPr>
                              <m:t>,</m:t>
                            </m:r>
                            <m:r>
                              <a:rPr lang="ko-KR" altLang="en-US" i="1">
                                <a:latin typeface="Cambria Math"/>
                              </a:rPr>
                              <m:t>𝜌</m:t>
                            </m:r>
                            <m:f>
                              <m:f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i="1"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altLang="ko-KR" i="1">
                                    <a:latin typeface="Cambria Math"/>
                                  </a:rPr>
                                  <m:t>𝐽</m:t>
                                </m:r>
                              </m:num>
                              <m:den>
                                <m:r>
                                  <a:rPr lang="en-US" altLang="ko-KR" i="1">
                                    <a:latin typeface="Cambria Math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ko-KR" altLang="en-US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ko-KR" i="1">
                                <a:latin typeface="Cambria Math"/>
                              </a:rPr>
                              <m:t>,⋯,</m:t>
                            </m:r>
                            <m:r>
                              <a:rPr lang="ko-KR" altLang="en-US" i="1">
                                <a:latin typeface="Cambria Math"/>
                              </a:rPr>
                              <m:t>𝜌</m:t>
                            </m:r>
                            <m:f>
                              <m:f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i="1"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altLang="ko-KR" i="1">
                                    <a:latin typeface="Cambria Math"/>
                                  </a:rPr>
                                  <m:t>𝐽</m:t>
                                </m:r>
                              </m:num>
                              <m:den>
                                <m:r>
                                  <a:rPr lang="en-US" altLang="ko-KR" i="1">
                                    <a:latin typeface="Cambria Math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ko-KR" altLang="en-US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US" altLang="ko-KR" dirty="0" smtClean="0"/>
                  <a:t>. </a:t>
                </a:r>
                <a:r>
                  <a:rPr lang="ko-KR" altLang="en-US" dirty="0" smtClean="0"/>
                  <a:t>즉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모든 매개변수가 같은 크기의 </a:t>
                </a:r>
                <a:r>
                  <a:rPr lang="ko-KR" altLang="en-US" dirty="0" err="1" smtClean="0"/>
                  <a:t>학습률을</a:t>
                </a:r>
                <a:r>
                  <a:rPr lang="ko-KR" altLang="en-US" dirty="0" smtClean="0"/>
                  <a:t> 사용하는 셈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적응적 </a:t>
                </a:r>
                <a:r>
                  <a:rPr lang="ko-KR" altLang="en-US" dirty="0" err="1" smtClean="0"/>
                  <a:t>학습률은</a:t>
                </a:r>
                <a:r>
                  <a:rPr lang="ko-KR" altLang="en-US" dirty="0" smtClean="0"/>
                  <a:t> 매개변수마다 자신의 상황에 따라 </a:t>
                </a:r>
                <a:r>
                  <a:rPr lang="ko-KR" altLang="en-US" dirty="0" err="1" smtClean="0"/>
                  <a:t>학습률을</a:t>
                </a:r>
                <a:r>
                  <a:rPr lang="ko-KR" altLang="en-US" dirty="0" smtClean="0"/>
                  <a:t> 조절해 사용</a:t>
                </a:r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67734"/>
            <a:ext cx="3378126" cy="209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7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적응적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학습률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908720"/>
                <a:ext cx="4968552" cy="5688632"/>
              </a:xfrm>
            </p:spPr>
            <p:txBody>
              <a:bodyPr/>
              <a:lstStyle/>
              <a:p>
                <a:r>
                  <a:rPr lang="en-US" altLang="ko-KR" sz="1800" dirty="0" smtClean="0"/>
                  <a:t>AdaGrad</a:t>
                </a:r>
              </a:p>
              <a:p>
                <a:pPr lvl="1"/>
                <a:r>
                  <a:rPr lang="ko-KR" altLang="en-US" dirty="0" smtClean="0"/>
                  <a:t>라인</a:t>
                </a:r>
                <a:r>
                  <a:rPr lang="en-US" altLang="ko-KR" dirty="0" smtClean="0"/>
                  <a:t> 5~7</a:t>
                </a:r>
                <a:r>
                  <a:rPr lang="ko-KR" altLang="en-US" dirty="0" smtClean="0"/>
                  <a:t>을 자세히 쓰면</a:t>
                </a:r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1" i="0" dirty="0" smtClean="0">
                        <a:latin typeface="Cambria Math"/>
                      </a:rPr>
                      <m:t>𝐫</m:t>
                    </m:r>
                  </m:oMath>
                </a14:m>
                <a:r>
                  <a:rPr lang="ko-KR" altLang="en-US" dirty="0" smtClean="0"/>
                  <a:t>은 이전</a:t>
                </a:r>
                <a:r>
                  <a:rPr lang="en-US" altLang="ko-KR" dirty="0" smtClean="0"/>
                  <a:t> </a:t>
                </a:r>
                <a:r>
                  <a:rPr lang="ko-KR" altLang="en-US" dirty="0" err="1" smtClean="0"/>
                  <a:t>그레이디언트를</a:t>
                </a:r>
                <a:r>
                  <a:rPr lang="ko-KR" altLang="en-US" dirty="0" smtClean="0"/>
                  <a:t> 누적한 벡터</a:t>
                </a:r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 smtClean="0"/>
                  <a:t>가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크면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ko-KR" i="1" smtClean="0"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l-GR" altLang="ko-KR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ko-KR" altLang="el-GR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ko-KR" altLang="en-US" dirty="0" smtClean="0"/>
                  <a:t>는 작아서 조금만 이동</a:t>
                </a:r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/>
                  <a:t>가</a:t>
                </a:r>
                <a:r>
                  <a:rPr lang="en-US" altLang="ko-KR" dirty="0"/>
                  <a:t> </a:t>
                </a:r>
                <a:r>
                  <a:rPr lang="ko-KR" altLang="en-US" dirty="0" smtClean="0"/>
                  <a:t>작으면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ko-KR" i="1"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l-GR" altLang="ko-K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ko-KR" altLang="el-GR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ko-KR" altLang="en-US" dirty="0"/>
                  <a:t>는 </a:t>
                </a:r>
                <a:r>
                  <a:rPr lang="ko-KR" altLang="en-US" dirty="0" smtClean="0"/>
                  <a:t>커서 많이 이동</a:t>
                </a:r>
                <a:endParaRPr lang="en-US" altLang="ko-KR" dirty="0" smtClean="0"/>
              </a:p>
              <a:p>
                <a:pPr lvl="2"/>
                <a:r>
                  <a:rPr lang="ko-KR" altLang="en-US" dirty="0" smtClean="0"/>
                  <a:t>예</a:t>
                </a:r>
                <a:r>
                  <a:rPr lang="en-US" altLang="ko-KR" dirty="0" smtClean="0"/>
                  <a:t>) [</a:t>
                </a:r>
                <a:r>
                  <a:rPr lang="ko-KR" altLang="en-US" dirty="0" smtClean="0"/>
                  <a:t>그림 </a:t>
                </a:r>
                <a:r>
                  <a:rPr lang="en-US" altLang="ko-KR" dirty="0" smtClean="0"/>
                  <a:t>5-10]</a:t>
                </a:r>
                <a:r>
                  <a:rPr lang="ko-KR" altLang="en-US" dirty="0" smtClean="0"/>
                  <a:t>에서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i="1" smtClean="0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ko-KR" altLang="en-US" dirty="0" smtClean="0"/>
                  <a:t>은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ko-KR" altLang="en-US" dirty="0" smtClean="0"/>
                  <a:t>보다 보폭이 큼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라인 </a:t>
                </a:r>
                <a:r>
                  <a:rPr lang="en-US" altLang="ko-KR" dirty="0" smtClean="0"/>
                  <a:t>6</a:t>
                </a:r>
                <a:r>
                  <a:rPr lang="ko-KR" altLang="en-US" dirty="0" smtClean="0"/>
                  <a:t>의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o-KR" altLang="en-US" i="1" smtClean="0">
                            <a:latin typeface="Cambria Math"/>
                          </a:rPr>
                          <m:t>𝜌</m:t>
                        </m:r>
                      </m:num>
                      <m:den>
                        <m:r>
                          <a:rPr lang="ko-KR" altLang="en-US" i="1" smtClean="0">
                            <a:latin typeface="Cambria Math"/>
                          </a:rPr>
                          <m:t>𝜖</m:t>
                        </m:r>
                        <m:r>
                          <a:rPr lang="en-US" altLang="ko-KR" b="0" i="1" smtClean="0">
                            <a:latin typeface="Cambria Math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ko-KR" altLang="en-US" dirty="0" smtClean="0"/>
                  <a:t>는 상황에 따라 보폭을 정해주는 적응적 </a:t>
                </a:r>
                <a:r>
                  <a:rPr lang="ko-KR" altLang="en-US" dirty="0" err="1" smtClean="0"/>
                  <a:t>학습률로</a:t>
                </a:r>
                <a:r>
                  <a:rPr lang="ko-KR" altLang="en-US" dirty="0" smtClean="0"/>
                  <a:t> 볼 수 있음</a:t>
                </a:r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908720"/>
                <a:ext cx="4968552" cy="5688632"/>
              </a:xfrm>
              <a:blipFill rotWithShape="1">
                <a:blip r:embed="rId2"/>
                <a:stretch>
                  <a:fillRect l="-7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90" y="1340768"/>
            <a:ext cx="3659474" cy="402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447601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67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적응적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학습률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908720"/>
                <a:ext cx="4680520" cy="568863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altLang="ko-KR" sz="1800" dirty="0" err="1" smtClean="0"/>
                  <a:t>RMSProp</a:t>
                </a:r>
                <a:endParaRPr lang="en-US" altLang="ko-KR" sz="1800" dirty="0" smtClean="0"/>
              </a:p>
              <a:p>
                <a:pPr lvl="1"/>
                <a:r>
                  <a:rPr lang="en-US" altLang="ko-KR" dirty="0" err="1" smtClean="0"/>
                  <a:t>AdaGrad</a:t>
                </a:r>
                <a:r>
                  <a:rPr lang="ko-KR" altLang="en-US" dirty="0" smtClean="0"/>
                  <a:t>의 단점</a:t>
                </a:r>
                <a:endParaRPr lang="en-US" altLang="ko-KR" dirty="0" smtClean="0"/>
              </a:p>
              <a:p>
                <a:pPr lvl="2"/>
                <a:r>
                  <a:rPr lang="en-US" altLang="ko-KR" dirty="0" smtClean="0"/>
                  <a:t>[</a:t>
                </a:r>
                <a:r>
                  <a:rPr lang="ko-KR" altLang="en-US" dirty="0" smtClean="0"/>
                  <a:t>알고리즘 </a:t>
                </a:r>
                <a:r>
                  <a:rPr lang="en-US" altLang="ko-KR" dirty="0" smtClean="0"/>
                  <a:t>5-3]</a:t>
                </a:r>
                <a:r>
                  <a:rPr lang="ko-KR" altLang="en-US" dirty="0" smtClean="0"/>
                  <a:t>의 라인 </a:t>
                </a:r>
                <a:r>
                  <a:rPr lang="en-US" altLang="ko-KR" dirty="0" smtClean="0"/>
                  <a:t>5</a:t>
                </a:r>
                <a:r>
                  <a:rPr lang="ko-KR" altLang="en-US" dirty="0" smtClean="0"/>
                  <a:t>는 단순히 제곱을 더함</a:t>
                </a:r>
                <a:endParaRPr lang="en-US" altLang="ko-KR" dirty="0" smtClean="0"/>
              </a:p>
              <a:p>
                <a:pPr lvl="2"/>
                <a:r>
                  <a:rPr lang="ko-KR" altLang="en-US" dirty="0" smtClean="0"/>
                  <a:t>따라서 오래된 </a:t>
                </a:r>
                <a:r>
                  <a:rPr lang="ko-KR" altLang="en-US" dirty="0" err="1" smtClean="0"/>
                  <a:t>그레이디언트와</a:t>
                </a:r>
                <a:r>
                  <a:rPr lang="ko-KR" altLang="en-US" dirty="0" smtClean="0"/>
                  <a:t> 최근 </a:t>
                </a:r>
                <a:r>
                  <a:rPr lang="ko-KR" altLang="en-US" dirty="0" err="1" smtClean="0"/>
                  <a:t>그레이디언트는</a:t>
                </a:r>
                <a:r>
                  <a:rPr lang="ko-KR" altLang="en-US" dirty="0" smtClean="0"/>
                  <a:t> 같은 비중의 역할 </a:t>
                </a:r>
                <a:r>
                  <a:rPr lang="en-US" altLang="ko-KR" dirty="0" smtClean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altLang="ko-KR" b="1" dirty="0">
                        <a:latin typeface="Cambria Math"/>
                      </a:rPr>
                      <m:t>𝐫</m:t>
                    </m:r>
                  </m:oMath>
                </a14:m>
                <a:r>
                  <a:rPr lang="ko-KR" altLang="en-US" dirty="0" smtClean="0"/>
                  <a:t>이 점점 커져 수렴 방해할 가능성</a:t>
                </a:r>
                <a:endParaRPr lang="en-US" altLang="ko-KR" dirty="0" smtClean="0"/>
              </a:p>
              <a:p>
                <a:pPr lvl="2"/>
                <a:endParaRPr lang="en-US" altLang="ko-KR" dirty="0"/>
              </a:p>
              <a:p>
                <a:pPr lvl="1"/>
                <a:r>
                  <a:rPr lang="en-US" altLang="ko-KR" dirty="0" err="1" smtClean="0"/>
                  <a:t>RMSProp</a:t>
                </a:r>
                <a:r>
                  <a:rPr lang="ko-KR" altLang="en-US" dirty="0" smtClean="0"/>
                  <a:t>은 가중 이동 평균 기법 적용</a:t>
                </a:r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</a:rPr>
                      <m:t>𝛼</m:t>
                    </m:r>
                  </m:oMath>
                </a14:m>
                <a:r>
                  <a:rPr lang="ko-KR" altLang="en-US" dirty="0" smtClean="0"/>
                  <a:t>가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작을수록 최근 것에 비중을 둠</a:t>
                </a:r>
                <a:endParaRPr lang="en-US" altLang="ko-KR" dirty="0" smtClean="0"/>
              </a:p>
              <a:p>
                <a:pPr lvl="2"/>
                <a:r>
                  <a:rPr lang="ko-KR" altLang="en-US" dirty="0" smtClean="0"/>
                  <a:t>보통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𝛼</m:t>
                    </m:r>
                  </m:oMath>
                </a14:m>
                <a:r>
                  <a:rPr lang="ko-KR" altLang="en-US" dirty="0" smtClean="0"/>
                  <a:t>로 </a:t>
                </a:r>
                <a:r>
                  <a:rPr lang="en-US" altLang="ko-KR" dirty="0" smtClean="0"/>
                  <a:t>0.9, 0.99, 0.999</a:t>
                </a:r>
                <a:r>
                  <a:rPr lang="ko-KR" altLang="en-US" dirty="0" smtClean="0"/>
                  <a:t>를 사용 </a:t>
                </a: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2"/>
                <a:endParaRPr lang="en-US" altLang="ko-KR" dirty="0" smtClean="0"/>
              </a:p>
              <a:p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908720"/>
                <a:ext cx="4680520" cy="5688632"/>
              </a:xfrm>
              <a:blipFill rotWithShape="1">
                <a:blip r:embed="rId2"/>
                <a:stretch>
                  <a:fillRect l="-781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894366" cy="365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26" y="3839758"/>
            <a:ext cx="2609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3820708"/>
            <a:ext cx="6572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34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적응적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학습률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sz="1800" dirty="0" smtClean="0"/>
              <a:t>Adam</a:t>
            </a:r>
          </a:p>
          <a:p>
            <a:pPr lvl="1"/>
            <a:r>
              <a:rPr lang="en-US" altLang="ko-KR" dirty="0" err="1" smtClean="0"/>
              <a:t>RMSProp</a:t>
            </a:r>
            <a:r>
              <a:rPr lang="ko-KR" altLang="en-US" dirty="0" smtClean="0"/>
              <a:t>에</a:t>
            </a:r>
            <a:r>
              <a:rPr lang="en-US" altLang="ko-KR" dirty="0" smtClean="0"/>
              <a:t> </a:t>
            </a:r>
            <a:r>
              <a:rPr lang="ko-KR" altLang="en-US" dirty="0" smtClean="0"/>
              <a:t>식</a:t>
            </a:r>
            <a:r>
              <a:rPr lang="en-US" altLang="ko-KR" dirty="0" smtClean="0"/>
              <a:t> (5-12)</a:t>
            </a:r>
            <a:r>
              <a:rPr lang="ko-KR" altLang="en-US" dirty="0" smtClean="0"/>
              <a:t>의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모멘텀을</a:t>
            </a:r>
            <a:r>
              <a:rPr lang="ko-KR" altLang="en-US" dirty="0" smtClean="0"/>
              <a:t> 추가로 적용한 알고리즘</a:t>
            </a: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0" y="1921244"/>
            <a:ext cx="5593060" cy="460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5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1.2.2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다차원 특징 공간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다차원 특징 공간 예제</a:t>
            </a:r>
            <a:endParaRPr lang="en-US" altLang="ko-KR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6280"/>
            <a:ext cx="8166462" cy="338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4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적응적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학습률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764704"/>
            <a:ext cx="8784976" cy="5832648"/>
          </a:xfrm>
        </p:spPr>
        <p:txBody>
          <a:bodyPr/>
          <a:lstStyle/>
          <a:p>
            <a:r>
              <a:rPr lang="ko-KR" altLang="en-US" sz="1800" dirty="0" smtClean="0"/>
              <a:t>동작 예시</a:t>
            </a:r>
            <a:endParaRPr lang="en-US" altLang="ko-KR" sz="1800" dirty="0" smtClean="0"/>
          </a:p>
          <a:p>
            <a:pPr lvl="1"/>
            <a:r>
              <a:rPr lang="en-US" altLang="ko-KR" dirty="0" smtClean="0"/>
              <a:t>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5-13(a)]</a:t>
            </a:r>
            <a:r>
              <a:rPr lang="ko-KR" altLang="en-US" dirty="0" smtClean="0"/>
              <a:t>는 중앙으로 급강하하는 절벽 지형</a:t>
            </a:r>
            <a:endParaRPr lang="en-US" altLang="ko-KR" dirty="0" smtClean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 smtClean="0"/>
              <a:t>5-13(b)]</a:t>
            </a:r>
            <a:r>
              <a:rPr lang="ko-KR" altLang="en-US" dirty="0"/>
              <a:t>는 </a:t>
            </a:r>
            <a:r>
              <a:rPr lang="ko-KR" altLang="en-US" dirty="0" smtClean="0"/>
              <a:t>중앙 부근에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안장점이</a:t>
            </a:r>
            <a:r>
              <a:rPr lang="en-US" altLang="ko-KR" baseline="30000" dirty="0" smtClean="0"/>
              <a:t>saddle point</a:t>
            </a:r>
            <a:r>
              <a:rPr lang="ko-KR" altLang="en-US" dirty="0" smtClean="0"/>
              <a:t> 있는 지형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6" y="2060848"/>
            <a:ext cx="668660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824136"/>
            <a:ext cx="5832648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실시간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애니메이션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http://cs231n.github.io/neural-networks-3</a:t>
            </a:r>
            <a:endParaRPr kumimoji="0" lang="ko-KR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11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5.2.5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활성 함수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sz="1800" dirty="0" err="1" smtClean="0"/>
                  <a:t>활성값</a:t>
                </a:r>
                <a:r>
                  <a:rPr lang="ko-KR" altLang="en-US" sz="1800" dirty="0" smtClean="0"/>
                  <a:t> </a:t>
                </a:r>
                <a:r>
                  <a:rPr lang="en-US" altLang="ko-KR" sz="1800" i="1" dirty="0" smtClean="0">
                    <a:latin typeface="Times New Roman" pitchFamily="18" charset="0"/>
                    <a:cs typeface="Times New Roman" pitchFamily="18" charset="0"/>
                  </a:rPr>
                  <a:t>z</a:t>
                </a:r>
                <a:r>
                  <a:rPr lang="ko-KR" altLang="en-US" sz="1800" dirty="0" smtClean="0"/>
                  <a:t>를 계산하고</a:t>
                </a:r>
                <a:r>
                  <a:rPr lang="en-US" altLang="ko-KR" sz="1800" dirty="0" smtClean="0"/>
                  <a:t> </a:t>
                </a:r>
                <a:r>
                  <a:rPr lang="ko-KR" altLang="en-US" sz="1800" dirty="0" smtClean="0"/>
                  <a:t>활성함수 </a:t>
                </a:r>
                <a14:m>
                  <m:oMath xmlns:m="http://schemas.openxmlformats.org/officeDocument/2006/math">
                    <m:r>
                      <a:rPr lang="ko-KR" altLang="en-US" sz="1800" i="1" smtClean="0">
                        <a:latin typeface="Cambria Math"/>
                      </a:rPr>
                      <m:t>𝜏</m:t>
                    </m:r>
                  </m:oMath>
                </a14:m>
                <a:r>
                  <a:rPr lang="ko-KR" altLang="en-US" sz="1800" dirty="0" smtClean="0"/>
                  <a:t>를 적용하는 과정</a:t>
                </a:r>
                <a:endParaRPr lang="en-US" altLang="ko-KR" sz="1800" dirty="0" smtClean="0"/>
              </a:p>
              <a:p>
                <a:endParaRPr lang="en-US" altLang="ko-KR" sz="18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endParaRPr lang="en-US" altLang="ko-KR" sz="1800" dirty="0"/>
              </a:p>
              <a:p>
                <a:r>
                  <a:rPr lang="ko-KR" altLang="en-US" sz="1800" dirty="0" smtClean="0"/>
                  <a:t>시대별 활성함수</a:t>
                </a:r>
                <a:endParaRPr lang="en-US" altLang="ko-KR" sz="1800" dirty="0" smtClean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endParaRPr lang="en-US" altLang="ko-KR" sz="1800" dirty="0" smtClean="0"/>
              </a:p>
              <a:p>
                <a:pPr marL="0" indent="0">
                  <a:buNone/>
                </a:pPr>
                <a:endParaRPr lang="en-US" altLang="ko-KR" sz="1800" dirty="0" smtClean="0"/>
              </a:p>
              <a:p>
                <a:pPr lvl="1"/>
                <a:r>
                  <a:rPr lang="en-US" altLang="ko-KR" dirty="0" err="1" smtClean="0"/>
                  <a:t>tanh</a:t>
                </a:r>
                <a:r>
                  <a:rPr lang="ko-KR" altLang="en-US" dirty="0" smtClean="0"/>
                  <a:t>는 </a:t>
                </a:r>
                <a:r>
                  <a:rPr lang="ko-KR" altLang="en-US" dirty="0" err="1" smtClean="0"/>
                  <a:t>활성값이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커지면 포화 상태가 되고 </a:t>
                </a:r>
                <a:r>
                  <a:rPr lang="ko-KR" altLang="en-US" dirty="0" err="1" smtClean="0"/>
                  <a:t>그레이디언트는</a:t>
                </a:r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0</a:t>
                </a:r>
                <a:r>
                  <a:rPr lang="ko-KR" altLang="en-US" dirty="0" smtClean="0"/>
                  <a:t>에 가까워짐 </a:t>
                </a:r>
                <a:r>
                  <a:rPr lang="en-US" altLang="ko-KR" dirty="0" smtClean="0">
                    <a:sym typeface="Wingdings" pitchFamily="2" charset="2"/>
                  </a:rPr>
                  <a:t> </a:t>
                </a:r>
                <a:r>
                  <a:rPr lang="ko-KR" altLang="en-US" dirty="0" smtClean="0">
                    <a:sym typeface="Wingdings" pitchFamily="2" charset="2"/>
                  </a:rPr>
                  <a:t>매개변수 갱신</a:t>
                </a:r>
                <a:r>
                  <a:rPr lang="en-US" altLang="ko-KR" dirty="0" smtClean="0">
                    <a:sym typeface="Wingdings" pitchFamily="2" charset="2"/>
                  </a:rPr>
                  <a:t>(</a:t>
                </a:r>
                <a:r>
                  <a:rPr lang="ko-KR" altLang="en-US" dirty="0" smtClean="0">
                    <a:sym typeface="Wingdings" pitchFamily="2" charset="2"/>
                  </a:rPr>
                  <a:t>학습</a:t>
                </a:r>
                <a:r>
                  <a:rPr lang="en-US" altLang="ko-KR" dirty="0" smtClean="0">
                    <a:sym typeface="Wingdings" pitchFamily="2" charset="2"/>
                  </a:rPr>
                  <a:t>)</a:t>
                </a:r>
                <a:r>
                  <a:rPr lang="ko-KR" altLang="en-US" dirty="0" smtClean="0">
                    <a:sym typeface="Wingdings" pitchFamily="2" charset="2"/>
                  </a:rPr>
                  <a:t>이 매우 느린 요인</a:t>
                </a:r>
                <a:r>
                  <a:rPr lang="ko-KR" altLang="en-US" dirty="0" smtClean="0"/>
                  <a:t>  </a:t>
                </a:r>
                <a:endParaRPr lang="en-US" altLang="ko-KR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pPr marL="0" indent="0">
                  <a:buNone/>
                </a:pPr>
                <a:endParaRPr lang="en-US" altLang="ko-KR" sz="1800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41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216356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15240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1873"/>
            <a:ext cx="6572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724420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2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5.2.5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활성 함수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764704"/>
                <a:ext cx="8784976" cy="5832648"/>
              </a:xfrm>
            </p:spPr>
            <p:txBody>
              <a:bodyPr/>
              <a:lstStyle/>
              <a:p>
                <a:r>
                  <a:rPr lang="en-US" altLang="ko-KR" sz="1800" dirty="0" smtClean="0"/>
                  <a:t>ReLU(Rectified</a:t>
                </a:r>
                <a:r>
                  <a:rPr lang="ko-KR" altLang="en-US" sz="1800" dirty="0" smtClean="0"/>
                  <a:t> </a:t>
                </a:r>
                <a:r>
                  <a:rPr lang="en-US" altLang="ko-KR" sz="1800" dirty="0" smtClean="0"/>
                  <a:t>Linear Unit) </a:t>
                </a:r>
                <a:r>
                  <a:rPr lang="ko-KR" altLang="en-US" sz="1800" dirty="0" smtClean="0"/>
                  <a:t>활성함수</a:t>
                </a:r>
                <a:endParaRPr lang="en-US" altLang="ko-KR" sz="1800" dirty="0" smtClean="0"/>
              </a:p>
              <a:p>
                <a:pPr lvl="1"/>
                <a:r>
                  <a:rPr lang="ko-KR" altLang="en-US" dirty="0" smtClean="0"/>
                  <a:t>포화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문제 해소</a:t>
                </a:r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r>
                  <a:rPr lang="en-US" altLang="ko-KR" dirty="0" err="1" smtClean="0">
                    <a:sym typeface="Wingdings" pitchFamily="2" charset="2"/>
                  </a:rPr>
                  <a:t>ReLU</a:t>
                </a:r>
                <a:r>
                  <a:rPr lang="ko-KR" altLang="en-US" dirty="0" smtClean="0">
                    <a:sym typeface="Wingdings" pitchFamily="2" charset="2"/>
                  </a:rPr>
                  <a:t>의 변형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r>
                  <a:rPr lang="en-US" altLang="ko-KR" dirty="0" smtClean="0">
                    <a:sym typeface="Wingdings" pitchFamily="2" charset="2"/>
                  </a:rPr>
                  <a:t>Leaky </a:t>
                </a:r>
                <a:r>
                  <a:rPr lang="en-US" altLang="ko-KR" dirty="0" err="1" smtClean="0">
                    <a:sym typeface="Wingdings" pitchFamily="2" charset="2"/>
                  </a:rPr>
                  <a:t>ReLU</a:t>
                </a:r>
                <a:r>
                  <a:rPr lang="en-US" altLang="ko-KR" dirty="0" smtClean="0">
                    <a:sym typeface="Wingdings" pitchFamily="2" charset="2"/>
                  </a:rPr>
                  <a:t> (</a:t>
                </a:r>
                <a:r>
                  <a:rPr lang="ko-KR" altLang="en-US" dirty="0" smtClean="0">
                    <a:sym typeface="Wingdings" pitchFamily="2" charset="2"/>
                  </a:rPr>
                  <a:t>보통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  <a:sym typeface="Wingdings" pitchFamily="2" charset="2"/>
                      </a:rPr>
                      <m:t>𝛼</m:t>
                    </m:r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=0.01</m:t>
                    </m:r>
                  </m:oMath>
                </a14:m>
                <a:r>
                  <a:rPr lang="ko-KR" altLang="en-US" dirty="0" smtClean="0"/>
                  <a:t>을 사용</a:t>
                </a:r>
                <a:r>
                  <a:rPr lang="en-US" altLang="ko-KR" dirty="0" smtClean="0"/>
                  <a:t>)</a:t>
                </a:r>
              </a:p>
              <a:p>
                <a:pPr lvl="1"/>
                <a:r>
                  <a:rPr lang="en-US" altLang="ko-KR" dirty="0" err="1" smtClean="0"/>
                  <a:t>PReLU</a:t>
                </a:r>
                <a:r>
                  <a:rPr lang="en-US" altLang="ko-KR" dirty="0" smtClean="0"/>
                  <a:t> (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  <a:sym typeface="Wingdings" pitchFamily="2" charset="2"/>
                      </a:rPr>
                      <m:t>𝛼</m:t>
                    </m:r>
                  </m:oMath>
                </a14:m>
                <a:r>
                  <a:rPr lang="ko-KR" altLang="en-US" dirty="0" smtClean="0"/>
                  <a:t>를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학습으로 알아냄</a:t>
                </a:r>
                <a:r>
                  <a:rPr lang="en-US" altLang="ko-KR" dirty="0" smtClean="0"/>
                  <a:t>)</a:t>
                </a:r>
              </a:p>
              <a:p>
                <a:pPr lvl="1"/>
                <a:endParaRPr lang="en-US" altLang="ko-KR" sz="1400" dirty="0" smtClean="0"/>
              </a:p>
              <a:p>
                <a:pPr lvl="1"/>
                <a:endParaRPr lang="en-US" altLang="ko-KR" sz="14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pPr marL="0" indent="0">
                  <a:buNone/>
                </a:pPr>
                <a:endParaRPr lang="en-US" altLang="ko-KR" sz="1800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764704"/>
                <a:ext cx="8784976" cy="5832648"/>
              </a:xfrm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6" y="1628800"/>
            <a:ext cx="5760640" cy="55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056"/>
            <a:ext cx="591723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50902"/>
            <a:ext cx="3069456" cy="48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042663"/>
            <a:ext cx="62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5.2.6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배치 정규화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764704"/>
                <a:ext cx="8784976" cy="5832648"/>
              </a:xfrm>
            </p:spPr>
            <p:txBody>
              <a:bodyPr/>
              <a:lstStyle/>
              <a:p>
                <a:r>
                  <a:rPr lang="ko-KR" altLang="en-US" sz="1800" dirty="0" smtClean="0"/>
                  <a:t>공변량 시프트</a:t>
                </a:r>
                <a:r>
                  <a:rPr lang="en-US" altLang="ko-KR" sz="1800" baseline="30000" dirty="0" smtClean="0"/>
                  <a:t>covariate shift</a:t>
                </a:r>
                <a:r>
                  <a:rPr lang="ko-KR" altLang="en-US" sz="1800" baseline="30000" dirty="0" smtClean="0"/>
                  <a:t> </a:t>
                </a:r>
                <a:r>
                  <a:rPr lang="ko-KR" altLang="en-US" sz="1800" dirty="0" smtClean="0"/>
                  <a:t>현상</a:t>
                </a:r>
                <a:endParaRPr lang="en-US" altLang="ko-KR" sz="1800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학습이 진행되면서 층</a:t>
                </a:r>
                <a:r>
                  <a:rPr lang="en-US" altLang="ko-KR" dirty="0" smtClean="0"/>
                  <a:t>1</a:t>
                </a:r>
                <a:r>
                  <a:rPr lang="ko-KR" altLang="en-US" dirty="0" smtClean="0"/>
                  <a:t>의 매개변수가 바뀜에 따라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ko-KR" altLang="en-US" i="1" smtClean="0">
                                <a:latin typeface="Cambria Math"/>
                              </a:rPr>
                              <m:t>𝕏</m:t>
                            </m:r>
                          </m:e>
                        </m:acc>
                      </m:e>
                      <m:sup>
                        <m:r>
                          <a:rPr lang="en-US" altLang="ko-KR" b="0" i="1" smtClean="0">
                            <a:latin typeface="Cambria Math"/>
                          </a:rPr>
                          <m:t>(1)</m:t>
                        </m:r>
                      </m:sup>
                    </m:sSup>
                  </m:oMath>
                </a14:m>
                <a:r>
                  <a:rPr lang="ko-KR" altLang="en-US" dirty="0" smtClean="0"/>
                  <a:t>이 따라 바뀜 </a:t>
                </a:r>
                <a:r>
                  <a:rPr lang="en-US" altLang="ko-KR" dirty="0" smtClean="0">
                    <a:sym typeface="Wingdings" pitchFamily="2" charset="2"/>
                  </a:rPr>
                  <a:t>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층</a:t>
                </a:r>
                <a:r>
                  <a:rPr lang="en-US" altLang="ko-KR" dirty="0" smtClean="0"/>
                  <a:t>2 </a:t>
                </a:r>
                <a:r>
                  <a:rPr lang="ko-KR" altLang="en-US" dirty="0" smtClean="0"/>
                  <a:t>입장에서 보면 자신에게 입력되는 데이터의 분포가 수시로 바뀌는 셈 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층</a:t>
                </a:r>
                <a:r>
                  <a:rPr lang="en-US" altLang="ko-KR" dirty="0" smtClean="0"/>
                  <a:t>2, </a:t>
                </a:r>
                <a:r>
                  <a:rPr lang="ko-KR" altLang="en-US" dirty="0" smtClean="0"/>
                  <a:t>층</a:t>
                </a:r>
                <a:r>
                  <a:rPr lang="en-US" altLang="ko-KR" dirty="0" smtClean="0"/>
                  <a:t>3, …</a:t>
                </a:r>
                <a:r>
                  <a:rPr lang="ko-KR" altLang="en-US" dirty="0" smtClean="0"/>
                  <a:t>으로 깊어짐에 따라 더욱 심각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학습을 방해하는 요인으로 작용</a:t>
                </a:r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r>
                  <a:rPr lang="en-US" altLang="ko-KR" dirty="0" smtClean="0"/>
                  <a:t> </a:t>
                </a:r>
              </a:p>
              <a:p>
                <a:pPr lvl="1"/>
                <a:endParaRPr lang="en-US" altLang="ko-KR" sz="14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pPr marL="0" indent="0">
                  <a:buNone/>
                </a:pPr>
                <a:endParaRPr lang="en-US" altLang="ko-KR" sz="1800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764704"/>
                <a:ext cx="8784976" cy="5832648"/>
              </a:xfrm>
              <a:blipFill rotWithShape="1">
                <a:blip r:embed="rId2"/>
                <a:stretch>
                  <a:fillRect l="-416" r="-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4032448" cy="147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8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5.2.6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배치 정규화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764704"/>
                <a:ext cx="8784976" cy="5832648"/>
              </a:xfrm>
            </p:spPr>
            <p:txBody>
              <a:bodyPr/>
              <a:lstStyle/>
              <a:p>
                <a:r>
                  <a:rPr lang="ko-KR" altLang="en-US" dirty="0" smtClean="0"/>
                  <a:t>배치 정규화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err="1" smtClean="0"/>
                  <a:t>공변량</a:t>
                </a:r>
                <a:r>
                  <a:rPr lang="ko-KR" altLang="en-US" dirty="0" smtClean="0"/>
                  <a:t> 시프트 현상을 누그러뜨리기 위해 식 </a:t>
                </a:r>
                <a:r>
                  <a:rPr lang="en-US" altLang="ko-KR" dirty="0" smtClean="0"/>
                  <a:t>(5.9)</a:t>
                </a:r>
                <a:r>
                  <a:rPr lang="ko-KR" altLang="en-US" dirty="0" smtClean="0"/>
                  <a:t>의 정규화를 모든 층에 적용하는 기법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 smtClean="0"/>
              </a:p>
              <a:p>
                <a:pPr lvl="1"/>
                <a:r>
                  <a:rPr lang="ko-KR" altLang="en-US" dirty="0"/>
                  <a:t>정규화를 </a:t>
                </a:r>
                <a:r>
                  <a:rPr lang="ko-KR" altLang="en-US" dirty="0" smtClean="0"/>
                  <a:t>적용하는</a:t>
                </a:r>
                <a:r>
                  <a:rPr lang="en-US" altLang="ko-KR" dirty="0" smtClean="0"/>
                  <a:t> </a:t>
                </a:r>
                <a:r>
                  <a:rPr lang="ko-KR" altLang="en-US" dirty="0"/>
                  <a:t>곳이 </a:t>
                </a:r>
                <a:r>
                  <a:rPr lang="ko-KR" altLang="en-US" dirty="0" smtClean="0"/>
                  <a:t>중요</a:t>
                </a:r>
                <a:endParaRPr lang="en-US" altLang="ko-KR" dirty="0" smtClean="0"/>
              </a:p>
              <a:p>
                <a:pPr lvl="2"/>
                <a:r>
                  <a:rPr lang="ko-KR" altLang="en-US" dirty="0" smtClean="0"/>
                  <a:t>식 </a:t>
                </a:r>
                <a:r>
                  <a:rPr lang="en-US" altLang="ko-KR" dirty="0"/>
                  <a:t>(5.15)</a:t>
                </a:r>
                <a:r>
                  <a:rPr lang="ko-KR" altLang="en-US" dirty="0"/>
                  <a:t>의 연산 과정 중 식 </a:t>
                </a:r>
                <a:r>
                  <a:rPr lang="en-US" altLang="ko-KR" dirty="0"/>
                  <a:t>(5.9)</a:t>
                </a:r>
                <a:r>
                  <a:rPr lang="ko-KR" altLang="en-US" dirty="0"/>
                  <a:t>를 </a:t>
                </a:r>
                <a:r>
                  <a:rPr lang="ko-KR" altLang="en-US" dirty="0" smtClean="0"/>
                  <a:t>어디에 적용하나</a:t>
                </a:r>
                <a:r>
                  <a:rPr lang="en-US" altLang="ko-KR" dirty="0" smtClean="0"/>
                  <a:t>?</a:t>
                </a:r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2"/>
                <a:endParaRPr lang="en-US" altLang="ko-KR" dirty="0"/>
              </a:p>
              <a:p>
                <a:pPr lvl="2">
                  <a:lnSpc>
                    <a:spcPct val="150000"/>
                  </a:lnSpc>
                </a:pPr>
                <a:r>
                  <a:rPr lang="ko-KR" altLang="en-US" dirty="0"/>
                  <a:t>입력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ko-KR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b="1">
                            <a:latin typeface="Cambria Math"/>
                          </a:rPr>
                          <m:t>𝐱</m:t>
                        </m:r>
                      </m:e>
                    </m:acc>
                  </m:oMath>
                </a14:m>
                <a:r>
                  <a:rPr lang="en-US" altLang="ko-KR" dirty="0"/>
                  <a:t> </a:t>
                </a:r>
                <a:r>
                  <a:rPr lang="ko-KR" altLang="en-US" dirty="0"/>
                  <a:t>또는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중간 결과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𝑧</m:t>
                    </m:r>
                  </m:oMath>
                </a14:m>
                <a:r>
                  <a:rPr lang="ko-KR" altLang="en-US" dirty="0"/>
                  <a:t> 중 어느 것에 적용</a:t>
                </a:r>
                <a:r>
                  <a:rPr lang="en-US" altLang="ko-KR" dirty="0"/>
                  <a:t>? </a:t>
                </a:r>
                <a:r>
                  <a:rPr lang="en-US" altLang="ko-KR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𝑧</m:t>
                    </m:r>
                  </m:oMath>
                </a14:m>
                <a:r>
                  <a:rPr lang="ko-KR" altLang="en-US" dirty="0"/>
                  <a:t>에 </a:t>
                </a:r>
                <a:r>
                  <a:rPr lang="ko-KR" altLang="en-US" dirty="0" smtClean="0"/>
                  <a:t>적용하는 것이 유리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/>
                  <a:t>훈련집합 전체 또는 미니배치 </a:t>
                </a:r>
                <a:r>
                  <a:rPr lang="ko-KR" altLang="en-US" dirty="0" smtClean="0"/>
                  <a:t>중 </a:t>
                </a:r>
                <a:r>
                  <a:rPr lang="ko-KR" altLang="en-US" dirty="0"/>
                  <a:t>어느 것에 적용</a:t>
                </a:r>
                <a:r>
                  <a:rPr lang="en-US" altLang="ko-KR" dirty="0" smtClean="0"/>
                  <a:t>?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미니배치에 적용하는 것이 유리</a:t>
                </a: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r>
                  <a:rPr lang="en-US" altLang="ko-KR" dirty="0" smtClean="0"/>
                  <a:t> </a:t>
                </a:r>
              </a:p>
              <a:p>
                <a:pPr lvl="1"/>
                <a:endParaRPr lang="en-US" altLang="ko-KR" sz="14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pPr marL="0" indent="0">
                  <a:buNone/>
                </a:pPr>
                <a:endParaRPr lang="en-US" altLang="ko-KR" sz="1800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764704"/>
                <a:ext cx="8784976" cy="5832648"/>
              </a:xfrm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772816"/>
            <a:ext cx="64865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15240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35" y="3643885"/>
            <a:ext cx="6572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02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5.2.6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배치 정규화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836712"/>
                <a:ext cx="8784976" cy="5760640"/>
              </a:xfrm>
            </p:spPr>
            <p:txBody>
              <a:bodyPr/>
              <a:lstStyle/>
              <a:p>
                <a:r>
                  <a:rPr lang="ko-KR" altLang="en-US" dirty="0" smtClean="0"/>
                  <a:t>정규화 변환을 수행하는 코드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미니배치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i="1" smtClean="0">
                            <a:latin typeface="Cambria Math"/>
                          </a:rPr>
                          <m:t>𝕏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𝐵</m:t>
                        </m:r>
                      </m:sub>
                    </m:sSub>
                    <m:r>
                      <a:rPr lang="en-US" altLang="ko-KR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1" i="0" smtClean="0">
                                <a:latin typeface="Cambria Math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1">
                                <a:latin typeface="Cambria Math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</a:rPr>
                          <m:t>,</m:t>
                        </m:r>
                        <m:r>
                          <a:rPr lang="en-US" altLang="ko-KR" i="1" smtClean="0">
                            <a:latin typeface="Cambria Math"/>
                          </a:rPr>
                          <m:t>⋯</m:t>
                        </m:r>
                        <m:r>
                          <a:rPr lang="en-US" altLang="ko-KR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1">
                                <a:latin typeface="Cambria Math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ko-KR" altLang="en-US" dirty="0" smtClean="0"/>
                  <a:t>에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(5.15)</a:t>
                </a:r>
                <a:r>
                  <a:rPr lang="ko-KR" altLang="en-US" dirty="0" smtClean="0"/>
                  <a:t>를 적용하여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𝕏</m:t>
                            </m:r>
                          </m:e>
                        </m:acc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𝐵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ko-KR" b="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</a:rPr>
                          <m:t>,⋯,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ko-KR" altLang="en-US" dirty="0" smtClean="0"/>
                  <a:t>를 얻은 후</a:t>
                </a:r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𝕏</m:t>
                            </m:r>
                          </m:e>
                        </m:acc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ko-KR" altLang="en-US" dirty="0" smtClean="0"/>
                  <a:t>를 가지고 코드</a:t>
                </a:r>
                <a:r>
                  <a:rPr lang="en-US" altLang="ko-KR" dirty="0"/>
                  <a:t> </a:t>
                </a:r>
                <a:r>
                  <a:rPr lang="en-US" altLang="ko-KR" dirty="0" smtClean="0"/>
                  <a:t>1</a:t>
                </a:r>
                <a:r>
                  <a:rPr lang="ko-KR" altLang="en-US" dirty="0" smtClean="0"/>
                  <a:t>을 수행</a:t>
                </a:r>
                <a:endParaRPr lang="en-US" altLang="ko-KR" dirty="0"/>
              </a:p>
              <a:p>
                <a:pPr lvl="1"/>
                <a:r>
                  <a:rPr lang="ko-KR" altLang="en-US" dirty="0" err="1" smtClean="0"/>
                  <a:t>노드마다</a:t>
                </a:r>
                <a:r>
                  <a:rPr lang="ko-KR" altLang="en-US" dirty="0" smtClean="0"/>
                  <a:t> 독립적으로 코드 </a:t>
                </a:r>
                <a:r>
                  <a:rPr lang="en-US" altLang="ko-KR" dirty="0" smtClean="0"/>
                  <a:t>1</a:t>
                </a:r>
                <a:r>
                  <a:rPr lang="ko-KR" altLang="en-US" dirty="0" smtClean="0"/>
                  <a:t>을 수행</a:t>
                </a:r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</a:rPr>
                      <m:t>𝛼</m:t>
                    </m:r>
                  </m:oMath>
                </a14:m>
                <a:r>
                  <a:rPr lang="ko-KR" altLang="en-US" dirty="0" smtClean="0"/>
                  <a:t>와 </a:t>
                </a:r>
                <a14:m>
                  <m:oMath xmlns:m="http://schemas.openxmlformats.org/officeDocument/2006/math">
                    <m:r>
                      <a:rPr lang="ko-KR" altLang="en-US" i="1" dirty="0" smtClean="0">
                        <a:latin typeface="Cambria Math"/>
                      </a:rPr>
                      <m:t>𝛽</m:t>
                    </m:r>
                  </m:oMath>
                </a14:m>
                <a:r>
                  <a:rPr lang="ko-KR" altLang="en-US" dirty="0" smtClean="0"/>
                  <a:t>는 </a:t>
                </a:r>
                <a:r>
                  <a:rPr lang="ko-KR" altLang="en-US" dirty="0" err="1" smtClean="0"/>
                  <a:t>노드마다</a:t>
                </a:r>
                <a:r>
                  <a:rPr lang="ko-KR" altLang="en-US" dirty="0" smtClean="0"/>
                  <a:t> 고유한 매개변수로서 학습으로 알아냄</a:t>
                </a: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r>
                  <a:rPr lang="en-US" altLang="ko-KR" dirty="0" smtClean="0"/>
                  <a:t> </a:t>
                </a:r>
              </a:p>
              <a:p>
                <a:pPr lvl="1"/>
                <a:endParaRPr lang="en-US" altLang="ko-KR" sz="14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endParaRPr lang="en-US" altLang="ko-KR" sz="1800" dirty="0" smtClean="0"/>
              </a:p>
              <a:p>
                <a:endParaRPr lang="en-US" altLang="ko-KR" sz="1800" dirty="0"/>
              </a:p>
              <a:p>
                <a:pPr marL="0" indent="0">
                  <a:buNone/>
                </a:pPr>
                <a:endParaRPr lang="en-US" altLang="ko-KR" sz="1800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836712"/>
                <a:ext cx="8784976" cy="5760640"/>
              </a:xfrm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21902"/>
            <a:ext cx="3672408" cy="309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87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5.2.6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배치 정규화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836712"/>
            <a:ext cx="8784976" cy="5760640"/>
          </a:xfrm>
        </p:spPr>
        <p:txBody>
          <a:bodyPr/>
          <a:lstStyle/>
          <a:p>
            <a:r>
              <a:rPr lang="ko-KR" altLang="en-US" sz="1800" dirty="0" smtClean="0"/>
              <a:t>최적화를 마친 후 추가적인 후처리 작업 필요</a:t>
            </a:r>
            <a:endParaRPr lang="en-US" altLang="ko-KR" sz="1800" dirty="0" smtClean="0"/>
          </a:p>
          <a:p>
            <a:pPr lvl="1"/>
            <a:r>
              <a:rPr lang="ko-KR" altLang="en-US" dirty="0"/>
              <a:t>각 </a:t>
            </a:r>
            <a:r>
              <a:rPr lang="ko-KR" altLang="en-US" dirty="0" err="1" smtClean="0"/>
              <a:t>노드는</a:t>
            </a:r>
            <a:r>
              <a:rPr lang="ko-KR" altLang="en-US" dirty="0" smtClean="0"/>
              <a:t> </a:t>
            </a:r>
            <a:r>
              <a:rPr lang="ko-KR" altLang="en-US" dirty="0"/>
              <a:t>전체 훈련집합을 가지고 </a:t>
            </a:r>
            <a:r>
              <a:rPr lang="ko-KR" altLang="en-US" dirty="0" smtClean="0"/>
              <a:t>독립적으로 코드</a:t>
            </a:r>
            <a:r>
              <a:rPr lang="en-US" altLang="ko-KR" dirty="0" smtClean="0"/>
              <a:t>2</a:t>
            </a:r>
            <a:r>
              <a:rPr lang="ko-KR" altLang="en-US" dirty="0" smtClean="0"/>
              <a:t>를</a:t>
            </a:r>
            <a:r>
              <a:rPr lang="en-US" altLang="ko-KR" dirty="0" smtClean="0"/>
              <a:t> </a:t>
            </a:r>
            <a:r>
              <a:rPr lang="ko-KR" altLang="en-US" dirty="0" smtClean="0"/>
              <a:t>수행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marL="266700" lvl="1" indent="0">
              <a:buNone/>
            </a:pPr>
            <a:endParaRPr lang="en-US" altLang="ko-KR" dirty="0" smtClean="0"/>
          </a:p>
          <a:p>
            <a:r>
              <a:rPr lang="ko-KR" altLang="en-US" dirty="0" smtClean="0"/>
              <a:t>예측 단계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각 </a:t>
            </a:r>
            <a:r>
              <a:rPr lang="ko-KR" altLang="en-US" dirty="0" err="1" smtClean="0"/>
              <a:t>노드는</a:t>
            </a:r>
            <a:r>
              <a:rPr lang="ko-KR" altLang="en-US" dirty="0" smtClean="0"/>
              <a:t> 독립적으로 식 </a:t>
            </a:r>
            <a:r>
              <a:rPr lang="en-US" altLang="ko-KR" dirty="0" smtClean="0"/>
              <a:t>(5.18)</a:t>
            </a:r>
            <a:r>
              <a:rPr lang="ko-KR" altLang="en-US" dirty="0" smtClean="0"/>
              <a:t>을</a:t>
            </a:r>
            <a:r>
              <a:rPr lang="en-US" altLang="ko-KR" dirty="0" smtClean="0"/>
              <a:t> </a:t>
            </a:r>
            <a:r>
              <a:rPr lang="ko-KR" altLang="en-US" dirty="0" smtClean="0"/>
              <a:t>적용</a:t>
            </a:r>
            <a:r>
              <a:rPr lang="en-US" altLang="ko-KR" dirty="0" smtClean="0"/>
              <a:t>(</a:t>
            </a:r>
            <a:r>
              <a:rPr lang="ko-KR" altLang="en-US" dirty="0" smtClean="0"/>
              <a:t>코드 </a:t>
            </a:r>
            <a:r>
              <a:rPr lang="en-US" altLang="ko-KR" dirty="0" smtClean="0"/>
              <a:t>1</a:t>
            </a:r>
            <a:r>
              <a:rPr lang="ko-KR" altLang="en-US" dirty="0" smtClean="0"/>
              <a:t>의 마지막 두 라인을 수행하는 셈</a:t>
            </a:r>
            <a:r>
              <a:rPr lang="en-US" altLang="ko-KR" dirty="0" smtClean="0"/>
              <a:t>)</a:t>
            </a:r>
          </a:p>
          <a:p>
            <a:pPr lvl="1"/>
            <a:endParaRPr lang="en-US" altLang="ko-KR" dirty="0" smtClean="0"/>
          </a:p>
          <a:p>
            <a:pPr marL="266700" lvl="1" indent="0">
              <a:buNone/>
            </a:pPr>
            <a:endParaRPr lang="en-US" altLang="ko-KR" dirty="0" smtClean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r>
              <a:rPr lang="en-US" altLang="ko-KR" dirty="0" smtClean="0"/>
              <a:t> </a:t>
            </a:r>
          </a:p>
          <a:p>
            <a:pPr lvl="1"/>
            <a:endParaRPr lang="en-US" altLang="ko-KR" sz="1400" dirty="0"/>
          </a:p>
          <a:p>
            <a:endParaRPr lang="en-US" altLang="ko-KR" sz="1800" dirty="0" smtClean="0"/>
          </a:p>
          <a:p>
            <a:endParaRPr lang="en-US" altLang="ko-KR" sz="1800" dirty="0"/>
          </a:p>
          <a:p>
            <a:endParaRPr lang="en-US" altLang="ko-KR" sz="1800" dirty="0" smtClean="0"/>
          </a:p>
          <a:p>
            <a:endParaRPr lang="en-US" altLang="ko-KR" sz="1800" dirty="0"/>
          </a:p>
          <a:p>
            <a:endParaRPr lang="en-US" altLang="ko-KR" sz="1800" dirty="0" smtClean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6692907" cy="202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13176"/>
            <a:ext cx="73342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58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5.2.6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배치 정규화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836712"/>
            <a:ext cx="8784976" cy="5760640"/>
          </a:xfrm>
        </p:spPr>
        <p:txBody>
          <a:bodyPr/>
          <a:lstStyle/>
          <a:p>
            <a:r>
              <a:rPr lang="en-US" altLang="ko-KR" sz="1800" dirty="0" smtClean="0"/>
              <a:t>CNN</a:t>
            </a:r>
            <a:r>
              <a:rPr lang="ko-KR" altLang="en-US" sz="1800" dirty="0" smtClean="0"/>
              <a:t>에서는</a:t>
            </a:r>
            <a:endParaRPr lang="en-US" altLang="ko-KR" sz="1800" dirty="0" smtClean="0"/>
          </a:p>
          <a:p>
            <a:pPr lvl="1">
              <a:lnSpc>
                <a:spcPct val="150000"/>
              </a:lnSpc>
            </a:pPr>
            <a:r>
              <a:rPr lang="ko-KR" altLang="en-US" dirty="0" err="1" smtClean="0"/>
              <a:t>노드</a:t>
            </a:r>
            <a:r>
              <a:rPr lang="ko-KR" altLang="en-US" dirty="0" smtClean="0"/>
              <a:t> 단위가 아니라 특징 </a:t>
            </a:r>
            <a:r>
              <a:rPr lang="ko-KR" altLang="en-US" dirty="0" err="1" smtClean="0"/>
              <a:t>맵</a:t>
            </a:r>
            <a:r>
              <a:rPr lang="ko-KR" altLang="en-US" dirty="0" smtClean="0"/>
              <a:t> 단위로 코드 </a:t>
            </a:r>
            <a:r>
              <a:rPr lang="en-US" altLang="ko-KR" dirty="0" smtClean="0"/>
              <a:t>1</a:t>
            </a:r>
            <a:r>
              <a:rPr lang="ko-KR" altLang="en-US" dirty="0" smtClean="0"/>
              <a:t>과 코드 </a:t>
            </a:r>
            <a:r>
              <a:rPr lang="en-US" altLang="ko-KR" dirty="0" smtClean="0"/>
              <a:t>2</a:t>
            </a:r>
            <a:r>
              <a:rPr lang="ko-KR" altLang="en-US" dirty="0" smtClean="0"/>
              <a:t>를 적용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r>
              <a:rPr lang="ko-KR" altLang="en-US" dirty="0" smtClean="0"/>
              <a:t>배치 정규화의 긍정적 효과를 측정한 실험사례</a:t>
            </a:r>
            <a:r>
              <a:rPr lang="en-US" altLang="ko-KR" dirty="0" smtClean="0"/>
              <a:t>[Ioffe2015]</a:t>
            </a:r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가중치 초기화에 덜 민감함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err="1" smtClean="0"/>
              <a:t>학습률을</a:t>
            </a:r>
            <a:r>
              <a:rPr lang="ko-KR" altLang="en-US" dirty="0" smtClean="0"/>
              <a:t> 크게 하여 수렴 속도 향상 가능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err="1" smtClean="0"/>
              <a:t>시그모이드를</a:t>
            </a:r>
            <a:r>
              <a:rPr lang="ko-KR" altLang="en-US" dirty="0" smtClean="0"/>
              <a:t> 활성함수로 사용하는 깊은 신경망도 학습이 이루어짐</a:t>
            </a:r>
            <a:endParaRPr lang="en-US" altLang="ko-KR" dirty="0" smtClean="0"/>
          </a:p>
          <a:p>
            <a:r>
              <a:rPr lang="ko-KR" altLang="en-US" dirty="0" smtClean="0"/>
              <a:t>배치 정규화는 규제 효과를 제공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err="1" smtClean="0"/>
              <a:t>드롭아웃이라는</a:t>
            </a:r>
            <a:r>
              <a:rPr lang="ko-KR" altLang="en-US" dirty="0" smtClean="0"/>
              <a:t> 규제 기법을 적용하지 않아도 높은 성능</a:t>
            </a:r>
            <a:endParaRPr lang="en-US" altLang="ko-KR" dirty="0" smtClean="0"/>
          </a:p>
          <a:p>
            <a:pPr marL="266700" lvl="1" indent="0">
              <a:lnSpc>
                <a:spcPct val="150000"/>
              </a:lnSpc>
              <a:buNone/>
            </a:pPr>
            <a:r>
              <a:rPr lang="en-US" altLang="ko-KR" dirty="0" smtClean="0"/>
              <a:t> </a:t>
            </a:r>
          </a:p>
          <a:p>
            <a:pPr lvl="1">
              <a:lnSpc>
                <a:spcPct val="150000"/>
              </a:lnSpc>
            </a:pPr>
            <a:endParaRPr lang="en-US" altLang="ko-KR" sz="1400" dirty="0"/>
          </a:p>
          <a:p>
            <a:endParaRPr lang="en-US" altLang="ko-KR" sz="1800" dirty="0" smtClean="0"/>
          </a:p>
          <a:p>
            <a:endParaRPr lang="en-US" altLang="ko-KR" sz="1800" dirty="0"/>
          </a:p>
          <a:p>
            <a:endParaRPr lang="en-US" altLang="ko-KR" sz="1800" dirty="0" smtClean="0"/>
          </a:p>
          <a:p>
            <a:endParaRPr lang="en-US" altLang="ko-KR" sz="1800" dirty="0"/>
          </a:p>
          <a:p>
            <a:endParaRPr lang="en-US" altLang="ko-KR" sz="1800" dirty="0" smtClean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45924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규제의 필요성과 원리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/>
              <a:t>5.3.1 </a:t>
            </a:r>
            <a:r>
              <a:rPr lang="ko-KR" altLang="en-US" dirty="0" smtClean="0"/>
              <a:t>과잉적합에 빠지는 이유와 과잉적합을 피하는 전략</a:t>
            </a:r>
            <a:endParaRPr lang="en-US" altLang="ko-KR" dirty="0" smtClean="0"/>
          </a:p>
          <a:p>
            <a:r>
              <a:rPr lang="en-US" altLang="ko-KR" dirty="0" smtClean="0"/>
              <a:t>5.3.2 </a:t>
            </a:r>
            <a:r>
              <a:rPr lang="ko-KR" altLang="en-US" dirty="0" smtClean="0"/>
              <a:t>규제의 정의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ko-KR" altLang="en-US" dirty="0" smtClean="0"/>
              <a:t>규제가 중요하기 때문에 </a:t>
            </a:r>
            <a:r>
              <a:rPr lang="en-US" altLang="ko-KR" dirty="0" smtClean="0"/>
              <a:t>1</a:t>
            </a:r>
            <a:r>
              <a:rPr lang="ko-KR" altLang="en-US" dirty="0" smtClean="0"/>
              <a:t>장에서 미리 소개한 내용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1.5</a:t>
            </a:r>
            <a:r>
              <a:rPr lang="ko-KR" altLang="en-US" dirty="0" smtClean="0"/>
              <a:t>절의 과소적합과 과잉적합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바이어스와 분산</a:t>
            </a:r>
            <a:r>
              <a:rPr lang="en-US" altLang="ko-KR" dirty="0" smtClean="0"/>
              <a:t>([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1-13], 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1-14])</a:t>
            </a:r>
          </a:p>
          <a:p>
            <a:pPr lvl="1"/>
            <a:r>
              <a:rPr lang="en-US" altLang="ko-KR" dirty="0" smtClean="0"/>
              <a:t>1.6</a:t>
            </a:r>
            <a:r>
              <a:rPr lang="ko-KR" altLang="en-US" dirty="0" smtClean="0"/>
              <a:t>절의 데이터 확대와 가중치 감쇠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411665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064896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5.3.1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과잉적합에 빠지는 이유와 과잉적합을 피하는 전략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학습 모델의 용량에 따른 일반화 능력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ko-KR" altLang="en-US" dirty="0" smtClean="0"/>
              <a:t>대부분 가지고 있는 데이터에 비해 훨씬 큰 용량의 모델을 사용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en-US" altLang="ko-KR" dirty="0" err="1" smtClean="0"/>
              <a:t>VGGNet</a:t>
            </a:r>
            <a:r>
              <a:rPr lang="ko-KR" altLang="en-US" dirty="0" smtClean="0"/>
              <a:t>은 </a:t>
            </a:r>
            <a:r>
              <a:rPr lang="ko-KR" altLang="en-US" dirty="0" err="1" smtClean="0"/>
              <a:t>분류층에</a:t>
            </a:r>
            <a:r>
              <a:rPr lang="ko-KR" altLang="en-US" dirty="0" smtClean="0"/>
              <a:t> </a:t>
            </a:r>
            <a:r>
              <a:rPr lang="en-US" altLang="ko-KR" dirty="0" smtClean="0"/>
              <a:t>1</a:t>
            </a:r>
            <a:r>
              <a:rPr lang="ko-KR" altLang="en-US" dirty="0" smtClean="0"/>
              <a:t>억 </a:t>
            </a:r>
            <a:r>
              <a:rPr lang="en-US" altLang="ko-KR" dirty="0" smtClean="0"/>
              <a:t>2</a:t>
            </a:r>
            <a:r>
              <a:rPr lang="ko-KR" altLang="en-US" dirty="0" smtClean="0"/>
              <a:t>천 </a:t>
            </a:r>
            <a:r>
              <a:rPr lang="en-US" altLang="ko-KR" dirty="0" smtClean="0"/>
              <a:t>1</a:t>
            </a:r>
            <a:r>
              <a:rPr lang="ko-KR" altLang="en-US" dirty="0" smtClean="0"/>
              <a:t>백만 개의 매개변수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훈련집합을 단순히 </a:t>
            </a:r>
            <a:r>
              <a:rPr lang="en-US" altLang="ko-KR" dirty="0" smtClean="0"/>
              <a:t>‘</a:t>
            </a:r>
            <a:r>
              <a:rPr lang="ko-KR" altLang="en-US" dirty="0" smtClean="0"/>
              <a:t>암기</a:t>
            </a:r>
            <a:r>
              <a:rPr lang="en-US" altLang="ko-KR" dirty="0" smtClean="0"/>
              <a:t>’</a:t>
            </a:r>
            <a:r>
              <a:rPr lang="ko-KR" altLang="en-US" dirty="0" smtClean="0"/>
              <a:t>하는 과잉적합에 주의를 기울여야 함</a:t>
            </a:r>
            <a:endParaRPr lang="en-US" altLang="ko-KR" dirty="0" smtClean="0"/>
          </a:p>
          <a:p>
            <a:r>
              <a:rPr lang="ko-KR" altLang="en-US" dirty="0" smtClean="0">
                <a:solidFill>
                  <a:srgbClr val="0000FF"/>
                </a:solidFill>
              </a:rPr>
              <a:t>현대 기계 학습의 전략</a:t>
            </a:r>
            <a:endParaRPr lang="en-US" altLang="ko-KR" dirty="0" smtClean="0">
              <a:solidFill>
                <a:srgbClr val="0000FF"/>
              </a:solidFill>
            </a:endParaRPr>
          </a:p>
          <a:p>
            <a:pPr lvl="1"/>
            <a:r>
              <a:rPr lang="ko-KR" altLang="en-US" dirty="0" smtClean="0"/>
              <a:t>충분히 큰 용량의 모델을 설계한 다음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학습 과정에서 여러 규제 기법을 적용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46143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78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1.2.2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다차원 특징 공간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o-KR" altLang="en-US" dirty="0" smtClean="0"/>
              <a:t>차원 데이터</a:t>
            </a:r>
            <a:endParaRPr lang="en-US" altLang="ko-KR" dirty="0" smtClean="0"/>
          </a:p>
          <a:p>
            <a:pPr lvl="1"/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특징 벡터 표기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ko-KR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=(</a:t>
            </a:r>
            <a:r>
              <a:rPr lang="en-US" altLang="ko-KR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ko-K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ko-K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… ,</a:t>
            </a:r>
            <a:r>
              <a:rPr lang="en-US" altLang="ko-KR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i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ko-K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ko-KR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altLang="ko-KR" baseline="30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ko-KR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o-KR" altLang="en-US" dirty="0"/>
              <a:t>차원 </a:t>
            </a:r>
            <a:r>
              <a:rPr lang="ko-KR" altLang="en-US" dirty="0" smtClean="0"/>
              <a:t>데이터를 </a:t>
            </a:r>
            <a:r>
              <a:rPr lang="ko-KR" altLang="en-US" dirty="0" err="1" smtClean="0"/>
              <a:t>위한학습</a:t>
            </a:r>
            <a:r>
              <a:rPr lang="en-US" altLang="ko-KR" dirty="0" smtClean="0"/>
              <a:t> </a:t>
            </a:r>
            <a:r>
              <a:rPr lang="ko-KR" altLang="en-US" dirty="0" smtClean="0"/>
              <a:t>모델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직선</a:t>
            </a:r>
            <a:r>
              <a:rPr lang="en-US" altLang="ko-KR" dirty="0" smtClean="0"/>
              <a:t> </a:t>
            </a:r>
            <a:r>
              <a:rPr lang="ko-KR" altLang="en-US" dirty="0" smtClean="0"/>
              <a:t>모델을 사용하는 경우 매개변수 수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+1</a:t>
            </a:r>
          </a:p>
          <a:p>
            <a:pPr lvl="1"/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차 곡선 모델을 사용하면 매개변수 수가 크게 증가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매개변수 수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=d</a:t>
            </a:r>
            <a:r>
              <a:rPr lang="en-US" altLang="ko-KR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+1</a:t>
            </a:r>
          </a:p>
          <a:p>
            <a:pPr lvl="2"/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예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) Iris 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데이터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=4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이므로 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개의 매개변수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예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) MNIST 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데이터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=784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이므로 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615,441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개의 </a:t>
            </a:r>
            <a:r>
              <a:rPr lang="ko-KR" altLang="en-US" dirty="0">
                <a:latin typeface="Times New Roman" pitchFamily="18" charset="0"/>
                <a:cs typeface="Times New Roman" pitchFamily="18" charset="0"/>
              </a:rPr>
              <a:t>매개변수</a:t>
            </a:r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7" y="2654164"/>
            <a:ext cx="72866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직선 연결선 5"/>
          <p:cNvCxnSpPr/>
          <p:nvPr/>
        </p:nvCxnSpPr>
        <p:spPr>
          <a:xfrm>
            <a:off x="1407083" y="2996952"/>
            <a:ext cx="253286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2280047" y="2996952"/>
            <a:ext cx="253286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3711581" y="2988326"/>
            <a:ext cx="253286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69160"/>
            <a:ext cx="7933799" cy="696359"/>
          </a:xfrm>
          <a:prstGeom prst="rect">
            <a:avLst/>
          </a:prstGeom>
          <a:noFill/>
          <a:ln>
            <a:noFill/>
          </a:ln>
          <a:effectLst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직선 연결선 15"/>
          <p:cNvCxnSpPr/>
          <p:nvPr/>
        </p:nvCxnSpPr>
        <p:spPr>
          <a:xfrm>
            <a:off x="1059790" y="5212348"/>
            <a:ext cx="253286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1809843" y="5217339"/>
            <a:ext cx="253286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2961971" y="5232306"/>
            <a:ext cx="253286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3794998" y="5212348"/>
            <a:ext cx="391109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5338235" y="5212348"/>
            <a:ext cx="297422" cy="4991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6634379" y="5209786"/>
            <a:ext cx="504056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3773028" y="5565519"/>
            <a:ext cx="504056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4534738" y="2988326"/>
            <a:ext cx="253286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4730511" y="5566230"/>
            <a:ext cx="253286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3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064896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5.3.2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규제의 정의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규제는 오래 전부터 수학과 통계학에서 연구해온 주제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모델 용량에 비해 데이터가 부족한 경우의 불량 문제를</a:t>
            </a:r>
            <a:r>
              <a:rPr lang="en-US" altLang="ko-KR" baseline="30000" dirty="0" smtClean="0"/>
              <a:t>ill-posed problem </a:t>
            </a:r>
            <a:r>
              <a:rPr lang="ko-KR" altLang="en-US" dirty="0" smtClean="0"/>
              <a:t>푸는데 사용</a:t>
            </a: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적절한</a:t>
            </a:r>
            <a:r>
              <a:rPr lang="en-US" altLang="ko-KR" dirty="0" smtClean="0"/>
              <a:t> </a:t>
            </a:r>
            <a:r>
              <a:rPr lang="ko-KR" altLang="en-US" dirty="0" smtClean="0"/>
              <a:t>가정을 투입하여 문제를 품 </a:t>
            </a:r>
            <a:r>
              <a:rPr lang="en-US" altLang="ko-KR" dirty="0" smtClean="0">
                <a:sym typeface="Wingdings" pitchFamily="2" charset="2"/>
              </a:rPr>
              <a:t> </a:t>
            </a:r>
            <a:r>
              <a:rPr lang="ko-KR" altLang="en-US" dirty="0" smtClean="0">
                <a:sym typeface="Wingdings" pitchFamily="2" charset="2"/>
              </a:rPr>
              <a:t>입력과 출력 사이의 </a:t>
            </a:r>
            <a:r>
              <a:rPr lang="ko-KR" altLang="en-US" dirty="0" err="1" smtClean="0">
                <a:sym typeface="Wingdings" pitchFamily="2" charset="2"/>
              </a:rPr>
              <a:t>매핑은</a:t>
            </a:r>
            <a:r>
              <a:rPr lang="ko-KR" altLang="en-US" dirty="0" smtClean="0">
                <a:sym typeface="Wingdings" pitchFamily="2" charset="2"/>
              </a:rPr>
              <a:t> 매끄럽다는 사전 지식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pPr lvl="1"/>
            <a:r>
              <a:rPr lang="ko-KR" altLang="en-US" dirty="0" err="1"/>
              <a:t>티호노프의</a:t>
            </a:r>
            <a:r>
              <a:rPr lang="ko-KR" altLang="en-US" dirty="0"/>
              <a:t> 규제 </a:t>
            </a:r>
            <a:r>
              <a:rPr lang="ko-KR" altLang="en-US" dirty="0" err="1" smtClean="0"/>
              <a:t>기법는</a:t>
            </a:r>
            <a:r>
              <a:rPr lang="en-US" altLang="ko-KR" dirty="0" smtClean="0"/>
              <a:t> </a:t>
            </a:r>
            <a:r>
              <a:rPr lang="ko-KR" altLang="en-US" dirty="0" smtClean="0"/>
              <a:t>매끄러움 가정에 기반을 둔 </a:t>
            </a:r>
            <a:r>
              <a:rPr lang="ko-KR" altLang="en-US" dirty="0"/>
              <a:t>식 </a:t>
            </a:r>
            <a:r>
              <a:rPr lang="en-US" altLang="ko-KR" dirty="0"/>
              <a:t>(5.19)</a:t>
            </a:r>
            <a:r>
              <a:rPr lang="ko-KR" altLang="en-US" dirty="0"/>
              <a:t>를 사용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888"/>
            <a:ext cx="4536504" cy="209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445224"/>
            <a:ext cx="7194947" cy="70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6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064896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5.3.2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규제의 정의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현대 기계 학습도 매끄러움 가정을 널리 사용함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en-US" altLang="ko-KR" dirty="0" smtClean="0"/>
              <a:t>5.4.1</a:t>
            </a:r>
            <a:r>
              <a:rPr lang="ko-KR" altLang="en-US" dirty="0" smtClean="0"/>
              <a:t>절의 가중치 감쇠 기법</a:t>
            </a:r>
            <a:endParaRPr lang="en-US" altLang="ko-KR" dirty="0" smtClean="0"/>
          </a:p>
          <a:p>
            <a:pPr lvl="2">
              <a:lnSpc>
                <a:spcPct val="150000"/>
              </a:lnSpc>
            </a:pPr>
            <a:r>
              <a:rPr lang="ko-KR" altLang="en-US" dirty="0" smtClean="0"/>
              <a:t>모델의 구조적 용량을 충분히 크게 하고</a:t>
            </a:r>
            <a:r>
              <a:rPr lang="en-US" altLang="ko-KR" dirty="0" smtClean="0"/>
              <a:t>, ‘</a:t>
            </a:r>
            <a:r>
              <a:rPr lang="ko-KR" altLang="en-US" dirty="0" smtClean="0"/>
              <a:t>수치적 용량</a:t>
            </a:r>
            <a:r>
              <a:rPr lang="en-US" altLang="ko-KR" dirty="0" smtClean="0"/>
              <a:t>’</a:t>
            </a:r>
            <a:r>
              <a:rPr lang="ko-KR" altLang="en-US" dirty="0" smtClean="0"/>
              <a:t>을 제한하는 규제 기법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en-US" altLang="ko-KR" dirty="0" smtClean="0"/>
              <a:t>6</a:t>
            </a:r>
            <a:r>
              <a:rPr lang="ko-KR" altLang="en-US" dirty="0" smtClean="0"/>
              <a:t>장의 비지도 학습 등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ko-KR" dirty="0" smtClean="0"/>
              <a:t>『</a:t>
            </a:r>
            <a:r>
              <a:rPr lang="en-US" altLang="ko-KR" dirty="0" smtClean="0"/>
              <a:t>Deep Learning』 </a:t>
            </a:r>
            <a:r>
              <a:rPr lang="ko-KR" altLang="en-US" dirty="0" smtClean="0"/>
              <a:t>책의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정의</a:t>
            </a:r>
            <a:endParaRPr lang="en-US" altLang="ko-KR" dirty="0" smtClean="0"/>
          </a:p>
          <a:p>
            <a:pPr marL="266700" lvl="1" indent="0">
              <a:buNone/>
            </a:pPr>
            <a:r>
              <a:rPr lang="en-US" altLang="ko-KR" dirty="0" smtClean="0"/>
              <a:t>“…any modification we make to a learning algorithm that is intended to reduce its generalization error … </a:t>
            </a:r>
            <a:r>
              <a:rPr lang="ko-KR" altLang="en-US" dirty="0" smtClean="0"/>
              <a:t>일반화 오류를 줄이려는 의도를 가지고 학습 알고리즘을 수정하는 방법 모두</a:t>
            </a:r>
            <a:r>
              <a:rPr lang="en-US" altLang="ko-KR" dirty="0" smtClean="0"/>
              <a:t>”</a:t>
            </a:r>
          </a:p>
          <a:p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/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60898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규제 기법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/>
              <a:t>5.4.1 </a:t>
            </a:r>
            <a:r>
              <a:rPr lang="ko-KR" altLang="en-US" dirty="0" smtClean="0"/>
              <a:t>가중치 벌칙</a:t>
            </a:r>
            <a:endParaRPr lang="en-US" altLang="ko-KR" dirty="0" smtClean="0"/>
          </a:p>
          <a:p>
            <a:r>
              <a:rPr lang="en-US" altLang="ko-KR" dirty="0" smtClean="0"/>
              <a:t>5.4.2 </a:t>
            </a:r>
            <a:r>
              <a:rPr lang="ko-KR" altLang="en-US" dirty="0" smtClean="0"/>
              <a:t>조기 멈춤</a:t>
            </a:r>
            <a:endParaRPr lang="en-US" altLang="ko-KR" dirty="0" smtClean="0"/>
          </a:p>
          <a:p>
            <a:r>
              <a:rPr lang="en-US" altLang="ko-KR" dirty="0" smtClean="0"/>
              <a:t>5.4.3 </a:t>
            </a:r>
            <a:r>
              <a:rPr lang="ko-KR" altLang="en-US" dirty="0" smtClean="0"/>
              <a:t>데이터 확대</a:t>
            </a:r>
            <a:endParaRPr lang="en-US" altLang="ko-KR" dirty="0" smtClean="0"/>
          </a:p>
          <a:p>
            <a:r>
              <a:rPr lang="en-US" altLang="ko-KR" dirty="0" smtClean="0"/>
              <a:t>5.4.4 </a:t>
            </a:r>
            <a:r>
              <a:rPr lang="ko-KR" altLang="en-US" dirty="0" err="1" smtClean="0"/>
              <a:t>드롭아웃</a:t>
            </a:r>
            <a:endParaRPr lang="en-US" altLang="ko-KR" dirty="0" smtClean="0"/>
          </a:p>
          <a:p>
            <a:r>
              <a:rPr lang="en-US" altLang="ko-KR" dirty="0" smtClean="0"/>
              <a:t>5.4.5 </a:t>
            </a:r>
            <a:r>
              <a:rPr lang="ko-KR" altLang="en-US" dirty="0" smtClean="0"/>
              <a:t>앙상블 기법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ko-KR" altLang="en-US" dirty="0" smtClean="0"/>
              <a:t>명시적 규제와 암시적 규제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명시적 규제</a:t>
            </a:r>
            <a:r>
              <a:rPr lang="en-US" altLang="ko-KR" dirty="0" smtClean="0"/>
              <a:t>: </a:t>
            </a:r>
            <a:r>
              <a:rPr lang="ko-KR" altLang="en-US" dirty="0" smtClean="0"/>
              <a:t>가중치 감쇠나 </a:t>
            </a:r>
            <a:r>
              <a:rPr lang="ko-KR" altLang="en-US" dirty="0" err="1" smtClean="0"/>
              <a:t>드롭아웃처럼</a:t>
            </a:r>
            <a:r>
              <a:rPr lang="ko-KR" altLang="en-US" dirty="0" smtClean="0"/>
              <a:t> 목적함수나 신경망 구조를 직접 수정하는 방식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암시적 규제</a:t>
            </a:r>
            <a:r>
              <a:rPr lang="en-US" altLang="ko-KR" dirty="0" smtClean="0"/>
              <a:t>: </a:t>
            </a:r>
            <a:r>
              <a:rPr lang="ko-KR" altLang="en-US" dirty="0" smtClean="0"/>
              <a:t>조기 멈춤</a:t>
            </a:r>
            <a:r>
              <a:rPr lang="en-US" altLang="ko-KR" dirty="0" smtClean="0"/>
              <a:t>, </a:t>
            </a:r>
            <a:r>
              <a:rPr lang="ko-KR" altLang="en-US" dirty="0" smtClean="0"/>
              <a:t>데이터 증대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잡음 추가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앙상블처럼 간접적으로 영향을 미치는 방식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043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벌칙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(5.19)</a:t>
                </a:r>
                <a:r>
                  <a:rPr lang="ko-KR" altLang="en-US" dirty="0" smtClean="0"/>
                  <a:t>를 관련 변수가 드러나도록 다시 쓰면</a:t>
                </a:r>
                <a:r>
                  <a:rPr lang="en-US" altLang="ko-KR" dirty="0" smtClean="0"/>
                  <a:t>,</a:t>
                </a:r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err="1" smtClean="0"/>
                  <a:t>규제항은</a:t>
                </a:r>
                <a:r>
                  <a:rPr lang="ko-KR" altLang="en-US" dirty="0" smtClean="0"/>
                  <a:t> 훈련집합과 무관하며</a:t>
                </a:r>
                <a:r>
                  <a:rPr lang="en-US" altLang="ko-KR" dirty="0" smtClean="0"/>
                  <a:t>,</a:t>
                </a:r>
                <a:r>
                  <a:rPr lang="ko-KR" altLang="en-US" dirty="0" smtClean="0"/>
                  <a:t> 데이터 생성 과정에 내재한 사전 지식에 해당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err="1" smtClean="0"/>
                  <a:t>규제항은</a:t>
                </a:r>
                <a:r>
                  <a:rPr lang="ko-KR" altLang="en-US" dirty="0" smtClean="0"/>
                  <a:t> 매개변수를 작은 값으로 유지하므로 모델의 용량을 제한하는 역할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수치적 용량을 제한함</a:t>
                </a:r>
                <a:r>
                  <a:rPr lang="en-US" altLang="ko-KR" dirty="0" smtClean="0"/>
                  <a:t>)</a:t>
                </a: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/>
              </a:p>
              <a:p>
                <a:r>
                  <a:rPr lang="ko-KR" altLang="en-US" dirty="0" err="1" smtClean="0"/>
                  <a:t>규제항</a:t>
                </a:r>
                <a:r>
                  <a:rPr lang="ko-KR" alt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𝑅</m:t>
                    </m:r>
                    <m:r>
                      <a:rPr lang="en-US" altLang="ko-KR" b="0" i="1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l-GR" altLang="ko-KR" b="0" i="1" smtClean="0">
                        <a:latin typeface="Cambria Math"/>
                        <a:ea typeface="Cambria Math"/>
                      </a:rPr>
                      <m:t>Θ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ko-KR" altLang="en-US" dirty="0" smtClean="0"/>
                  <a:t>로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무엇을 사용할 것인가</a:t>
                </a:r>
                <a:r>
                  <a:rPr lang="en-US" altLang="ko-KR" dirty="0" smtClean="0"/>
                  <a:t>?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큰 가중치에 벌칙을 가해 작은 가중치를 유지하려고 주로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2 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놈이나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1 </a:t>
                </a:r>
                <a:r>
                  <a:rPr lang="ko-KR" altLang="en-US" dirty="0" smtClean="0"/>
                  <a:t>놈을 사용 </a:t>
                </a:r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2" y="1628800"/>
            <a:ext cx="7591375" cy="73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39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벌칙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2 </a:t>
                </a:r>
                <a:r>
                  <a:rPr lang="ko-KR" altLang="en-US" dirty="0" smtClean="0"/>
                  <a:t>놈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규제 항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/>
                      </a:rPr>
                      <m:t>𝑅</m:t>
                    </m:r>
                  </m:oMath>
                </a14:m>
                <a:r>
                  <a:rPr lang="ko-KR" altLang="en-US" dirty="0" smtClean="0"/>
                  <a:t>로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놈을 사용하는 규제 기법을 </a:t>
                </a:r>
                <a:r>
                  <a:rPr lang="en-US" altLang="ko-KR" dirty="0" smtClean="0"/>
                  <a:t>‘</a:t>
                </a:r>
                <a:r>
                  <a:rPr lang="ko-KR" altLang="en-US" dirty="0" smtClean="0"/>
                  <a:t>가중치 감쇠</a:t>
                </a:r>
                <a:r>
                  <a:rPr lang="en-US" altLang="ko-KR" dirty="0" smtClean="0"/>
                  <a:t>’</a:t>
                </a:r>
                <a:r>
                  <a:rPr lang="ko-KR" altLang="en-US" dirty="0" smtClean="0"/>
                  <a:t>라</a:t>
                </a:r>
                <a:r>
                  <a:rPr lang="en-US" altLang="ko-KR" baseline="30000" dirty="0" smtClean="0"/>
                  <a:t>weight decay </a:t>
                </a:r>
                <a:r>
                  <a:rPr lang="ko-KR" altLang="en-US" dirty="0" smtClean="0"/>
                  <a:t>부름 </a:t>
                </a:r>
                <a:r>
                  <a:rPr lang="en-US" altLang="ko-KR" dirty="0" smtClean="0">
                    <a:sym typeface="Wingdings" pitchFamily="2" charset="2"/>
                  </a:rPr>
                  <a:t> </a:t>
                </a:r>
                <a:r>
                  <a:rPr lang="ko-KR" altLang="en-US" dirty="0" smtClean="0">
                    <a:sym typeface="Wingdings" pitchFamily="2" charset="2"/>
                  </a:rPr>
                  <a:t>식</a:t>
                </a:r>
                <a:r>
                  <a:rPr lang="en-US" altLang="ko-KR" dirty="0" smtClean="0">
                    <a:sym typeface="Wingdings" pitchFamily="2" charset="2"/>
                  </a:rPr>
                  <a:t> (5.21)</a:t>
                </a: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식 </a:t>
                </a:r>
                <a:r>
                  <a:rPr lang="en-US" altLang="ko-KR" dirty="0" smtClean="0">
                    <a:sym typeface="Wingdings" pitchFamily="2" charset="2"/>
                  </a:rPr>
                  <a:t>(5.21)</a:t>
                </a:r>
                <a:r>
                  <a:rPr lang="ko-KR" altLang="en-US" dirty="0" smtClean="0">
                    <a:sym typeface="Wingdings" pitchFamily="2" charset="2"/>
                  </a:rPr>
                  <a:t>의 </a:t>
                </a:r>
                <a:r>
                  <a:rPr lang="ko-KR" altLang="en-US" dirty="0" err="1" smtClean="0">
                    <a:sym typeface="Wingdings" pitchFamily="2" charset="2"/>
                  </a:rPr>
                  <a:t>그레이디언트</a:t>
                </a:r>
                <a:r>
                  <a:rPr lang="ko-KR" altLang="en-US" dirty="0" smtClean="0">
                    <a:sym typeface="Wingdings" pitchFamily="2" charset="2"/>
                  </a:rPr>
                  <a:t> 계산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95702"/>
            <a:ext cx="7456884" cy="64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42" y="4005064"/>
            <a:ext cx="7231335" cy="33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46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벌칙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836712"/>
                <a:ext cx="8784976" cy="5760640"/>
              </a:xfrm>
            </p:spPr>
            <p:txBody>
              <a:bodyPr/>
              <a:lstStyle/>
              <a:p>
                <a:pPr lvl="1"/>
                <a:r>
                  <a:rPr lang="ko-KR" altLang="en-US" dirty="0" smtClean="0">
                    <a:sym typeface="Wingdings" pitchFamily="2" charset="2"/>
                  </a:rPr>
                  <a:t>식 </a:t>
                </a:r>
                <a:r>
                  <a:rPr lang="en-US" altLang="ko-KR" dirty="0" smtClean="0">
                    <a:sym typeface="Wingdings" pitchFamily="2" charset="2"/>
                  </a:rPr>
                  <a:t>(5.22)</a:t>
                </a:r>
                <a:r>
                  <a:rPr lang="ko-KR" altLang="en-US" dirty="0" smtClean="0">
                    <a:sym typeface="Wingdings" pitchFamily="2" charset="2"/>
                  </a:rPr>
                  <a:t>를 이용하여 매개변수를 갱신하는 수식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endParaRPr lang="en-US" altLang="ko-KR" dirty="0">
                  <a:sym typeface="Wingdings" pitchFamily="2" charset="2"/>
                </a:endParaRPr>
              </a:p>
              <a:p>
                <a:endParaRPr lang="en-US" altLang="ko-KR" dirty="0" smtClean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  <a:sym typeface="Wingdings" pitchFamily="2" charset="2"/>
                      </a:rPr>
                      <m:t>𝜆</m:t>
                    </m:r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=0</m:t>
                    </m:r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으로 두면 규제를 적용하지 않은 원래 식 </a:t>
                </a:r>
                <a14:m>
                  <m:oMath xmlns:m="http://schemas.openxmlformats.org/officeDocument/2006/math">
                    <m:r>
                      <a:rPr lang="el-GR" altLang="ko-KR" b="1" i="0" smtClean="0">
                        <a:latin typeface="Cambria Math"/>
                        <a:ea typeface="Cambria Math"/>
                        <a:sym typeface="Wingdings" pitchFamily="2" charset="2"/>
                      </a:rPr>
                      <m:t>𝚯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  <a:sym typeface="Wingdings" pitchFamily="2" charset="2"/>
                      </a:rPr>
                      <m:t>=</m:t>
                    </m:r>
                    <m:r>
                      <a:rPr lang="el-GR" altLang="ko-KR" b="1" i="0" smtClean="0">
                        <a:latin typeface="Cambria Math"/>
                        <a:ea typeface="Cambria Math"/>
                        <a:sym typeface="Wingdings" pitchFamily="2" charset="2"/>
                      </a:rPr>
                      <m:t>𝚯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  <a:sym typeface="Wingdings" pitchFamily="2" charset="2"/>
                      </a:rPr>
                      <m:t>−</m:t>
                    </m:r>
                    <m:r>
                      <a:rPr lang="ko-KR" altLang="en-US" b="0" i="1" smtClean="0">
                        <a:latin typeface="Cambria Math"/>
                        <a:ea typeface="Cambria Math"/>
                        <a:sym typeface="Wingdings" pitchFamily="2" charset="2"/>
                      </a:rPr>
                      <m:t>𝜌</m:t>
                    </m:r>
                    <m:r>
                      <a:rPr lang="ko-KR" altLang="en-US" b="0" i="0" smtClean="0">
                        <a:latin typeface="Cambria Math"/>
                        <a:ea typeface="Cambria Math"/>
                        <a:sym typeface="Wingdings" pitchFamily="2" charset="2"/>
                      </a:rPr>
                      <m:t>𝛻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  <a:sym typeface="Wingdings" pitchFamily="2" charset="2"/>
                      </a:rPr>
                      <m:t>𝐽</m:t>
                    </m:r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가 됨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r>
                  <a:rPr lang="ko-KR" altLang="en-US" dirty="0" smtClean="0">
                    <a:sym typeface="Wingdings" pitchFamily="2" charset="2"/>
                  </a:rPr>
                  <a:t>가중치 감쇠는 단지 </a:t>
                </a:r>
                <a14:m>
                  <m:oMath xmlns:m="http://schemas.openxmlformats.org/officeDocument/2006/math">
                    <m:r>
                      <a:rPr lang="el-GR" altLang="ko-KR" b="1">
                        <a:latin typeface="Cambria Math"/>
                        <a:ea typeface="Cambria Math"/>
                        <a:sym typeface="Wingdings" pitchFamily="2" charset="2"/>
                      </a:rPr>
                      <m:t>𝚯</m:t>
                    </m:r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에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1−2</m:t>
                        </m:r>
                        <m:r>
                          <a:rPr lang="ko-KR" altLang="en-US" b="0" i="1" smtClean="0">
                            <a:latin typeface="Cambria Math"/>
                            <a:sym typeface="Wingdings" pitchFamily="2" charset="2"/>
                          </a:rPr>
                          <m:t>𝜌𝜆</m:t>
                        </m:r>
                      </m:e>
                    </m:d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를 곱해주는 셈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2"/>
                <a:r>
                  <a:rPr lang="ko-KR" altLang="en-US" dirty="0" smtClean="0">
                    <a:sym typeface="Wingdings" pitchFamily="2" charset="2"/>
                  </a:rPr>
                  <a:t>예를 들어</a:t>
                </a:r>
                <a:r>
                  <a:rPr lang="en-US" altLang="ko-KR" dirty="0" smtClean="0">
                    <a:sym typeface="Wingdings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  <a:sym typeface="Wingdings" pitchFamily="2" charset="2"/>
                      </a:rPr>
                      <m:t>𝜌</m:t>
                    </m:r>
                  </m:oMath>
                </a14:m>
                <a:r>
                  <a:rPr lang="en-US" altLang="ko-KR" dirty="0" smtClean="0">
                    <a:sym typeface="Wingdings" pitchFamily="2" charset="2"/>
                  </a:rPr>
                  <a:t>=0.01,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  <a:sym typeface="Wingdings" pitchFamily="2" charset="2"/>
                      </a:rPr>
                      <m:t>𝜆</m:t>
                    </m:r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=2.0</m:t>
                    </m:r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이라면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1−2</m:t>
                        </m:r>
                        <m:r>
                          <a:rPr lang="ko-KR" altLang="en-US" i="1">
                            <a:latin typeface="Cambria Math"/>
                            <a:sym typeface="Wingdings" pitchFamily="2" charset="2"/>
                          </a:rPr>
                          <m:t>𝜌𝜆</m:t>
                        </m:r>
                      </m:e>
                    </m:d>
                  </m:oMath>
                </a14:m>
                <a:r>
                  <a:rPr lang="en-US" altLang="ko-KR" dirty="0" smtClean="0">
                    <a:sym typeface="Wingdings" pitchFamily="2" charset="2"/>
                  </a:rPr>
                  <a:t>=0.96</a:t>
                </a:r>
              </a:p>
              <a:p>
                <a:pPr lvl="1"/>
                <a:r>
                  <a:rPr lang="ko-KR" altLang="en-US" dirty="0" smtClean="0">
                    <a:solidFill>
                      <a:srgbClr val="0000FF"/>
                    </a:solidFill>
                    <a:sym typeface="Wingdings" pitchFamily="2" charset="2"/>
                  </a:rPr>
                  <a:t>최종해를 원점 가까이 당기는 효과 </a:t>
                </a:r>
                <a:r>
                  <a:rPr lang="en-US" altLang="ko-KR" dirty="0" smtClean="0">
                    <a:sym typeface="Wingdings" pitchFamily="2" charset="2"/>
                  </a:rPr>
                  <a:t>(</a:t>
                </a:r>
                <a:r>
                  <a:rPr lang="ko-KR" altLang="en-US" dirty="0" smtClean="0">
                    <a:sym typeface="Wingdings" pitchFamily="2" charset="2"/>
                  </a:rPr>
                  <a:t>즉 가중치를 작게 유지함</a:t>
                </a:r>
                <a:r>
                  <a:rPr lang="en-US" altLang="ko-KR" dirty="0" smtClean="0">
                    <a:sym typeface="Wingdings" pitchFamily="2" charset="2"/>
                  </a:rPr>
                  <a:t>)</a:t>
                </a:r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836712"/>
                <a:ext cx="8784976" cy="5760640"/>
              </a:xfrm>
              <a:blipFill rotWithShape="1">
                <a:blip r:embed="rId2"/>
                <a:stretch>
                  <a:fillRect t="-31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34920"/>
            <a:ext cx="2736304" cy="101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72" y="1625876"/>
            <a:ext cx="27241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25" y="1649688"/>
            <a:ext cx="6381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직선 화살표 연결선 4"/>
          <p:cNvCxnSpPr/>
          <p:nvPr/>
        </p:nvCxnSpPr>
        <p:spPr>
          <a:xfrm flipV="1">
            <a:off x="3724898" y="1854315"/>
            <a:ext cx="720080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 flipV="1">
            <a:off x="4750812" y="2003166"/>
            <a:ext cx="2639132" cy="16264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3312368" cy="251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14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벌칙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836712"/>
                <a:ext cx="8784976" cy="5760640"/>
              </a:xfrm>
            </p:spPr>
            <p:txBody>
              <a:bodyPr/>
              <a:lstStyle/>
              <a:p>
                <a:r>
                  <a:rPr lang="ko-KR" altLang="en-US" dirty="0" smtClean="0">
                    <a:sym typeface="Wingdings" pitchFamily="2" charset="2"/>
                  </a:rPr>
                  <a:t>선형 회귀에 적용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선형 회귀는 훈련집합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  <a:sym typeface="Wingdings" pitchFamily="2" charset="2"/>
                      </a:rPr>
                      <m:t>𝕏</m:t>
                    </m:r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ko-KR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b="1" i="0" smtClean="0">
                                <a:latin typeface="Cambria Math"/>
                                <a:sym typeface="Wingdings" pitchFamily="2" charset="2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b="1">
                                <a:latin typeface="Cambria Math"/>
                                <a:sym typeface="Wingdings" pitchFamily="2" charset="2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sym typeface="Wingdings" pitchFamily="2" charset="2"/>
                              </a:rPr>
                              <m:t>2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,</m:t>
                        </m:r>
                        <m:r>
                          <a:rPr lang="en-US" altLang="ko-KR" i="1" smtClean="0">
                            <a:latin typeface="Cambria Math"/>
                            <a:sym typeface="Wingdings" pitchFamily="2" charset="2"/>
                          </a:rPr>
                          <m:t>⋯</m:t>
                        </m:r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b="1">
                                <a:latin typeface="Cambria Math"/>
                                <a:sym typeface="Wingdings" pitchFamily="2" charset="2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sym typeface="Wingdings" pitchFamily="2" charset="2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dirty="0" smtClean="0">
                    <a:sym typeface="Wingdings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  <a:sym typeface="Wingdings" pitchFamily="2" charset="2"/>
                      </a:rPr>
                      <m:t>𝕐</m:t>
                    </m:r>
                    <m:r>
                      <a:rPr lang="en-US" altLang="ko-KR" i="1">
                        <a:latin typeface="Cambria Math"/>
                        <a:sym typeface="Wingdings" pitchFamily="2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ko-KR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/>
                                <a:sym typeface="Wingdings" pitchFamily="2" charset="2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  <a:sym typeface="Wingdings" pitchFamily="2" charset="2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  <a:sym typeface="Wingdings" pitchFamily="2" charset="2"/>
                              </a:rPr>
                              <m:t>2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,⋯,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  <a:sym typeface="Wingdings" pitchFamily="2" charset="2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  <a:sym typeface="Wingdings" pitchFamily="2" charset="2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이 주어지면</a:t>
                </a:r>
                <a:r>
                  <a:rPr lang="en-US" altLang="ko-KR" dirty="0" smtClean="0">
                    <a:sym typeface="Wingdings" pitchFamily="2" charset="2"/>
                  </a:rPr>
                  <a:t>, </a:t>
                </a:r>
                <a:r>
                  <a:rPr lang="ko-KR" altLang="en-US" dirty="0" smtClean="0">
                    <a:sym typeface="Wingdings" pitchFamily="2" charset="2"/>
                  </a:rPr>
                  <a:t>식 </a:t>
                </a:r>
                <a:r>
                  <a:rPr lang="en-US" altLang="ko-KR" dirty="0" smtClean="0">
                    <a:sym typeface="Wingdings" pitchFamily="2" charset="2"/>
                  </a:rPr>
                  <a:t>(5.24)</a:t>
                </a:r>
                <a:r>
                  <a:rPr lang="ko-KR" altLang="en-US" dirty="0" smtClean="0">
                    <a:sym typeface="Wingdings" pitchFamily="2" charset="2"/>
                  </a:rPr>
                  <a:t>를 풀어 </a:t>
                </a:r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/>
                        <a:sym typeface="Wingdings" pitchFamily="2" charset="2"/>
                      </a:rPr>
                      <m:t>𝐰</m:t>
                    </m:r>
                    <m:r>
                      <a:rPr lang="en-US" altLang="ko-KR" i="1">
                        <a:latin typeface="Cambria Math"/>
                        <a:sym typeface="Wingdings" pitchFamily="2" charset="2"/>
                      </a:rPr>
                      <m:t>=</m:t>
                    </m:r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/>
                                    <a:sym typeface="Wingdings" pitchFamily="2" charset="2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/>
                                    <a:sym typeface="Wingdings" pitchFamily="2" charset="2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/>
                                <a:sym typeface="Wingdings" pitchFamily="2" charset="2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/>
                                    <a:sym typeface="Wingdings" pitchFamily="2" charset="2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/>
                                    <a:sym typeface="Wingdings" pitchFamily="2" charset="2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/>
                                <a:sym typeface="Wingdings" pitchFamily="2" charset="2"/>
                              </a:rPr>
                              <m:t>,⋯,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/>
                                    <a:sym typeface="Wingdings" pitchFamily="2" charset="2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/>
                                    <a:sym typeface="Wingdings" pitchFamily="2" charset="2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/>
                            <a:sym typeface="Wingdings" pitchFamily="2" charset="2"/>
                          </a:rPr>
                          <m:t>T</m:t>
                        </m:r>
                      </m:sup>
                    </m:sSup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를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sym typeface="Wingdings" pitchFamily="2" charset="2"/>
                  </a:rPr>
                  <a:t>구하는 문제</a:t>
                </a:r>
                <a:r>
                  <a:rPr lang="en-US" altLang="ko-KR" dirty="0" smtClean="0">
                    <a:sym typeface="Wingdings" pitchFamily="2" charset="2"/>
                  </a:rPr>
                  <a:t>. </a:t>
                </a:r>
                <a:r>
                  <a:rPr lang="ko-KR" altLang="en-US" dirty="0" smtClean="0">
                    <a:sym typeface="Wingdings" pitchFamily="2" charset="2"/>
                  </a:rPr>
                  <a:t>이때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altLang="ko-KR" b="1">
                            <a:latin typeface="Cambria Math"/>
                            <a:sym typeface="Wingdings" pitchFamily="2" charset="2"/>
                          </a:rPr>
                          <m:t>𝐱</m:t>
                        </m:r>
                      </m:e>
                      <m:sub>
                        <m:r>
                          <a:rPr lang="en-US" altLang="ko-KR" b="1" i="1" smtClean="0">
                            <a:latin typeface="Cambria Math"/>
                            <a:sym typeface="Wingdings" pitchFamily="2" charset="2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altLang="ko-KR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  <a:sym typeface="Wingdings" pitchFamily="2" charset="2"/>
                      </a:rPr>
                      <m:t>=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/>
                                    <a:sym typeface="Wingdings" pitchFamily="2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/>
                                    <a:sym typeface="Wingdings" pitchFamily="2" charset="2"/>
                                  </a:rPr>
                                  <m:t>𝑖</m:t>
                                </m:r>
                                <m:r>
                                  <a:rPr lang="en-US" altLang="ko-KR" i="1">
                                    <a:latin typeface="Cambria Math"/>
                                    <a:sym typeface="Wingdings" pitchFamily="2" charset="2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/>
                                <a:sym typeface="Wingdings" pitchFamily="2" charset="2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/>
                                    <a:sym typeface="Wingdings" pitchFamily="2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/>
                                    <a:sym typeface="Wingdings" pitchFamily="2" charset="2"/>
                                  </a:rPr>
                                  <m:t>𝑖</m:t>
                                </m:r>
                                <m:r>
                                  <a:rPr lang="en-US" altLang="ko-KR" i="1">
                                    <a:latin typeface="Cambria Math"/>
                                    <a:sym typeface="Wingdings" pitchFamily="2" charset="2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/>
                                <a:sym typeface="Wingdings" pitchFamily="2" charset="2"/>
                              </a:rPr>
                              <m:t>,⋯,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/>
                                    <a:sym typeface="Wingdings" pitchFamily="2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/>
                                    <a:sym typeface="Wingdings" pitchFamily="2" charset="2"/>
                                  </a:rPr>
                                  <m:t>𝑖𝑑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ko-KR">
                            <a:latin typeface="Cambria Math"/>
                            <a:sym typeface="Wingdings" pitchFamily="2" charset="2"/>
                          </a:rPr>
                          <m:t>T</m:t>
                        </m:r>
                      </m:sup>
                    </m:sSup>
                  </m:oMath>
                </a14:m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식</a:t>
                </a:r>
                <a:r>
                  <a:rPr lang="en-US" altLang="ko-KR" dirty="0" smtClean="0">
                    <a:sym typeface="Wingdings" pitchFamily="2" charset="2"/>
                  </a:rPr>
                  <a:t> (5.24)</a:t>
                </a:r>
                <a:r>
                  <a:rPr lang="ko-KR" altLang="en-US" dirty="0" smtClean="0">
                    <a:sym typeface="Wingdings" pitchFamily="2" charset="2"/>
                  </a:rPr>
                  <a:t>를 행렬식으로 바꿔 쓰면</a:t>
                </a:r>
                <a:r>
                  <a:rPr lang="en-US" altLang="ko-KR" dirty="0" smtClean="0">
                    <a:sym typeface="Wingdings" pitchFamily="2" charset="2"/>
                  </a:rPr>
                  <a:t>,</a:t>
                </a: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가중치 감쇠를 적용한 목적함수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836712"/>
                <a:ext cx="8784976" cy="5760640"/>
              </a:xfrm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56878"/>
            <a:ext cx="7828359" cy="3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58186"/>
            <a:ext cx="5544616" cy="29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01208"/>
            <a:ext cx="8376617" cy="31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7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벌칙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836712"/>
                <a:ext cx="8784976" cy="5760640"/>
              </a:xfrm>
            </p:spPr>
            <p:txBody>
              <a:bodyPr/>
              <a:lstStyle/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식 </a:t>
                </a:r>
                <a:r>
                  <a:rPr lang="en-US" altLang="ko-KR" dirty="0" smtClean="0">
                    <a:sym typeface="Wingdings" pitchFamily="2" charset="2"/>
                  </a:rPr>
                  <a:t>(5.27)</a:t>
                </a:r>
                <a:r>
                  <a:rPr lang="ko-KR" altLang="en-US" dirty="0" smtClean="0">
                    <a:sym typeface="Wingdings" pitchFamily="2" charset="2"/>
                  </a:rPr>
                  <a:t>을 미분하여 </a:t>
                </a:r>
                <a:r>
                  <a:rPr lang="en-US" altLang="ko-KR" dirty="0" smtClean="0">
                    <a:sym typeface="Wingdings" pitchFamily="2" charset="2"/>
                  </a:rPr>
                  <a:t>0</a:t>
                </a:r>
                <a:r>
                  <a:rPr lang="ko-KR" altLang="en-US" dirty="0" smtClean="0">
                    <a:sym typeface="Wingdings" pitchFamily="2" charset="2"/>
                  </a:rPr>
                  <a:t>으로 놓으면</a:t>
                </a:r>
                <a:r>
                  <a:rPr lang="en-US" altLang="ko-KR" dirty="0" smtClean="0">
                    <a:sym typeface="Wingdings" pitchFamily="2" charset="2"/>
                  </a:rPr>
                  <a:t>,</a:t>
                </a: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식 </a:t>
                </a:r>
                <a:r>
                  <a:rPr lang="en-US" altLang="ko-KR" dirty="0">
                    <a:sym typeface="Wingdings" pitchFamily="2" charset="2"/>
                  </a:rPr>
                  <a:t>(</a:t>
                </a:r>
                <a:r>
                  <a:rPr lang="en-US" altLang="ko-KR" dirty="0" smtClean="0">
                    <a:sym typeface="Wingdings" pitchFamily="2" charset="2"/>
                  </a:rPr>
                  <a:t>5.28)</a:t>
                </a:r>
                <a:r>
                  <a:rPr lang="ko-KR" altLang="en-US" dirty="0" smtClean="0">
                    <a:sym typeface="Wingdings" pitchFamily="2" charset="2"/>
                  </a:rPr>
                  <a:t>을 정리하면</a:t>
                </a:r>
                <a:r>
                  <a:rPr lang="en-US" altLang="ko-KR" dirty="0" smtClean="0">
                    <a:sym typeface="Wingdings" pitchFamily="2" charset="2"/>
                  </a:rPr>
                  <a:t>,</a:t>
                </a: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ko-KR" altLang="en-US" dirty="0" err="1" smtClean="0">
                    <a:sym typeface="Wingdings" pitchFamily="2" charset="2"/>
                  </a:rPr>
                  <a:t>공분산</a:t>
                </a:r>
                <a:r>
                  <a:rPr lang="ko-KR" altLang="en-US" dirty="0" smtClean="0">
                    <a:sym typeface="Wingdings" pitchFamily="2" charset="2"/>
                  </a:rPr>
                  <a:t> 행렬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altLang="ko-KR" b="1" i="0" smtClean="0">
                            <a:latin typeface="Cambria Math"/>
                            <a:sym typeface="Wingdings" pitchFamily="2" charset="2"/>
                          </a:rPr>
                          <m:t>𝐗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/>
                            <a:sym typeface="Wingdings" pitchFamily="2" charset="2"/>
                          </a:rPr>
                          <m:t>T</m:t>
                        </m:r>
                      </m:sup>
                    </m:sSup>
                    <m:r>
                      <a:rPr lang="en-US" altLang="ko-KR" b="1" i="0" smtClean="0">
                        <a:latin typeface="Cambria Math"/>
                        <a:sym typeface="Wingdings" pitchFamily="2" charset="2"/>
                      </a:rPr>
                      <m:t>𝐗</m:t>
                    </m:r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의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sym typeface="Wingdings" pitchFamily="2" charset="2"/>
                  </a:rPr>
                  <a:t>대각 요소가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2</m:t>
                    </m:r>
                    <m:r>
                      <a:rPr lang="ko-KR" altLang="en-US" b="0" i="1" smtClean="0">
                        <a:latin typeface="Cambria Math"/>
                        <a:sym typeface="Wingdings" pitchFamily="2" charset="2"/>
                      </a:rPr>
                      <m:t>𝜆</m:t>
                    </m:r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만큼씩 증가 </a:t>
                </a:r>
                <a:r>
                  <a:rPr lang="en-US" altLang="ko-KR" dirty="0" smtClean="0">
                    <a:sym typeface="Wingdings" pitchFamily="2" charset="2"/>
                  </a:rPr>
                  <a:t> </a:t>
                </a:r>
                <a:r>
                  <a:rPr lang="ko-KR" altLang="en-US" dirty="0" err="1" smtClean="0">
                    <a:sym typeface="Wingdings" pitchFamily="2" charset="2"/>
                  </a:rPr>
                  <a:t>역행렬을</a:t>
                </a:r>
                <a:r>
                  <a:rPr lang="ko-KR" altLang="en-US" dirty="0" smtClean="0">
                    <a:sym typeface="Wingdings" pitchFamily="2" charset="2"/>
                  </a:rPr>
                  <a:t> 곱하므로 가중치를 축소하여 원점으로 당기는 효과 </a:t>
                </a:r>
                <a:r>
                  <a:rPr lang="en-US" altLang="ko-KR" dirty="0" smtClean="0">
                    <a:sym typeface="Wingdings" pitchFamily="2" charset="2"/>
                  </a:rPr>
                  <a:t>([</a:t>
                </a:r>
                <a:r>
                  <a:rPr lang="ko-KR" altLang="en-US" dirty="0" smtClean="0">
                    <a:sym typeface="Wingdings" pitchFamily="2" charset="2"/>
                  </a:rPr>
                  <a:t>그림 </a:t>
                </a:r>
                <a:r>
                  <a:rPr lang="en-US" altLang="ko-KR" dirty="0" smtClean="0">
                    <a:sym typeface="Wingdings" pitchFamily="2" charset="2"/>
                  </a:rPr>
                  <a:t>5-21])</a:t>
                </a: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예측 단계에서는</a:t>
                </a:r>
                <a:r>
                  <a:rPr lang="en-US" altLang="ko-KR" dirty="0" smtClean="0">
                    <a:sym typeface="Wingdings" pitchFamily="2" charset="2"/>
                  </a:rPr>
                  <a:t>.</a:t>
                </a: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836712"/>
                <a:ext cx="8784976" cy="576064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14717" cy="6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86" y="2780928"/>
            <a:ext cx="69151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6" y="5109195"/>
            <a:ext cx="6038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84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벌칙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3" y="1183528"/>
            <a:ext cx="8397621" cy="48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67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벌칙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836712"/>
            <a:ext cx="8784976" cy="5760640"/>
          </a:xfrm>
        </p:spPr>
        <p:txBody>
          <a:bodyPr/>
          <a:lstStyle/>
          <a:p>
            <a:r>
              <a:rPr lang="en-US" altLang="ko-KR" dirty="0" smtClean="0">
                <a:sym typeface="Wingdings" pitchFamily="2" charset="2"/>
              </a:rPr>
              <a:t>MLP</a:t>
            </a:r>
            <a:r>
              <a:rPr lang="ko-KR" altLang="en-US" dirty="0" smtClean="0">
                <a:sym typeface="Wingdings" pitchFamily="2" charset="2"/>
              </a:rPr>
              <a:t>와 </a:t>
            </a:r>
            <a:r>
              <a:rPr lang="en-US" altLang="ko-KR" dirty="0" smtClean="0">
                <a:sym typeface="Wingdings" pitchFamily="2" charset="2"/>
              </a:rPr>
              <a:t>DMLP</a:t>
            </a:r>
            <a:r>
              <a:rPr lang="ko-KR" altLang="en-US" dirty="0" smtClean="0">
                <a:sym typeface="Wingdings" pitchFamily="2" charset="2"/>
              </a:rPr>
              <a:t>에 적용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식 </a:t>
            </a:r>
            <a:r>
              <a:rPr lang="en-US" altLang="ko-KR" dirty="0" smtClean="0">
                <a:sym typeface="Wingdings" pitchFamily="2" charset="2"/>
              </a:rPr>
              <a:t>(3.21)</a:t>
            </a:r>
            <a:r>
              <a:rPr lang="ko-KR" altLang="en-US" dirty="0" smtClean="0">
                <a:sym typeface="Wingdings" pitchFamily="2" charset="2"/>
              </a:rPr>
              <a:t>에 식 </a:t>
            </a:r>
            <a:r>
              <a:rPr lang="en-US" altLang="ko-KR" dirty="0" smtClean="0">
                <a:sym typeface="Wingdings" pitchFamily="2" charset="2"/>
              </a:rPr>
              <a:t>(5.23)</a:t>
            </a:r>
            <a:r>
              <a:rPr lang="ko-KR" altLang="en-US" dirty="0" smtClean="0">
                <a:sym typeface="Wingdings" pitchFamily="2" charset="2"/>
              </a:rPr>
              <a:t>의 가중치 감쇠라는 규제 기법을 적용하면</a:t>
            </a:r>
            <a:r>
              <a:rPr lang="en-US" altLang="ko-KR" dirty="0" smtClean="0">
                <a:sym typeface="Wingdings" pitchFamily="2" charset="2"/>
              </a:rPr>
              <a:t>,</a:t>
            </a: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sym typeface="Wingdings" pitchFamily="2" charset="2"/>
              </a:rPr>
              <a:t>[</a:t>
            </a:r>
            <a:r>
              <a:rPr lang="ko-KR" altLang="en-US" dirty="0" smtClean="0">
                <a:sym typeface="Wingdings" pitchFamily="2" charset="2"/>
              </a:rPr>
              <a:t>알고리즘 </a:t>
            </a:r>
            <a:r>
              <a:rPr lang="en-US" altLang="ko-KR" dirty="0" smtClean="0">
                <a:sym typeface="Wingdings" pitchFamily="2" charset="2"/>
              </a:rPr>
              <a:t>3-4]</a:t>
            </a:r>
            <a:r>
              <a:rPr lang="ko-KR" altLang="en-US" dirty="0" smtClean="0">
                <a:sym typeface="Wingdings" pitchFamily="2" charset="2"/>
              </a:rPr>
              <a:t>에 적용하면</a:t>
            </a:r>
            <a:r>
              <a:rPr lang="en-US" altLang="ko-KR" dirty="0" smtClean="0">
                <a:sym typeface="Wingdings" pitchFamily="2" charset="2"/>
              </a:rPr>
              <a:t>,</a:t>
            </a: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1829743" cy="109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319" y="2390910"/>
            <a:ext cx="6096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256" y="1988840"/>
            <a:ext cx="3010048" cy="121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436492"/>
            <a:ext cx="6572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직선 화살표 연결선 4"/>
          <p:cNvCxnSpPr/>
          <p:nvPr/>
        </p:nvCxnSpPr>
        <p:spPr>
          <a:xfrm>
            <a:off x="3347864" y="2538548"/>
            <a:ext cx="57606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94478"/>
            <a:ext cx="8033147" cy="155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68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1.2.3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변환과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표현 학습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선형 </a:t>
            </a:r>
            <a:r>
              <a:rPr lang="ko-KR" altLang="en-US" dirty="0">
                <a:latin typeface="Times New Roman" pitchFamily="18" charset="0"/>
                <a:cs typeface="Times New Roman" pitchFamily="18" charset="0"/>
              </a:rPr>
              <a:t>분리 불가능</a:t>
            </a:r>
            <a:r>
              <a:rPr lang="en-US" altLang="ko-KR" baseline="30000" dirty="0">
                <a:latin typeface="Times New Roman" pitchFamily="18" charset="0"/>
                <a:cs typeface="Times New Roman" pitchFamily="18" charset="0"/>
              </a:rPr>
              <a:t>linearly non-separable</a:t>
            </a:r>
            <a:r>
              <a:rPr lang="ko-KR" altLang="en-US" dirty="0">
                <a:latin typeface="Times New Roman" pitchFamily="18" charset="0"/>
                <a:cs typeface="Times New Roman" pitchFamily="18" charset="0"/>
              </a:rPr>
              <a:t>한 </a:t>
            </a:r>
            <a:r>
              <a:rPr lang="ko-KR" altLang="en-US" dirty="0" smtClean="0"/>
              <a:t>원래 특징 공간 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1-7(a</a:t>
            </a:r>
            <a:r>
              <a:rPr lang="en-US" altLang="ko-KR" dirty="0" smtClean="0"/>
              <a:t>)])</a:t>
            </a: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직선 모델을 적용하면 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75% </a:t>
            </a:r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정확률이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한계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/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marL="266700" lvl="1" indent="0">
              <a:buNone/>
            </a:pP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348880"/>
            <a:ext cx="678432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2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벌칙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836712"/>
            <a:ext cx="8784976" cy="5760640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en-US" altLang="ko-KR" dirty="0" smtClean="0">
                <a:sym typeface="Wingdings" pitchFamily="2" charset="2"/>
              </a:rPr>
              <a:t>[</a:t>
            </a:r>
            <a:r>
              <a:rPr lang="ko-KR" altLang="en-US" dirty="0" smtClean="0">
                <a:sym typeface="Wingdings" pitchFamily="2" charset="2"/>
              </a:rPr>
              <a:t>알고리즘 </a:t>
            </a:r>
            <a:r>
              <a:rPr lang="en-US" altLang="ko-KR" dirty="0" smtClean="0">
                <a:sym typeface="Wingdings" pitchFamily="2" charset="2"/>
              </a:rPr>
              <a:t>3-6](</a:t>
            </a:r>
            <a:r>
              <a:rPr lang="ko-KR" altLang="en-US" dirty="0" smtClean="0">
                <a:sym typeface="Wingdings" pitchFamily="2" charset="2"/>
              </a:rPr>
              <a:t>미니배치 버전</a:t>
            </a:r>
            <a:r>
              <a:rPr lang="en-US" altLang="ko-KR" dirty="0" smtClean="0">
                <a:sym typeface="Wingdings" pitchFamily="2" charset="2"/>
              </a:rPr>
              <a:t>)</a:t>
            </a:r>
            <a:r>
              <a:rPr lang="ko-KR" altLang="en-US" dirty="0" smtClean="0">
                <a:sym typeface="Wingdings" pitchFamily="2" charset="2"/>
              </a:rPr>
              <a:t>에 적용하면</a:t>
            </a:r>
            <a:r>
              <a:rPr lang="en-US" altLang="ko-KR" dirty="0" smtClean="0">
                <a:sym typeface="Wingdings" pitchFamily="2" charset="2"/>
              </a:rPr>
              <a:t>,</a:t>
            </a: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sym typeface="Wingdings" pitchFamily="2" charset="2"/>
              </a:rPr>
              <a:t>DMLP</a:t>
            </a:r>
            <a:r>
              <a:rPr lang="ko-KR" altLang="en-US" dirty="0" smtClean="0">
                <a:sym typeface="Wingdings" pitchFamily="2" charset="2"/>
              </a:rPr>
              <a:t>를 위한 </a:t>
            </a:r>
            <a:r>
              <a:rPr lang="en-US" altLang="ko-KR" dirty="0" smtClean="0">
                <a:sym typeface="Wingdings" pitchFamily="2" charset="2"/>
              </a:rPr>
              <a:t>[</a:t>
            </a:r>
            <a:r>
              <a:rPr lang="ko-KR" altLang="en-US" dirty="0" smtClean="0">
                <a:sym typeface="Wingdings" pitchFamily="2" charset="2"/>
              </a:rPr>
              <a:t>알고리즘 </a:t>
            </a:r>
            <a:r>
              <a:rPr lang="en-US" altLang="ko-KR" dirty="0" smtClean="0">
                <a:sym typeface="Wingdings" pitchFamily="2" charset="2"/>
              </a:rPr>
              <a:t>4-1]</a:t>
            </a:r>
            <a:r>
              <a:rPr lang="ko-KR" altLang="en-US" dirty="0" smtClean="0">
                <a:sym typeface="Wingdings" pitchFamily="2" charset="2"/>
              </a:rPr>
              <a:t>에 적용하면</a:t>
            </a:r>
            <a:r>
              <a:rPr lang="en-US" altLang="ko-KR" dirty="0" smtClean="0">
                <a:sym typeface="Wingdings" pitchFamily="2" charset="2"/>
              </a:rPr>
              <a:t>,</a:t>
            </a: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2" y="1412776"/>
            <a:ext cx="5432598" cy="192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2" y="4316868"/>
            <a:ext cx="6411146" cy="177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69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벌칙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836712"/>
                <a:ext cx="8784976" cy="5760640"/>
              </a:xfrm>
            </p:spPr>
            <p:txBody>
              <a:bodyPr/>
              <a:lstStyle/>
              <a:p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L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1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sym typeface="Wingdings" pitchFamily="2" charset="2"/>
                  </a:rPr>
                  <a:t>놈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규제 항으로 </a:t>
                </a:r>
                <a:r>
                  <a:rPr lang="en-US" altLang="ko-KR" i="1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L</a:t>
                </a:r>
                <a:r>
                  <a:rPr lang="en-US" altLang="ko-KR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1</a:t>
                </a:r>
                <a:r>
                  <a:rPr lang="en-US" altLang="ko-KR" dirty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sym typeface="Wingdings" pitchFamily="2" charset="2"/>
                  </a:rPr>
                  <a:t>놈을 적용하면</a:t>
                </a:r>
                <a:r>
                  <a:rPr lang="en-US" altLang="ko-KR" dirty="0" smtClean="0">
                    <a:sym typeface="Wingdings" pitchFamily="2" charset="2"/>
                  </a:rPr>
                  <a:t>, (</a:t>
                </a:r>
                <a:r>
                  <a:rPr lang="en-US" altLang="ko-KR" i="1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L</a:t>
                </a:r>
                <a:r>
                  <a:rPr lang="en-US" altLang="ko-KR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1</a:t>
                </a:r>
                <a:r>
                  <a:rPr lang="en-US" altLang="ko-KR" dirty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sym typeface="Wingdings" pitchFamily="2" charset="2"/>
                  </a:rPr>
                  <a:t>놈은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ko-KR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r>
                              <a:rPr lang="el-GR" altLang="ko-KR" b="1" i="0" smtClean="0"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𝚯</m:t>
                            </m:r>
                          </m:e>
                        </m:d>
                      </m:e>
                      <m:sub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1</m:t>
                        </m:r>
                      </m:sub>
                    </m:sSub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ko-KR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ko-KR" altLang="en-US" b="0" i="1" smtClean="0">
                                <a:latin typeface="Cambria Math"/>
                                <a:sym typeface="Wingdings" pitchFamily="2" charset="2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altLang="ko-KR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/>
                                <a:sym typeface="Wingdings" pitchFamily="2" charset="2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sym typeface="Wingdings" pitchFamily="2" charset="2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+⋯</m:t>
                    </m:r>
                  </m:oMath>
                </a14:m>
                <a:r>
                  <a:rPr lang="en-US" altLang="ko-KR" dirty="0" smtClean="0">
                    <a:sym typeface="Wingdings" pitchFamily="2" charset="2"/>
                  </a:rPr>
                  <a:t>)</a:t>
                </a: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식 </a:t>
                </a:r>
                <a:r>
                  <a:rPr lang="en-US" altLang="ko-KR" dirty="0" smtClean="0">
                    <a:sym typeface="Wingdings" pitchFamily="2" charset="2"/>
                  </a:rPr>
                  <a:t>(5.32)</a:t>
                </a:r>
                <a:r>
                  <a:rPr lang="ko-KR" altLang="en-US" dirty="0" smtClean="0">
                    <a:sym typeface="Wingdings" pitchFamily="2" charset="2"/>
                  </a:rPr>
                  <a:t>를 미분하면</a:t>
                </a:r>
                <a:r>
                  <a:rPr lang="en-US" altLang="ko-KR" dirty="0" smtClean="0">
                    <a:sym typeface="Wingdings" pitchFamily="2" charset="2"/>
                  </a:rPr>
                  <a:t>,</a:t>
                </a: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매개변수를 갱신하는 식에 대입하면</a:t>
                </a:r>
                <a:r>
                  <a:rPr lang="en-US" altLang="ko-KR" dirty="0" smtClean="0">
                    <a:sym typeface="Wingdings" pitchFamily="2" charset="2"/>
                  </a:rPr>
                  <a:t>,</a:t>
                </a: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836712"/>
                <a:ext cx="8784976" cy="5760640"/>
              </a:xfrm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7424936" cy="72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71734"/>
            <a:ext cx="7695580" cy="34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97152"/>
            <a:ext cx="339574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4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벌칙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836712"/>
            <a:ext cx="8784976" cy="5760640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매개변수를 갱신하는 식 </a:t>
            </a: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식 </a:t>
            </a:r>
            <a:r>
              <a:rPr lang="en-US" altLang="ko-KR" dirty="0" smtClean="0">
                <a:sym typeface="Wingdings" pitchFamily="2" charset="2"/>
              </a:rPr>
              <a:t>(5.34)</a:t>
            </a:r>
            <a:r>
              <a:rPr lang="ko-KR" altLang="en-US" dirty="0" smtClean="0">
                <a:sym typeface="Wingdings" pitchFamily="2" charset="2"/>
              </a:rPr>
              <a:t>의 가중치 감쇠 효과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US" altLang="ko-KR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altLang="ko-KR" dirty="0">
                <a:sym typeface="Wingdings" pitchFamily="2" charset="2"/>
              </a:rPr>
              <a:t> </a:t>
            </a:r>
            <a:r>
              <a:rPr lang="ko-KR" altLang="en-US" dirty="0" smtClean="0">
                <a:sym typeface="Wingdings" pitchFamily="2" charset="2"/>
              </a:rPr>
              <a:t>놈의 희소성 효과</a:t>
            </a:r>
            <a:r>
              <a:rPr lang="en-US" altLang="ko-KR" dirty="0" smtClean="0">
                <a:sym typeface="Wingdings" pitchFamily="2" charset="2"/>
              </a:rPr>
              <a:t>(0</a:t>
            </a:r>
            <a:r>
              <a:rPr lang="ko-KR" altLang="en-US" dirty="0" smtClean="0">
                <a:sym typeface="Wingdings" pitchFamily="2" charset="2"/>
              </a:rPr>
              <a:t>이</a:t>
            </a:r>
            <a:r>
              <a:rPr lang="en-US" altLang="ko-KR" dirty="0" smtClean="0">
                <a:sym typeface="Wingdings" pitchFamily="2" charset="2"/>
              </a:rPr>
              <a:t> </a:t>
            </a:r>
            <a:r>
              <a:rPr lang="ko-KR" altLang="en-US" dirty="0" smtClean="0">
                <a:sym typeface="Wingdings" pitchFamily="2" charset="2"/>
              </a:rPr>
              <a:t>되는 매개변수가 많음</a:t>
            </a:r>
            <a:r>
              <a:rPr lang="en-US" altLang="ko-KR" dirty="0" smtClean="0">
                <a:sym typeface="Wingdings" pitchFamily="2" charset="2"/>
              </a:rPr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선형 회귀에 적용하면 특징 선택 효과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6490866" cy="37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60" y="2369773"/>
            <a:ext cx="4752528" cy="268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3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조기 멈춤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836712"/>
                <a:ext cx="8784976" cy="5760640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학습 시간에 따른 일반화 능력 </a:t>
                </a:r>
                <a:r>
                  <a:rPr lang="en-US" altLang="ko-KR" dirty="0" smtClean="0">
                    <a:sym typeface="Wingdings" pitchFamily="2" charset="2"/>
                  </a:rPr>
                  <a:t>[</a:t>
                </a:r>
                <a:r>
                  <a:rPr lang="ko-KR" altLang="en-US" dirty="0" smtClean="0">
                    <a:sym typeface="Wingdings" pitchFamily="2" charset="2"/>
                  </a:rPr>
                  <a:t>그림 </a:t>
                </a:r>
                <a:r>
                  <a:rPr lang="en-US" altLang="ko-KR" dirty="0" smtClean="0">
                    <a:sym typeface="Wingdings" pitchFamily="2" charset="2"/>
                  </a:rPr>
                  <a:t>5-23(a)]</a:t>
                </a:r>
              </a:p>
              <a:p>
                <a:pPr lvl="1"/>
                <a:r>
                  <a:rPr lang="ko-KR" altLang="en-US" dirty="0" smtClean="0">
                    <a:sym typeface="Wingdings" pitchFamily="2" charset="2"/>
                  </a:rPr>
                  <a:t>일정 시간</a:t>
                </a:r>
                <a:r>
                  <a:rPr lang="en-US" altLang="ko-KR" dirty="0" smtClean="0">
                    <a:sym typeface="Wingdings" pitchFamily="2" charset="2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𝑡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𝑜𝑝𝑡</m:t>
                        </m:r>
                      </m:sub>
                    </m:sSub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이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sym typeface="Wingdings" pitchFamily="2" charset="2"/>
                  </a:rPr>
                  <a:t>지나면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r>
                  <a:rPr lang="ko-KR" altLang="en-US" dirty="0">
                    <a:sym typeface="Wingdings" pitchFamily="2" charset="2"/>
                  </a:rPr>
                  <a:t>과잉적합 </a:t>
                </a:r>
                <a:r>
                  <a:rPr lang="ko-KR" altLang="en-US" dirty="0" smtClean="0">
                    <a:sym typeface="Wingdings" pitchFamily="2" charset="2"/>
                  </a:rPr>
                  <a:t>현상이 나타남 </a:t>
                </a:r>
                <a:r>
                  <a:rPr lang="en-US" altLang="ko-KR" dirty="0" smtClean="0">
                    <a:sym typeface="Wingdings" pitchFamily="2" charset="2"/>
                  </a:rPr>
                  <a:t> </a:t>
                </a:r>
                <a:r>
                  <a:rPr lang="ko-KR" altLang="en-US" dirty="0" smtClean="0">
                    <a:sym typeface="Wingdings" pitchFamily="2" charset="2"/>
                  </a:rPr>
                  <a:t>일반화 능력 저하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r>
                  <a:rPr lang="ko-KR" altLang="en-US" dirty="0" smtClean="0">
                    <a:sym typeface="Wingdings" pitchFamily="2" charset="2"/>
                  </a:rPr>
                  <a:t>즉 훈련 데이터를 단순히 암기하기 시작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r>
                  <a:rPr lang="ko-KR" altLang="en-US" dirty="0" smtClean="0">
                    <a:sym typeface="Wingdings" pitchFamily="2" charset="2"/>
                  </a:rPr>
                  <a:t>조기 멈춤이라는 규제 기법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r>
                  <a:rPr lang="ko-KR" altLang="en-US" dirty="0" smtClean="0">
                    <a:sym typeface="Wingdings" pitchFamily="2" charset="2"/>
                  </a:rPr>
                  <a:t>검증집합의 오류가 최저인 점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𝑡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𝑜𝑝𝑡</m:t>
                        </m:r>
                      </m:sub>
                    </m:sSub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에서 학습을 멈춤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836712"/>
                <a:ext cx="8784976" cy="5760640"/>
              </a:xfrm>
              <a:blipFill rotWithShape="1">
                <a:blip r:embed="rId2"/>
                <a:stretch>
                  <a:fillRect l="-555" t="-5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508941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4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조기 멈춤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 smtClean="0">
                <a:sym typeface="Wingdings" pitchFamily="2" charset="2"/>
              </a:rPr>
              <a:t>[</a:t>
            </a:r>
            <a:r>
              <a:rPr lang="ko-KR" altLang="en-US" dirty="0" smtClean="0">
                <a:sym typeface="Wingdings" pitchFamily="2" charset="2"/>
              </a:rPr>
              <a:t>알고리즘 </a:t>
            </a:r>
            <a:r>
              <a:rPr lang="en-US" altLang="ko-KR" dirty="0" smtClean="0">
                <a:sym typeface="Wingdings" pitchFamily="2" charset="2"/>
              </a:rPr>
              <a:t>5-6]</a:t>
            </a:r>
            <a:r>
              <a:rPr lang="ko-KR" altLang="en-US" dirty="0" smtClean="0">
                <a:sym typeface="Wingdings" pitchFamily="2" charset="2"/>
              </a:rPr>
              <a:t>은 현실을 제대로 반영하지 않은 순진한 버전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sym typeface="Wingdings" pitchFamily="2" charset="2"/>
              </a:rPr>
              <a:t>[</a:t>
            </a:r>
            <a:r>
              <a:rPr lang="ko-KR" altLang="en-US" dirty="0" smtClean="0">
                <a:sym typeface="Wingdings" pitchFamily="2" charset="2"/>
              </a:rPr>
              <a:t>그림 </a:t>
            </a:r>
            <a:r>
              <a:rPr lang="en-US" altLang="ko-KR" dirty="0" smtClean="0">
                <a:sym typeface="Wingdings" pitchFamily="2" charset="2"/>
              </a:rPr>
              <a:t>5-23(a)] </a:t>
            </a:r>
            <a:r>
              <a:rPr lang="ko-KR" altLang="en-US" dirty="0" smtClean="0">
                <a:sym typeface="Wingdings" pitchFamily="2" charset="2"/>
              </a:rPr>
              <a:t>상황에서 동작</a:t>
            </a: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87" y="1916832"/>
            <a:ext cx="814100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1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조기 멈춤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908720"/>
                <a:ext cx="8784976" cy="568863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실제 세계는 </a:t>
                </a:r>
                <a:r>
                  <a:rPr lang="en-US" altLang="ko-KR" dirty="0" smtClean="0">
                    <a:sym typeface="Wingdings" pitchFamily="2" charset="2"/>
                  </a:rPr>
                  <a:t>[</a:t>
                </a:r>
                <a:r>
                  <a:rPr lang="ko-KR" altLang="en-US" dirty="0" smtClean="0">
                    <a:sym typeface="Wingdings" pitchFamily="2" charset="2"/>
                  </a:rPr>
                  <a:t>그림 </a:t>
                </a:r>
                <a:r>
                  <a:rPr lang="en-US" altLang="ko-KR" dirty="0" smtClean="0">
                    <a:sym typeface="Wingdings" pitchFamily="2" charset="2"/>
                  </a:rPr>
                  <a:t>5-23(b)]</a:t>
                </a:r>
                <a:r>
                  <a:rPr lang="ko-KR" altLang="en-US" dirty="0" smtClean="0">
                    <a:sym typeface="Wingdings" pitchFamily="2" charset="2"/>
                  </a:rPr>
                  <a:t>와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sym typeface="Wingdings" pitchFamily="2" charset="2"/>
                  </a:rPr>
                  <a:t>같은 상황</a:t>
                </a:r>
                <a:endParaRPr lang="en-US" altLang="ko-KR" dirty="0">
                  <a:sym typeface="Wingdings" pitchFamily="2" charset="2"/>
                </a:endParaRPr>
              </a:p>
              <a:p>
                <a:pPr lvl="1"/>
                <a:r>
                  <a:rPr lang="ko-KR" altLang="en-US" dirty="0" smtClean="0">
                    <a:sym typeface="Wingdings" pitchFamily="2" charset="2"/>
                  </a:rPr>
                  <a:t>순진한 버전을 적용하면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𝑡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1</m:t>
                        </m:r>
                      </m:sub>
                    </m:sSub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에서 멈추므로 설익은 수렴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r>
                  <a:rPr lang="ko-KR" altLang="en-US" dirty="0" smtClean="0">
                    <a:sym typeface="Wingdings" pitchFamily="2" charset="2"/>
                  </a:rPr>
                  <a:t>이에 대처하는 여러 가지 방안  중에서 </a:t>
                </a:r>
                <a:r>
                  <a:rPr lang="en-US" altLang="ko-KR" dirty="0" smtClean="0">
                    <a:sym typeface="Wingdings" pitchFamily="2" charset="2"/>
                  </a:rPr>
                  <a:t>[</a:t>
                </a:r>
                <a:r>
                  <a:rPr lang="ko-KR" altLang="en-US" dirty="0" smtClean="0">
                    <a:sym typeface="Wingdings" pitchFamily="2" charset="2"/>
                  </a:rPr>
                  <a:t>알고리즘 </a:t>
                </a:r>
                <a:r>
                  <a:rPr lang="en-US" altLang="ko-KR" dirty="0" smtClean="0">
                    <a:sym typeface="Wingdings" pitchFamily="2" charset="2"/>
                  </a:rPr>
                  <a:t>5-7]</a:t>
                </a:r>
                <a:r>
                  <a:rPr lang="ko-KR" altLang="en-US" dirty="0" smtClean="0">
                    <a:sym typeface="Wingdings" pitchFamily="2" charset="2"/>
                  </a:rPr>
                  <a:t>은 참을성을 반영한 버전 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908720"/>
                <a:ext cx="8784976" cy="5688632"/>
              </a:xfrm>
              <a:blipFill rotWithShape="1">
                <a:blip r:embed="rId2"/>
                <a:stretch>
                  <a:fillRect l="-555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006555" cy="438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9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확대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>
                <a:sym typeface="Wingdings" pitchFamily="2" charset="2"/>
              </a:rPr>
              <a:t>과잉적합 방지하는 가장 확실한 방법은 큰 훈련집합 사용</a:t>
            </a: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하지만 데이터 수집은 비용이 많이 드는 작업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r>
              <a:rPr lang="ko-KR" altLang="en-US" dirty="0" smtClean="0">
                <a:sym typeface="Wingdings" pitchFamily="2" charset="2"/>
              </a:rPr>
              <a:t>데이터 확대라는 규제 기법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데이터를 인위적으로 변형하여 확대함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자연계에서 벌어지는 잠재적인 변형을 프로그램으로 흉내 내는 셈</a:t>
            </a: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5" y="1340768"/>
            <a:ext cx="4968553" cy="23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00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확대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>
                <a:sym typeface="Wingdings" pitchFamily="2" charset="2"/>
              </a:rPr>
              <a:t>예</a:t>
            </a:r>
            <a:r>
              <a:rPr lang="en-US" altLang="ko-KR" dirty="0" smtClean="0">
                <a:sym typeface="Wingdings" pitchFamily="2" charset="2"/>
              </a:rPr>
              <a:t>) MNIST</a:t>
            </a:r>
            <a:r>
              <a:rPr lang="ko-KR" altLang="en-US" dirty="0" smtClean="0">
                <a:sym typeface="Wingdings" pitchFamily="2" charset="2"/>
              </a:rPr>
              <a:t>에 </a:t>
            </a:r>
            <a:r>
              <a:rPr lang="ko-KR" altLang="en-US" dirty="0" err="1" smtClean="0">
                <a:sym typeface="Wingdings" pitchFamily="2" charset="2"/>
              </a:rPr>
              <a:t>어파인</a:t>
            </a:r>
            <a:r>
              <a:rPr lang="ko-KR" altLang="en-US" dirty="0" smtClean="0">
                <a:sym typeface="Wingdings" pitchFamily="2" charset="2"/>
              </a:rPr>
              <a:t> 변환</a:t>
            </a:r>
            <a:r>
              <a:rPr lang="en-US" altLang="ko-KR" dirty="0" smtClean="0">
                <a:sym typeface="Wingdings" pitchFamily="2" charset="2"/>
              </a:rPr>
              <a:t>(</a:t>
            </a:r>
            <a:r>
              <a:rPr lang="ko-KR" altLang="en-US" dirty="0" smtClean="0">
                <a:sym typeface="Wingdings" pitchFamily="2" charset="2"/>
              </a:rPr>
              <a:t>이동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회전</a:t>
            </a:r>
            <a:r>
              <a:rPr lang="en-US" altLang="ko-KR" dirty="0">
                <a:sym typeface="Wingdings" pitchFamily="2" charset="2"/>
              </a:rPr>
              <a:t>,</a:t>
            </a:r>
            <a:r>
              <a:rPr lang="ko-KR" altLang="en-US" dirty="0" smtClean="0">
                <a:sym typeface="Wingdings" pitchFamily="2" charset="2"/>
              </a:rPr>
              <a:t> 크기</a:t>
            </a:r>
            <a:r>
              <a:rPr lang="en-US" altLang="ko-KR" dirty="0" smtClean="0">
                <a:sym typeface="Wingdings" pitchFamily="2" charset="2"/>
              </a:rPr>
              <a:t>)</a:t>
            </a:r>
            <a:r>
              <a:rPr lang="ko-KR" altLang="en-US" dirty="0" smtClean="0">
                <a:sym typeface="Wingdings" pitchFamily="2" charset="2"/>
              </a:rPr>
              <a:t>을 적용</a:t>
            </a: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 marL="266700" lvl="1" indent="0">
              <a:buNone/>
            </a:pPr>
            <a:endParaRPr lang="en-US" altLang="ko-KR" dirty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한계</a:t>
            </a:r>
            <a:endParaRPr lang="en-US" altLang="ko-KR" dirty="0" smtClean="0">
              <a:sym typeface="Wingdings" pitchFamily="2" charset="2"/>
            </a:endParaRPr>
          </a:p>
          <a:p>
            <a:pPr lvl="2"/>
            <a:r>
              <a:rPr lang="ko-KR" altLang="en-US" dirty="0" smtClean="0">
                <a:sym typeface="Wingdings" pitchFamily="2" charset="2"/>
              </a:rPr>
              <a:t>수작업 변형</a:t>
            </a:r>
            <a:endParaRPr lang="en-US" altLang="ko-KR" dirty="0" smtClean="0">
              <a:sym typeface="Wingdings" pitchFamily="2" charset="2"/>
            </a:endParaRPr>
          </a:p>
          <a:p>
            <a:pPr lvl="2"/>
            <a:r>
              <a:rPr lang="ko-KR" altLang="en-US" dirty="0" smtClean="0">
                <a:sym typeface="Wingdings" pitchFamily="2" charset="2"/>
              </a:rPr>
              <a:t>모든 부류가 같은 변형 사용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4318"/>
            <a:ext cx="5445423" cy="345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84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확대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>
                <a:sym typeface="Wingdings" pitchFamily="2" charset="2"/>
              </a:rPr>
              <a:t>예</a:t>
            </a:r>
            <a:r>
              <a:rPr lang="en-US" altLang="ko-KR" dirty="0" smtClean="0">
                <a:sym typeface="Wingdings" pitchFamily="2" charset="2"/>
              </a:rPr>
              <a:t>) </a:t>
            </a:r>
            <a:r>
              <a:rPr lang="ko-KR" altLang="en-US" dirty="0" err="1" smtClean="0">
                <a:sym typeface="Wingdings" pitchFamily="2" charset="2"/>
              </a:rPr>
              <a:t>모핑을</a:t>
            </a:r>
            <a:r>
              <a:rPr lang="ko-KR" altLang="en-US" dirty="0" smtClean="0">
                <a:sym typeface="Wingdings" pitchFamily="2" charset="2"/>
              </a:rPr>
              <a:t> 이용한 변형 </a:t>
            </a:r>
            <a:r>
              <a:rPr lang="en-US" altLang="ko-KR" dirty="0" smtClean="0">
                <a:sym typeface="Wingdings" pitchFamily="2" charset="2"/>
              </a:rPr>
              <a:t>[Hauberg2016]</a:t>
            </a: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비선형</a:t>
            </a:r>
            <a:r>
              <a:rPr lang="en-US" altLang="ko-KR" dirty="0" smtClean="0">
                <a:sym typeface="Wingdings" pitchFamily="2" charset="2"/>
              </a:rPr>
              <a:t> </a:t>
            </a:r>
            <a:r>
              <a:rPr lang="ko-KR" altLang="en-US" dirty="0" smtClean="0">
                <a:sym typeface="Wingdings" pitchFamily="2" charset="2"/>
              </a:rPr>
              <a:t>변환으로서 </a:t>
            </a:r>
            <a:r>
              <a:rPr lang="ko-KR" altLang="en-US" dirty="0" err="1" smtClean="0">
                <a:sym typeface="Wingdings" pitchFamily="2" charset="2"/>
              </a:rPr>
              <a:t>어파인</a:t>
            </a:r>
            <a:r>
              <a:rPr lang="ko-KR" altLang="en-US" dirty="0" smtClean="0">
                <a:sym typeface="Wingdings" pitchFamily="2" charset="2"/>
              </a:rPr>
              <a:t> 변환에 비해 훨씬 다양한 형태의 확대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학습 기반</a:t>
            </a:r>
            <a:r>
              <a:rPr lang="en-US" altLang="ko-KR" dirty="0" smtClean="0">
                <a:sym typeface="Wingdings" pitchFamily="2" charset="2"/>
              </a:rPr>
              <a:t>: </a:t>
            </a:r>
            <a:r>
              <a:rPr lang="ko-KR" altLang="en-US" dirty="0" smtClean="0">
                <a:sym typeface="Wingdings" pitchFamily="2" charset="2"/>
              </a:rPr>
              <a:t>데이터에 맞는 </a:t>
            </a:r>
            <a:r>
              <a:rPr lang="en-US" altLang="ko-KR" dirty="0" smtClean="0">
                <a:sym typeface="Wingdings" pitchFamily="2" charset="2"/>
              </a:rPr>
              <a:t>‘</a:t>
            </a:r>
            <a:r>
              <a:rPr lang="ko-KR" altLang="en-US" dirty="0" smtClean="0">
                <a:sym typeface="Wingdings" pitchFamily="2" charset="2"/>
              </a:rPr>
              <a:t>비선형 변환 규칙을 학습</a:t>
            </a:r>
            <a:r>
              <a:rPr lang="en-US" altLang="ko-KR" dirty="0" smtClean="0">
                <a:sym typeface="Wingdings" pitchFamily="2" charset="2"/>
              </a:rPr>
              <a:t>’</a:t>
            </a:r>
            <a:r>
              <a:rPr lang="ko-KR" altLang="en-US" dirty="0" smtClean="0">
                <a:sym typeface="Wingdings" pitchFamily="2" charset="2"/>
              </a:rPr>
              <a:t>하는 셈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6790"/>
            <a:ext cx="8064896" cy="215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42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확대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>
                <a:sym typeface="Wingdings" pitchFamily="2" charset="2"/>
              </a:rPr>
              <a:t>예</a:t>
            </a:r>
            <a:r>
              <a:rPr lang="en-US" altLang="ko-KR" dirty="0" smtClean="0">
                <a:sym typeface="Wingdings" pitchFamily="2" charset="2"/>
              </a:rPr>
              <a:t>) </a:t>
            </a:r>
            <a:r>
              <a:rPr lang="ko-KR" altLang="en-US" dirty="0" smtClean="0">
                <a:sym typeface="Wingdings" pitchFamily="2" charset="2"/>
              </a:rPr>
              <a:t>자연영상 확대 </a:t>
            </a:r>
            <a:r>
              <a:rPr lang="en-US" altLang="ko-KR" dirty="0" smtClean="0">
                <a:sym typeface="Wingdings" pitchFamily="2" charset="2"/>
              </a:rPr>
              <a:t>[Krizhevsky2012]</a:t>
            </a:r>
            <a:endParaRPr lang="en-US" altLang="ko-KR" dirty="0">
              <a:sym typeface="Wingdings" pitchFamily="2" charset="2"/>
            </a:endParaRPr>
          </a:p>
          <a:p>
            <a:pPr lvl="1"/>
            <a:r>
              <a:rPr lang="en-US" altLang="ko-KR" dirty="0" smtClean="0">
                <a:sym typeface="Wingdings" pitchFamily="2" charset="2"/>
              </a:rPr>
              <a:t>256*256 </a:t>
            </a:r>
            <a:r>
              <a:rPr lang="ko-KR" altLang="en-US" dirty="0" smtClean="0">
                <a:sym typeface="Wingdings" pitchFamily="2" charset="2"/>
              </a:rPr>
              <a:t>영상에서</a:t>
            </a:r>
            <a:r>
              <a:rPr lang="en-US" altLang="ko-KR" dirty="0" smtClean="0">
                <a:sym typeface="Wingdings" pitchFamily="2" charset="2"/>
              </a:rPr>
              <a:t> 224*224 </a:t>
            </a:r>
            <a:r>
              <a:rPr lang="ko-KR" altLang="en-US" dirty="0" smtClean="0">
                <a:sym typeface="Wingdings" pitchFamily="2" charset="2"/>
              </a:rPr>
              <a:t>영상을 </a:t>
            </a:r>
            <a:r>
              <a:rPr lang="en-US" altLang="ko-KR" dirty="0" smtClean="0">
                <a:sym typeface="Wingdings" pitchFamily="2" charset="2"/>
              </a:rPr>
              <a:t>1024</a:t>
            </a:r>
            <a:r>
              <a:rPr lang="ko-KR" altLang="en-US" dirty="0" smtClean="0">
                <a:sym typeface="Wingdings" pitchFamily="2" charset="2"/>
              </a:rPr>
              <a:t>장 잘라내어 이동 효과</a:t>
            </a:r>
            <a:r>
              <a:rPr lang="en-US" altLang="ko-KR" dirty="0" smtClean="0">
                <a:sym typeface="Wingdings" pitchFamily="2" charset="2"/>
              </a:rPr>
              <a:t>. </a:t>
            </a:r>
            <a:r>
              <a:rPr lang="ko-KR" altLang="en-US" dirty="0" smtClean="0">
                <a:sym typeface="Wingdings" pitchFamily="2" charset="2"/>
              </a:rPr>
              <a:t>좌우 반전까지 시도하여 </a:t>
            </a:r>
            <a:r>
              <a:rPr lang="en-US" altLang="ko-KR" dirty="0" smtClean="0">
                <a:sym typeface="Wingdings" pitchFamily="2" charset="2"/>
              </a:rPr>
              <a:t>2048</a:t>
            </a:r>
            <a:r>
              <a:rPr lang="ko-KR" altLang="en-US" dirty="0" smtClean="0">
                <a:sym typeface="Wingdings" pitchFamily="2" charset="2"/>
              </a:rPr>
              <a:t>배로 확대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en-US" altLang="ko-KR" dirty="0" smtClean="0">
                <a:sym typeface="Wingdings" pitchFamily="2" charset="2"/>
              </a:rPr>
              <a:t>PCA</a:t>
            </a:r>
            <a:r>
              <a:rPr lang="ko-KR" altLang="en-US" dirty="0" smtClean="0">
                <a:sym typeface="Wingdings" pitchFamily="2" charset="2"/>
              </a:rPr>
              <a:t>를 이용한 색상 변환으로 추가 확대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예측 단계에서는 </a:t>
            </a:r>
            <a:r>
              <a:rPr lang="en-US" altLang="ko-KR" dirty="0" smtClean="0">
                <a:sym typeface="Wingdings" pitchFamily="2" charset="2"/>
              </a:rPr>
              <a:t>[</a:t>
            </a:r>
            <a:r>
              <a:rPr lang="ko-KR" altLang="en-US" dirty="0" smtClean="0">
                <a:sym typeface="Wingdings" pitchFamily="2" charset="2"/>
              </a:rPr>
              <a:t>그림 </a:t>
            </a:r>
            <a:r>
              <a:rPr lang="en-US" altLang="ko-KR" dirty="0" smtClean="0">
                <a:sym typeface="Wingdings" pitchFamily="2" charset="2"/>
              </a:rPr>
              <a:t>5-26]</a:t>
            </a:r>
            <a:r>
              <a:rPr lang="ko-KR" altLang="en-US" dirty="0" smtClean="0">
                <a:sym typeface="Wingdings" pitchFamily="2" charset="2"/>
              </a:rPr>
              <a:t>과 같이 </a:t>
            </a:r>
            <a:r>
              <a:rPr lang="en-US" altLang="ko-KR" dirty="0" smtClean="0">
                <a:sym typeface="Wingdings" pitchFamily="2" charset="2"/>
              </a:rPr>
              <a:t>5</a:t>
            </a:r>
            <a:r>
              <a:rPr lang="ko-KR" altLang="en-US" dirty="0" smtClean="0">
                <a:sym typeface="Wingdings" pitchFamily="2" charset="2"/>
              </a:rPr>
              <a:t>장 잘라내고 좌우 반전하여 </a:t>
            </a:r>
            <a:r>
              <a:rPr lang="en-US" altLang="ko-KR" dirty="0" smtClean="0">
                <a:sym typeface="Wingdings" pitchFamily="2" charset="2"/>
              </a:rPr>
              <a:t>10</a:t>
            </a:r>
            <a:r>
              <a:rPr lang="ko-KR" altLang="en-US" dirty="0" smtClean="0">
                <a:sym typeface="Wingdings" pitchFamily="2" charset="2"/>
              </a:rPr>
              <a:t>장을 만든 다음 앙상블 적용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r>
              <a:rPr lang="ko-KR" altLang="en-US" dirty="0" smtClean="0">
                <a:sym typeface="Wingdings" pitchFamily="2" charset="2"/>
              </a:rPr>
              <a:t>예</a:t>
            </a:r>
            <a:r>
              <a:rPr lang="en-US" altLang="ko-KR" dirty="0" smtClean="0">
                <a:sym typeface="Wingdings" pitchFamily="2" charset="2"/>
              </a:rPr>
              <a:t>) </a:t>
            </a:r>
            <a:r>
              <a:rPr lang="ko-KR" altLang="en-US" dirty="0" smtClean="0">
                <a:sym typeface="Wingdings" pitchFamily="2" charset="2"/>
              </a:rPr>
              <a:t>잡음을 섞어 확대하는 기법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입력 데이터에 잡음을 섞는 기법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은닉 </a:t>
            </a:r>
            <a:r>
              <a:rPr lang="ko-KR" altLang="en-US" dirty="0" err="1" smtClean="0">
                <a:sym typeface="Wingdings" pitchFamily="2" charset="2"/>
              </a:rPr>
              <a:t>노드에</a:t>
            </a:r>
            <a:r>
              <a:rPr lang="ko-KR" altLang="en-US" dirty="0" smtClean="0">
                <a:sym typeface="Wingdings" pitchFamily="2" charset="2"/>
              </a:rPr>
              <a:t> 잡음을 섞는 기법 </a:t>
            </a:r>
            <a:r>
              <a:rPr lang="en-US" altLang="ko-KR" dirty="0" smtClean="0">
                <a:sym typeface="Wingdings" pitchFamily="2" charset="2"/>
              </a:rPr>
              <a:t>(</a:t>
            </a:r>
            <a:r>
              <a:rPr lang="ko-KR" altLang="en-US" dirty="0" smtClean="0">
                <a:sym typeface="Wingdings" pitchFamily="2" charset="2"/>
              </a:rPr>
              <a:t>고급 특징 수준에서 데이터를 확대하는 셈</a:t>
            </a:r>
            <a:r>
              <a:rPr lang="en-US" altLang="ko-KR" dirty="0" smtClean="0">
                <a:sym typeface="Wingdings" pitchFamily="2" charset="2"/>
              </a:rPr>
              <a:t>)</a:t>
            </a: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6" y="2924944"/>
            <a:ext cx="7857331" cy="187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99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1.2.3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변환과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표현 학습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식 </a:t>
            </a:r>
            <a:r>
              <a:rPr lang="en-US" altLang="ko-KR" dirty="0" smtClean="0"/>
              <a:t>(1.6)</a:t>
            </a:r>
            <a:r>
              <a:rPr lang="ko-KR" altLang="en-US" dirty="0" smtClean="0"/>
              <a:t>으로 변환된</a:t>
            </a:r>
            <a:r>
              <a:rPr lang="en-US" altLang="ko-KR" dirty="0" smtClean="0"/>
              <a:t> </a:t>
            </a:r>
            <a:r>
              <a:rPr lang="ko-KR" altLang="en-US" dirty="0" smtClean="0"/>
              <a:t>새로운 특징 공간 </a:t>
            </a:r>
            <a:r>
              <a:rPr lang="en-US" altLang="ko-KR" dirty="0" smtClean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1-7(b</a:t>
            </a:r>
            <a:r>
              <a:rPr lang="en-US" altLang="ko-KR" dirty="0" smtClean="0"/>
              <a:t>)])</a:t>
            </a:r>
          </a:p>
          <a:p>
            <a:pPr lvl="1"/>
            <a:r>
              <a:rPr lang="ko-KR" altLang="en-US" dirty="0">
                <a:latin typeface="Times New Roman" pitchFamily="18" charset="0"/>
                <a:cs typeface="Times New Roman" pitchFamily="18" charset="0"/>
              </a:rPr>
              <a:t>직선 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모델로 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100% </a:t>
            </a:r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정확률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 smtClean="0"/>
          </a:p>
          <a:p>
            <a:r>
              <a:rPr lang="ko-KR" altLang="en-US" dirty="0" smtClean="0"/>
              <a:t>표현 학습</a:t>
            </a:r>
            <a:r>
              <a:rPr lang="en-US" altLang="ko-KR" baseline="30000" dirty="0" smtClean="0"/>
              <a:t>representation learning</a:t>
            </a:r>
          </a:p>
          <a:p>
            <a:pPr lvl="1"/>
            <a:r>
              <a:rPr lang="ko-KR" altLang="en-US" dirty="0" smtClean="0"/>
              <a:t>좋은</a:t>
            </a:r>
            <a:r>
              <a:rPr lang="en-US" altLang="ko-KR" dirty="0" smtClean="0"/>
              <a:t> </a:t>
            </a:r>
            <a:r>
              <a:rPr lang="ko-KR" altLang="en-US" dirty="0" smtClean="0"/>
              <a:t>특징 공간을 자동으로 찾는 작업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딥러닝은</a:t>
            </a:r>
            <a:r>
              <a:rPr lang="ko-KR" altLang="en-US" dirty="0" smtClean="0"/>
              <a:t> 다수의 </a:t>
            </a:r>
            <a:r>
              <a:rPr lang="ko-KR" altLang="en-US" dirty="0" err="1" smtClean="0"/>
              <a:t>은닉층을</a:t>
            </a:r>
            <a:r>
              <a:rPr lang="ko-KR" altLang="en-US" dirty="0" smtClean="0"/>
              <a:t> 가진 신경망을 이용하여 계층적인 특징 공간을 찾아냄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왼쪽 </a:t>
            </a:r>
            <a:r>
              <a:rPr lang="ko-KR" altLang="en-US" dirty="0" err="1" smtClean="0"/>
              <a:t>은닉층은</a:t>
            </a:r>
            <a:r>
              <a:rPr lang="ko-KR" altLang="en-US" dirty="0" smtClean="0"/>
              <a:t> 저급 특징</a:t>
            </a:r>
            <a:r>
              <a:rPr lang="en-US" altLang="ko-KR" dirty="0" smtClean="0"/>
              <a:t>(</a:t>
            </a:r>
            <a:r>
              <a:rPr lang="ko-KR" altLang="en-US" dirty="0" smtClean="0"/>
              <a:t>에지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구석점</a:t>
            </a:r>
            <a:r>
              <a:rPr lang="ko-KR" altLang="en-US" dirty="0" smtClean="0"/>
              <a:t> 등</a:t>
            </a:r>
            <a:r>
              <a:rPr lang="en-US" altLang="ko-KR" dirty="0" smtClean="0"/>
              <a:t>), </a:t>
            </a:r>
            <a:r>
              <a:rPr lang="ko-KR" altLang="en-US" dirty="0" smtClean="0"/>
              <a:t>오른쪽은 고급 특징</a:t>
            </a:r>
            <a:r>
              <a:rPr lang="en-US" altLang="ko-KR" dirty="0" smtClean="0"/>
              <a:t>(</a:t>
            </a:r>
            <a:r>
              <a:rPr lang="ko-KR" altLang="en-US" dirty="0" smtClean="0"/>
              <a:t>얼굴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바퀴 등</a:t>
            </a:r>
            <a:r>
              <a:rPr lang="en-US" altLang="ko-KR" dirty="0" smtClean="0"/>
              <a:t>)</a:t>
            </a:r>
            <a:r>
              <a:rPr lang="ko-KR" altLang="en-US" dirty="0" smtClean="0"/>
              <a:t> 추출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1-7]</a:t>
            </a:r>
            <a:r>
              <a:rPr lang="ko-KR" altLang="en-US" dirty="0" smtClean="0"/>
              <a:t>은 표현 학습을 사람이 직관으로 수행한 셈</a:t>
            </a:r>
            <a:endParaRPr lang="en-US" altLang="ko-KR" dirty="0" smtClean="0"/>
          </a:p>
          <a:p>
            <a:pPr lvl="1"/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marL="266700" lvl="1" indent="0">
              <a:buNone/>
            </a:pP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48" y="1700808"/>
            <a:ext cx="7829788" cy="61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2664296" cy="134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28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5.4.4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드롭아웃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/>
          <a:p>
            <a:r>
              <a:rPr lang="ko-KR" altLang="en-US" dirty="0" err="1" smtClean="0">
                <a:sym typeface="Wingdings" pitchFamily="2" charset="2"/>
              </a:rPr>
              <a:t>드롭아웃</a:t>
            </a:r>
            <a:r>
              <a:rPr lang="ko-KR" altLang="en-US" dirty="0" smtClean="0">
                <a:sym typeface="Wingdings" pitchFamily="2" charset="2"/>
              </a:rPr>
              <a:t> 규제 기법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err="1" smtClean="0">
                <a:sym typeface="Wingdings" pitchFamily="2" charset="2"/>
              </a:rPr>
              <a:t>입력층과</a:t>
            </a:r>
            <a:r>
              <a:rPr lang="ko-KR" altLang="en-US" dirty="0" smtClean="0">
                <a:sym typeface="Wingdings" pitchFamily="2" charset="2"/>
              </a:rPr>
              <a:t> </a:t>
            </a:r>
            <a:r>
              <a:rPr lang="ko-KR" altLang="en-US" dirty="0" err="1" smtClean="0">
                <a:sym typeface="Wingdings" pitchFamily="2" charset="2"/>
              </a:rPr>
              <a:t>은닉층의</a:t>
            </a:r>
            <a:r>
              <a:rPr lang="ko-KR" altLang="en-US" dirty="0" smtClean="0">
                <a:sym typeface="Wingdings" pitchFamily="2" charset="2"/>
              </a:rPr>
              <a:t> </a:t>
            </a:r>
            <a:r>
              <a:rPr lang="ko-KR" altLang="en-US" dirty="0" err="1" smtClean="0">
                <a:sym typeface="Wingdings" pitchFamily="2" charset="2"/>
              </a:rPr>
              <a:t>노드</a:t>
            </a:r>
            <a:r>
              <a:rPr lang="ko-KR" altLang="en-US" dirty="0" smtClean="0">
                <a:sym typeface="Wingdings" pitchFamily="2" charset="2"/>
              </a:rPr>
              <a:t> 중 일정 비율을 임의로 선택하여 제거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남은 부분 신경망을 학습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많은 부분 신경망을 만들고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예측 단계에서 앙상블 결합하는 기법으로 볼 수 있음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많은 부분 신경망을 학습하고</a:t>
            </a:r>
            <a:r>
              <a:rPr lang="en-US" altLang="ko-KR" dirty="0" smtClean="0">
                <a:sym typeface="Wingdings" pitchFamily="2" charset="2"/>
              </a:rPr>
              <a:t>,</a:t>
            </a:r>
            <a:r>
              <a:rPr lang="ko-KR" altLang="en-US" dirty="0" smtClean="0">
                <a:sym typeface="Wingdings" pitchFamily="2" charset="2"/>
              </a:rPr>
              <a:t> 저장하고</a:t>
            </a:r>
            <a:r>
              <a:rPr lang="en-US" altLang="ko-KR" dirty="0" smtClean="0">
                <a:sym typeface="Wingdings" pitchFamily="2" charset="2"/>
              </a:rPr>
              <a:t>,</a:t>
            </a:r>
            <a:r>
              <a:rPr lang="ko-KR" altLang="en-US" dirty="0" smtClean="0">
                <a:sym typeface="Wingdings" pitchFamily="2" charset="2"/>
              </a:rPr>
              <a:t> 앙상블 결합하는데 따른 계산 시간과 메모리 공간 측면의 부담</a:t>
            </a: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" y="3068960"/>
            <a:ext cx="7922096" cy="16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09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5.4.4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드롭아웃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/>
          <a:p>
            <a:r>
              <a:rPr lang="ko-KR" altLang="en-US" dirty="0" smtClean="0">
                <a:sym typeface="Wingdings" pitchFamily="2" charset="2"/>
              </a:rPr>
              <a:t>실제로는 가중치 공유 사용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하나의 신경망</a:t>
            </a:r>
            <a:r>
              <a:rPr lang="en-US" altLang="ko-KR" dirty="0" smtClean="0">
                <a:sym typeface="Wingdings" pitchFamily="2" charset="2"/>
              </a:rPr>
              <a:t>(</a:t>
            </a:r>
            <a:r>
              <a:rPr lang="ko-KR" altLang="en-US" dirty="0" smtClean="0">
                <a:sym typeface="Wingdings" pitchFamily="2" charset="2"/>
              </a:rPr>
              <a:t>하나의 가중치 집합</a:t>
            </a:r>
            <a:r>
              <a:rPr lang="en-US" altLang="ko-KR" dirty="0" smtClean="0">
                <a:sym typeface="Wingdings" pitchFamily="2" charset="2"/>
              </a:rPr>
              <a:t>)</a:t>
            </a:r>
            <a:r>
              <a:rPr lang="ko-KR" altLang="en-US" dirty="0" smtClean="0">
                <a:sym typeface="Wingdings" pitchFamily="2" charset="2"/>
              </a:rPr>
              <a:t>에 </a:t>
            </a:r>
            <a:r>
              <a:rPr lang="ko-KR" altLang="en-US" dirty="0" err="1" smtClean="0">
                <a:sym typeface="Wingdings" pitchFamily="2" charset="2"/>
              </a:rPr>
              <a:t>드롭아웃을</a:t>
            </a:r>
            <a:r>
              <a:rPr lang="ko-KR" altLang="en-US" dirty="0" smtClean="0">
                <a:sym typeface="Wingdings" pitchFamily="2" charset="2"/>
              </a:rPr>
              <a:t> 적용함</a:t>
            </a:r>
            <a:r>
              <a:rPr lang="en-US" altLang="ko-KR" dirty="0" smtClean="0">
                <a:sym typeface="Wingdings" pitchFamily="2" charset="2"/>
              </a:rPr>
              <a:t>([</a:t>
            </a:r>
            <a:r>
              <a:rPr lang="ko-KR" altLang="en-US" dirty="0" smtClean="0">
                <a:sym typeface="Wingdings" pitchFamily="2" charset="2"/>
              </a:rPr>
              <a:t>알고리즘 </a:t>
            </a:r>
            <a:r>
              <a:rPr lang="en-US" altLang="ko-KR" dirty="0" smtClean="0">
                <a:sym typeface="Wingdings" pitchFamily="2" charset="2"/>
              </a:rPr>
              <a:t>5-8]</a:t>
            </a:r>
            <a:r>
              <a:rPr lang="en-US" altLang="ko-KR" dirty="0">
                <a:sym typeface="Wingdings" pitchFamily="2" charset="2"/>
              </a:rPr>
              <a:t>)</a:t>
            </a: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7348686" cy="414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8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5.4.4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드롭아웃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908720"/>
                <a:ext cx="8784976" cy="5688632"/>
              </a:xfrm>
            </p:spPr>
            <p:txBody>
              <a:bodyPr/>
              <a:lstStyle/>
              <a:p>
                <a:r>
                  <a:rPr lang="ko-KR" altLang="en-US" dirty="0" smtClean="0">
                    <a:sym typeface="Wingdings" pitchFamily="2" charset="2"/>
                  </a:rPr>
                  <a:t>라인 </a:t>
                </a:r>
                <a:r>
                  <a:rPr lang="en-US" altLang="ko-KR" dirty="0" smtClean="0">
                    <a:sym typeface="Wingdings" pitchFamily="2" charset="2"/>
                  </a:rPr>
                  <a:t>6</a:t>
                </a:r>
                <a:r>
                  <a:rPr lang="ko-KR" altLang="en-US" dirty="0" smtClean="0">
                    <a:sym typeface="Wingdings" pitchFamily="2" charset="2"/>
                  </a:rPr>
                  <a:t>의 전방 계산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endParaRPr lang="en-US" altLang="ko-KR" dirty="0">
                  <a:sym typeface="Wingdings" pitchFamily="2" charset="2"/>
                </a:endParaRPr>
              </a:p>
              <a:p>
                <a:endParaRPr lang="en-US" altLang="ko-KR" dirty="0" smtClean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불린 배열 </a:t>
                </a:r>
                <a14:m>
                  <m:oMath xmlns:m="http://schemas.openxmlformats.org/officeDocument/2006/math">
                    <m:r>
                      <a:rPr lang="ko-KR" altLang="en-US" b="1" i="0" smtClean="0">
                        <a:latin typeface="Cambria Math"/>
                        <a:sym typeface="Wingdings" pitchFamily="2" charset="2"/>
                      </a:rPr>
                      <m:t>𝛑</m:t>
                    </m:r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에 </a:t>
                </a:r>
                <a:r>
                  <a:rPr lang="ko-KR" altLang="en-US" dirty="0" err="1" smtClean="0">
                    <a:sym typeface="Wingdings" pitchFamily="2" charset="2"/>
                  </a:rPr>
                  <a:t>노드</a:t>
                </a:r>
                <a:r>
                  <a:rPr lang="ko-KR" altLang="en-US" dirty="0" smtClean="0">
                    <a:sym typeface="Wingdings" pitchFamily="2" charset="2"/>
                  </a:rPr>
                  <a:t> 제거 여부를 표시 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ko-KR" altLang="en-US" b="1">
                        <a:latin typeface="Cambria Math"/>
                        <a:sym typeface="Wingdings" pitchFamily="2" charset="2"/>
                      </a:rPr>
                      <m:t>𝛑</m:t>
                    </m:r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는 샘플마다 독립적으로 정하는데</a:t>
                </a:r>
                <a:r>
                  <a:rPr lang="en-US" altLang="ko-KR" dirty="0" smtClean="0">
                    <a:sym typeface="Wingdings" pitchFamily="2" charset="2"/>
                  </a:rPr>
                  <a:t>, </a:t>
                </a:r>
                <a:r>
                  <a:rPr lang="ko-KR" altLang="en-US" dirty="0" err="1" smtClean="0">
                    <a:sym typeface="Wingdings" pitchFamily="2" charset="2"/>
                  </a:rPr>
                  <a:t>난수로</a:t>
                </a:r>
                <a:r>
                  <a:rPr lang="ko-KR" altLang="en-US" dirty="0" smtClean="0">
                    <a:sym typeface="Wingdings" pitchFamily="2" charset="2"/>
                  </a:rPr>
                  <a:t> 설정함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보통 </a:t>
                </a:r>
                <a:r>
                  <a:rPr lang="ko-KR" altLang="en-US" dirty="0" err="1" smtClean="0">
                    <a:sym typeface="Wingdings" pitchFamily="2" charset="2"/>
                  </a:rPr>
                  <a:t>입력층</a:t>
                </a:r>
                <a:r>
                  <a:rPr lang="ko-KR" altLang="en-US" dirty="0" smtClean="0">
                    <a:sym typeface="Wingdings" pitchFamily="2" charset="2"/>
                  </a:rPr>
                  <a:t> 제거 비율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𝑃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𝑖𝑛𝑝𝑢𝑡</m:t>
                        </m:r>
                      </m:sub>
                    </m:sSub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=0.2</m:t>
                    </m:r>
                  </m:oMath>
                </a14:m>
                <a:r>
                  <a:rPr lang="en-US" altLang="ko-KR" dirty="0" smtClean="0">
                    <a:sym typeface="Wingdings" pitchFamily="2" charset="2"/>
                  </a:rPr>
                  <a:t>, </a:t>
                </a:r>
                <a:r>
                  <a:rPr lang="ko-KR" altLang="en-US" dirty="0" err="1" smtClean="0">
                    <a:sym typeface="Wingdings" pitchFamily="2" charset="2"/>
                  </a:rPr>
                  <a:t>은닉층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sym typeface="Wingdings" pitchFamily="2" charset="2"/>
                  </a:rPr>
                  <a:t>제거 </a:t>
                </a:r>
                <a:r>
                  <a:rPr lang="ko-KR" altLang="en-US" dirty="0">
                    <a:sym typeface="Wingdings" pitchFamily="2" charset="2"/>
                  </a:rPr>
                  <a:t>비율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𝑃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  <a:sym typeface="Wingdings" pitchFamily="2" charset="2"/>
                          </a:rPr>
                          <m:t>h𝑖𝑑𝑑𝑒𝑛</m:t>
                        </m:r>
                      </m:sub>
                    </m:sSub>
                    <m:r>
                      <a:rPr lang="en-US" altLang="ko-KR" i="1">
                        <a:latin typeface="Cambria Math"/>
                        <a:sym typeface="Wingdings" pitchFamily="2" charset="2"/>
                      </a:rPr>
                      <m:t>=0.</m:t>
                    </m:r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5</m:t>
                    </m:r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로 설정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908720"/>
                <a:ext cx="8784976" cy="5688632"/>
              </a:xfrm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136904" cy="152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13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5.4.4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드롭아웃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908720"/>
                <a:ext cx="8784976" cy="568863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예측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sym typeface="Wingdings" pitchFamily="2" charset="2"/>
                  </a:rPr>
                  <a:t>단계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altLang="ko-KR" dirty="0">
                  <a:sym typeface="Wingdings" pitchFamily="2" charset="2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r>
                  <a:rPr lang="ko-KR" altLang="en-US" dirty="0" smtClean="0">
                    <a:sym typeface="Wingdings" pitchFamily="2" charset="2"/>
                  </a:rPr>
                  <a:t>앙상블 효과 모방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2"/>
                <a:r>
                  <a:rPr lang="ko-KR" altLang="en-US" dirty="0" smtClean="0">
                    <a:sym typeface="Wingdings" pitchFamily="2" charset="2"/>
                  </a:rPr>
                  <a:t>가중치에 생존 비율 </a:t>
                </a:r>
                <a:r>
                  <a:rPr lang="en-US" altLang="ko-KR" dirty="0" smtClean="0">
                    <a:sym typeface="Wingdings" pitchFamily="2" charset="2"/>
                  </a:rPr>
                  <a:t>(1-</a:t>
                </a:r>
                <a:r>
                  <a:rPr lang="ko-KR" altLang="en-US" dirty="0" err="1" smtClean="0">
                    <a:sym typeface="Wingdings" pitchFamily="2" charset="2"/>
                  </a:rPr>
                  <a:t>드롭아웃</a:t>
                </a:r>
                <a:r>
                  <a:rPr lang="ko-KR" altLang="en-US" dirty="0" smtClean="0">
                    <a:sym typeface="Wingdings" pitchFamily="2" charset="2"/>
                  </a:rPr>
                  <a:t> 비율</a:t>
                </a:r>
                <a:r>
                  <a:rPr lang="en-US" altLang="ko-KR" dirty="0" smtClean="0">
                    <a:sym typeface="Wingdings" pitchFamily="2" charset="2"/>
                  </a:rPr>
                  <a:t>)</a:t>
                </a:r>
                <a:r>
                  <a:rPr lang="ko-KR" altLang="en-US" dirty="0" smtClean="0">
                    <a:sym typeface="Wingdings" pitchFamily="2" charset="2"/>
                  </a:rPr>
                  <a:t>을 곱하여 전방 계산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2"/>
                <a:r>
                  <a:rPr lang="ko-KR" altLang="en-US" dirty="0" smtClean="0">
                    <a:sym typeface="Wingdings" pitchFamily="2" charset="2"/>
                  </a:rPr>
                  <a:t>학습 과정에서 가중치가 </a:t>
                </a:r>
                <a:r>
                  <a:rPr lang="en-US" altLang="ko-KR" dirty="0" smtClean="0">
                    <a:sym typeface="Wingdings" pitchFamily="2" charset="2"/>
                  </a:rPr>
                  <a:t>(1-</a:t>
                </a:r>
                <a:r>
                  <a:rPr lang="ko-KR" altLang="en-US" dirty="0" err="1" smtClean="0">
                    <a:sym typeface="Wingdings" pitchFamily="2" charset="2"/>
                  </a:rPr>
                  <a:t>드롭아웃</a:t>
                </a:r>
                <a:r>
                  <a:rPr lang="ko-KR" altLang="en-US" dirty="0" smtClean="0">
                    <a:sym typeface="Wingdings" pitchFamily="2" charset="2"/>
                  </a:rPr>
                  <a:t> 비율</a:t>
                </a:r>
                <a:r>
                  <a:rPr lang="en-US" altLang="ko-KR" dirty="0" smtClean="0">
                    <a:sym typeface="Wingdings" pitchFamily="2" charset="2"/>
                  </a:rPr>
                  <a:t>)</a:t>
                </a:r>
                <a:r>
                  <a:rPr lang="ko-KR" altLang="en-US" dirty="0" smtClean="0">
                    <a:sym typeface="Wingdings" pitchFamily="2" charset="2"/>
                  </a:rPr>
                  <a:t>만큼만 참여했기 때문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r>
                  <a:rPr lang="ko-KR" altLang="en-US" dirty="0" smtClean="0">
                    <a:sym typeface="Wingdings" pitchFamily="2" charset="2"/>
                  </a:rPr>
                  <a:t>메모리와 계산 효율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r>
                  <a:rPr lang="ko-KR" altLang="en-US" dirty="0" smtClean="0">
                    <a:sym typeface="Wingdings" pitchFamily="2" charset="2"/>
                  </a:rPr>
                  <a:t>추가 메모리는 불린 배열 </a:t>
                </a:r>
                <a14:m>
                  <m:oMath xmlns:m="http://schemas.openxmlformats.org/officeDocument/2006/math">
                    <m:r>
                      <a:rPr lang="ko-KR" altLang="en-US" b="1">
                        <a:latin typeface="Cambria Math"/>
                        <a:sym typeface="Wingdings" pitchFamily="2" charset="2"/>
                      </a:rPr>
                      <m:t>𝛑</m:t>
                    </m:r>
                  </m:oMath>
                </a14:m>
                <a:r>
                  <a:rPr lang="en-US" altLang="ko-KR" b="1" dirty="0" smtClean="0">
                    <a:sym typeface="Wingdings" pitchFamily="2" charset="2"/>
                  </a:rPr>
                  <a:t>, </a:t>
                </a:r>
                <a:r>
                  <a:rPr lang="ko-KR" altLang="en-US" dirty="0" smtClean="0">
                    <a:sym typeface="Wingdings" pitchFamily="2" charset="2"/>
                  </a:rPr>
                  <a:t>추가 계산은 작음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r>
                  <a:rPr lang="ko-KR" altLang="en-US" dirty="0" smtClean="0">
                    <a:sym typeface="Wingdings" pitchFamily="2" charset="2"/>
                  </a:rPr>
                  <a:t>실제 부담은 신경망의 크기에서 옴</a:t>
                </a:r>
                <a:r>
                  <a:rPr lang="en-US" altLang="ko-KR" dirty="0" smtClean="0">
                    <a:sym typeface="Wingdings" pitchFamily="2" charset="2"/>
                  </a:rPr>
                  <a:t>: </a:t>
                </a:r>
                <a:r>
                  <a:rPr lang="ko-KR" altLang="en-US" dirty="0" smtClean="0">
                    <a:sym typeface="Wingdings" pitchFamily="2" charset="2"/>
                  </a:rPr>
                  <a:t>보통 은닉 </a:t>
                </a:r>
                <a:r>
                  <a:rPr lang="ko-KR" altLang="en-US" dirty="0" err="1" smtClean="0">
                    <a:sym typeface="Wingdings" pitchFamily="2" charset="2"/>
                  </a:rPr>
                  <a:t>노드</a:t>
                </a:r>
                <a:r>
                  <a:rPr lang="ko-KR" altLang="en-US" dirty="0" smtClean="0">
                    <a:sym typeface="Wingdings" pitchFamily="2" charset="2"/>
                  </a:rPr>
                  <a:t> 수를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/>
                                <a:sym typeface="Wingdings" pitchFamily="2" charset="2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sym typeface="Wingdings" pitchFamily="2" charset="2"/>
                              </a:rPr>
                              <m:t>h𝑖𝑑𝑑𝑒𝑛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만큼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sym typeface="Wingdings" pitchFamily="2" charset="2"/>
                  </a:rPr>
                  <a:t>늘림</a:t>
                </a: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>
                  <a:sym typeface="Wingdings" pitchFamily="2" charset="2"/>
                </a:endParaRPr>
              </a:p>
              <a:p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908720"/>
                <a:ext cx="8784976" cy="5688632"/>
              </a:xfrm>
              <a:blipFill rotWithShape="1">
                <a:blip r:embed="rId2"/>
                <a:stretch>
                  <a:fillRect l="-555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65" y="1412776"/>
            <a:ext cx="360533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3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5.4.5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앙상블 기법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>
                <a:sym typeface="Wingdings" pitchFamily="2" charset="2"/>
              </a:rPr>
              <a:t>앙상블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서로 다른 여러 개의 모델을 결합하여 일반화 오류를 줄이는 기법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현대 기계 학습은 앙상블도 규제로 여김</a:t>
            </a:r>
            <a:endParaRPr lang="en-US" altLang="ko-KR" dirty="0" smtClean="0">
              <a:sym typeface="Wingdings" pitchFamily="2" charset="2"/>
            </a:endParaRPr>
          </a:p>
          <a:p>
            <a:r>
              <a:rPr lang="ko-KR" altLang="en-US" dirty="0" smtClean="0">
                <a:sym typeface="Wingdings" pitchFamily="2" charset="2"/>
              </a:rPr>
              <a:t>두 가지 일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서로 다른 </a:t>
            </a:r>
            <a:r>
              <a:rPr lang="ko-KR" altLang="en-US" dirty="0" err="1" smtClean="0">
                <a:sym typeface="Wingdings" pitchFamily="2" charset="2"/>
              </a:rPr>
              <a:t>예측기를</a:t>
            </a:r>
            <a:r>
              <a:rPr lang="ko-KR" altLang="en-US" dirty="0" smtClean="0">
                <a:sym typeface="Wingdings" pitchFamily="2" charset="2"/>
              </a:rPr>
              <a:t> 학습하는 일</a:t>
            </a:r>
            <a:endParaRPr lang="en-US" altLang="ko-KR" dirty="0" smtClean="0">
              <a:sym typeface="Wingdings" pitchFamily="2" charset="2"/>
            </a:endParaRPr>
          </a:p>
          <a:p>
            <a:pPr lvl="2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예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서로 다른 구조의 신경망 여러 개를 학습 또는 같은 구조를 사용하되 서로 다른 </a:t>
            </a:r>
            <a:r>
              <a:rPr lang="ko-KR" altLang="en-US" dirty="0" err="1" smtClean="0">
                <a:sym typeface="Wingdings" pitchFamily="2" charset="2"/>
              </a:rPr>
              <a:t>초깃값과</a:t>
            </a:r>
            <a:r>
              <a:rPr lang="ko-KR" altLang="en-US" dirty="0" smtClean="0">
                <a:sym typeface="Wingdings" pitchFamily="2" charset="2"/>
              </a:rPr>
              <a:t> </a:t>
            </a:r>
            <a:r>
              <a:rPr lang="ko-KR" altLang="en-US" dirty="0" err="1" smtClean="0">
                <a:sym typeface="Wingdings" pitchFamily="2" charset="2"/>
              </a:rPr>
              <a:t>하이퍼</a:t>
            </a:r>
            <a:r>
              <a:rPr lang="ko-KR" altLang="en-US" dirty="0" smtClean="0">
                <a:sym typeface="Wingdings" pitchFamily="2" charset="2"/>
              </a:rPr>
              <a:t> 매개변수를 설정하고 학습</a:t>
            </a:r>
            <a:endParaRPr lang="en-US" altLang="ko-KR" dirty="0" smtClean="0">
              <a:sym typeface="Wingdings" pitchFamily="2" charset="2"/>
            </a:endParaRPr>
          </a:p>
          <a:p>
            <a:pPr lvl="2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예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err="1" smtClean="0">
                <a:sym typeface="Wingdings" pitchFamily="2" charset="2"/>
              </a:rPr>
              <a:t>배깅</a:t>
            </a:r>
            <a:r>
              <a:rPr lang="en-US" altLang="ko-KR" dirty="0" smtClean="0">
                <a:sym typeface="Wingdings" pitchFamily="2" charset="2"/>
              </a:rPr>
              <a:t>(</a:t>
            </a:r>
            <a:r>
              <a:rPr lang="ko-KR" altLang="en-US" dirty="0" smtClean="0">
                <a:sym typeface="Wingdings" pitchFamily="2" charset="2"/>
              </a:rPr>
              <a:t>훈련집합을 여러 번 </a:t>
            </a:r>
            <a:r>
              <a:rPr lang="ko-KR" altLang="en-US" dirty="0" err="1" smtClean="0">
                <a:sym typeface="Wingdings" pitchFamily="2" charset="2"/>
              </a:rPr>
              <a:t>샘플링하여</a:t>
            </a:r>
            <a:r>
              <a:rPr lang="ko-KR" altLang="en-US" dirty="0" smtClean="0">
                <a:sym typeface="Wingdings" pitchFamily="2" charset="2"/>
              </a:rPr>
              <a:t> 서로 다른 훈련집합을 구성</a:t>
            </a:r>
            <a:r>
              <a:rPr lang="en-US" altLang="ko-KR" dirty="0" smtClean="0">
                <a:sym typeface="Wingdings" pitchFamily="2" charset="2"/>
              </a:rPr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예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err="1" smtClean="0">
                <a:sym typeface="Wingdings" pitchFamily="2" charset="2"/>
              </a:rPr>
              <a:t>부스팅</a:t>
            </a:r>
            <a:r>
              <a:rPr lang="en-US" altLang="ko-KR" dirty="0" smtClean="0">
                <a:sym typeface="Wingdings" pitchFamily="2" charset="2"/>
              </a:rPr>
              <a:t>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ko-KR" altLang="en-US" dirty="0" smtClean="0">
                <a:sym typeface="Wingdings" pitchFamily="2" charset="2"/>
              </a:rPr>
              <a:t>번째 </a:t>
            </a:r>
            <a:r>
              <a:rPr lang="ko-KR" altLang="en-US" dirty="0" err="1" smtClean="0">
                <a:sym typeface="Wingdings" pitchFamily="2" charset="2"/>
              </a:rPr>
              <a:t>예측기가</a:t>
            </a:r>
            <a:r>
              <a:rPr lang="ko-KR" altLang="en-US" dirty="0" smtClean="0">
                <a:sym typeface="Wingdings" pitchFamily="2" charset="2"/>
              </a:rPr>
              <a:t> 틀린 샘플을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+1</a:t>
            </a:r>
            <a:r>
              <a:rPr lang="ko-KR" altLang="en-US" dirty="0" smtClean="0">
                <a:sym typeface="Wingdings" pitchFamily="2" charset="2"/>
              </a:rPr>
              <a:t>번째 </a:t>
            </a:r>
            <a:r>
              <a:rPr lang="ko-KR" altLang="en-US" dirty="0" err="1" smtClean="0">
                <a:sym typeface="Wingdings" pitchFamily="2" charset="2"/>
              </a:rPr>
              <a:t>예측기가</a:t>
            </a:r>
            <a:r>
              <a:rPr lang="ko-KR" altLang="en-US" dirty="0" smtClean="0">
                <a:sym typeface="Wingdings" pitchFamily="2" charset="2"/>
              </a:rPr>
              <a:t> 잘 인식하도록 연계성을 고려</a:t>
            </a:r>
            <a:r>
              <a:rPr lang="en-US" altLang="ko-KR" dirty="0" smtClean="0">
                <a:sym typeface="Wingdings" pitchFamily="2" charset="2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학습된 </a:t>
            </a:r>
            <a:r>
              <a:rPr lang="ko-KR" altLang="en-US" dirty="0" err="1" smtClean="0">
                <a:sym typeface="Wingdings" pitchFamily="2" charset="2"/>
              </a:rPr>
              <a:t>예측기를</a:t>
            </a:r>
            <a:r>
              <a:rPr lang="ko-KR" altLang="en-US" dirty="0" smtClean="0">
                <a:sym typeface="Wingdings" pitchFamily="2" charset="2"/>
              </a:rPr>
              <a:t> 결합하는 일</a:t>
            </a:r>
            <a:endParaRPr lang="en-US" altLang="ko-KR" dirty="0" smtClean="0">
              <a:sym typeface="Wingdings" pitchFamily="2" charset="2"/>
            </a:endParaRPr>
          </a:p>
          <a:p>
            <a:pPr lvl="2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주로 투표 방식을 사용</a:t>
            </a:r>
            <a:endParaRPr lang="en-US" altLang="ko-KR" dirty="0" smtClean="0">
              <a:sym typeface="Wingdings" pitchFamily="2" charset="2"/>
            </a:endParaRPr>
          </a:p>
          <a:p>
            <a:r>
              <a:rPr lang="ko-KR" altLang="en-US" dirty="0" smtClean="0">
                <a:sym typeface="Wingdings" pitchFamily="2" charset="2"/>
              </a:rPr>
              <a:t>자세한 내용은 </a:t>
            </a:r>
            <a:r>
              <a:rPr lang="en-US" altLang="ko-KR" dirty="0" smtClean="0">
                <a:sym typeface="Wingdings" pitchFamily="2" charset="2"/>
              </a:rPr>
              <a:t>12</a:t>
            </a:r>
            <a:r>
              <a:rPr lang="ko-KR" altLang="en-US" dirty="0" smtClean="0">
                <a:sym typeface="Wingdings" pitchFamily="2" charset="2"/>
              </a:rPr>
              <a:t>장</a:t>
            </a:r>
            <a:endParaRPr lang="en-US" altLang="ko-KR" dirty="0" smtClean="0">
              <a:sym typeface="Wingdings" pitchFamily="2" charset="2"/>
            </a:endParaRPr>
          </a:p>
          <a:p>
            <a:pPr lvl="2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27069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5.5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학습 모델에는 두 종류의 매개변수가 있음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내부 매개변수</a:t>
                </a:r>
                <a:endParaRPr lang="en-US" altLang="ko-KR" dirty="0" smtClean="0"/>
              </a:p>
              <a:p>
                <a:pPr lvl="2">
                  <a:lnSpc>
                    <a:spcPct val="150000"/>
                  </a:lnSpc>
                </a:pPr>
                <a:r>
                  <a:rPr lang="ko-KR" altLang="en-US" dirty="0" smtClean="0"/>
                  <a:t>신경망의 경우 에지 가중치로서 이 책은 </a:t>
                </a:r>
                <a14:m>
                  <m:oMath xmlns:m="http://schemas.openxmlformats.org/officeDocument/2006/math">
                    <m:r>
                      <a:rPr lang="el-GR" altLang="ko-KR" b="1" i="0" smtClean="0">
                        <a:latin typeface="Cambria Math"/>
                        <a:ea typeface="Cambria Math"/>
                      </a:rPr>
                      <m:t>𝚯</m:t>
                    </m:r>
                  </m:oMath>
                </a14:m>
                <a:r>
                  <a:rPr lang="ko-KR" altLang="en-US" dirty="0" err="1" smtClean="0"/>
                  <a:t>로</a:t>
                </a:r>
                <a:r>
                  <a:rPr lang="ko-KR" altLang="en-US" dirty="0" smtClean="0"/>
                  <a:t> 표기 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예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(4.1)</a:t>
                </a:r>
                <a:r>
                  <a:rPr lang="ko-KR" altLang="en-US" dirty="0" smtClean="0"/>
                  <a:t>의 가중치 행렬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0" smtClean="0">
                            <a:latin typeface="Cambria Math"/>
                          </a:rPr>
                          <m:t>𝐔</m:t>
                        </m:r>
                      </m:e>
                      <m:sup>
                        <m:r>
                          <a:rPr lang="en-US" altLang="ko-KR" b="0" i="1" smtClean="0">
                            <a:latin typeface="Cambria Math"/>
                          </a:rPr>
                          <m:t>𝑙</m:t>
                        </m:r>
                      </m:sup>
                    </m:sSup>
                  </m:oMath>
                </a14:m>
                <a:r>
                  <a:rPr lang="en-US" altLang="ko-KR" dirty="0" smtClean="0"/>
                  <a:t>)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ko-KR" altLang="en-US" dirty="0" smtClean="0"/>
                  <a:t>학습 알고리즘이 최적화함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err="1" smtClean="0"/>
                  <a:t>하이퍼</a:t>
                </a:r>
                <a:r>
                  <a:rPr lang="ko-KR" altLang="en-US" dirty="0" smtClean="0"/>
                  <a:t> 매개변수</a:t>
                </a:r>
                <a:endParaRPr lang="en-US" altLang="ko-KR" dirty="0" smtClean="0"/>
              </a:p>
              <a:p>
                <a:pPr lvl="2">
                  <a:lnSpc>
                    <a:spcPct val="150000"/>
                  </a:lnSpc>
                </a:pPr>
                <a:r>
                  <a:rPr lang="ko-KR" altLang="en-US" dirty="0"/>
                  <a:t>모델의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외부에서 모델의 동작을 </a:t>
                </a:r>
                <a:r>
                  <a:rPr lang="ko-KR" altLang="en-US" dirty="0" smtClean="0"/>
                  <a:t>조정함</a:t>
                </a:r>
                <a:endParaRPr lang="en-US" altLang="ko-KR" dirty="0" smtClean="0"/>
              </a:p>
              <a:p>
                <a:pPr lvl="2">
                  <a:lnSpc>
                    <a:spcPct val="150000"/>
                  </a:lnSpc>
                </a:pPr>
                <a:r>
                  <a:rPr lang="ko-KR" altLang="en-US" dirty="0" smtClean="0"/>
                  <a:t>예</a:t>
                </a:r>
                <a:r>
                  <a:rPr lang="en-US" altLang="ko-KR" dirty="0" smtClean="0"/>
                  <a:t>, </a:t>
                </a:r>
                <a:r>
                  <a:rPr lang="ko-KR" altLang="en-US" dirty="0" err="1" smtClean="0"/>
                  <a:t>은닉층의</a:t>
                </a:r>
                <a:r>
                  <a:rPr lang="ko-KR" altLang="en-US" dirty="0" smtClean="0"/>
                  <a:t> 개수</a:t>
                </a:r>
                <a:r>
                  <a:rPr lang="en-US" altLang="ko-KR" dirty="0" smtClean="0"/>
                  <a:t>, CNN </a:t>
                </a:r>
                <a:r>
                  <a:rPr lang="ko-KR" altLang="en-US" dirty="0" smtClean="0"/>
                  <a:t>마스크 크기와 보폭</a:t>
                </a:r>
                <a:r>
                  <a:rPr lang="en-US" altLang="ko-KR" dirty="0" smtClean="0"/>
                  <a:t>, </a:t>
                </a:r>
                <a:r>
                  <a:rPr lang="ko-KR" altLang="en-US" dirty="0" err="1" smtClean="0"/>
                  <a:t>학습률</a:t>
                </a:r>
                <a:r>
                  <a:rPr lang="en-US" altLang="ko-KR" dirty="0" smtClean="0"/>
                  <a:t>, </a:t>
                </a:r>
                <a:r>
                  <a:rPr lang="ko-KR" altLang="en-US" dirty="0" err="1" smtClean="0"/>
                  <a:t>모멘텀과</a:t>
                </a:r>
                <a:r>
                  <a:rPr lang="ko-KR" altLang="en-US" dirty="0" smtClean="0"/>
                  <a:t> 관련된 매개변수 등</a:t>
                </a:r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40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5.5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 smtClean="0"/>
              <a:t>하이퍼</a:t>
            </a:r>
            <a:r>
              <a:rPr lang="ko-KR" altLang="en-US" dirty="0" smtClean="0"/>
              <a:t> 매개변수 선택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표준 문헌이 제시하는 기본값을 사용하면 됨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보통 여러 후보 값 또는 범위를 제시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후보 값 중에서 주어진 데이터에 최적인 값 선택 </a:t>
            </a:r>
            <a:r>
              <a:rPr lang="en-US" altLang="ko-KR" dirty="0" smtClean="0">
                <a:sym typeface="Wingdings" pitchFamily="2" charset="2"/>
              </a:rPr>
              <a:t> </a:t>
            </a:r>
            <a:r>
              <a:rPr lang="ko-KR" altLang="en-US" dirty="0" err="1" smtClean="0">
                <a:sym typeface="Wingdings" pitchFamily="2" charset="2"/>
              </a:rPr>
              <a:t>하이퍼</a:t>
            </a:r>
            <a:r>
              <a:rPr lang="ko-KR" altLang="en-US" dirty="0" smtClean="0">
                <a:sym typeface="Wingdings" pitchFamily="2" charset="2"/>
              </a:rPr>
              <a:t> 매개변수 최적화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라인 </a:t>
            </a:r>
            <a:r>
              <a:rPr lang="en-US" altLang="ko-KR" dirty="0" smtClean="0">
                <a:sym typeface="Wingdings" pitchFamily="2" charset="2"/>
              </a:rPr>
              <a:t>3</a:t>
            </a:r>
            <a:r>
              <a:rPr lang="ko-KR" altLang="en-US" dirty="0" smtClean="0">
                <a:sym typeface="Wingdings" pitchFamily="2" charset="2"/>
              </a:rPr>
              <a:t>을 구현하는 방법에 따라</a:t>
            </a:r>
            <a:r>
              <a:rPr lang="en-US" altLang="ko-KR" dirty="0" smtClean="0">
                <a:sym typeface="Wingdings" pitchFamily="2" charset="2"/>
              </a:rPr>
              <a:t> </a:t>
            </a:r>
            <a:r>
              <a:rPr lang="ko-KR" altLang="en-US" dirty="0" smtClean="0">
                <a:sym typeface="Wingdings" pitchFamily="2" charset="2"/>
              </a:rPr>
              <a:t>수동 탐색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격자 탐색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임의 탐색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05" y="2420888"/>
            <a:ext cx="5341590" cy="317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86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5.5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/>
              <a:t>격자 탐색과 임의 탐색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r>
              <a:rPr lang="ko-KR" altLang="en-US" dirty="0" smtClean="0"/>
              <a:t>임의 탐색은 </a:t>
            </a:r>
            <a:r>
              <a:rPr lang="ko-KR" altLang="en-US" dirty="0" err="1" smtClean="0"/>
              <a:t>난수로</a:t>
            </a:r>
            <a:r>
              <a:rPr lang="ko-KR" altLang="en-US" dirty="0" smtClean="0"/>
              <a:t> 매개변수 조합을 생성함</a:t>
            </a:r>
            <a:endParaRPr lang="en-US" altLang="ko-KR" dirty="0" smtClean="0"/>
          </a:p>
          <a:p>
            <a:r>
              <a:rPr lang="ko-KR" altLang="en-US" dirty="0" smtClean="0"/>
              <a:t>로그 규모 간격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어떤 매개변수는 로그 규모를 사용해야 함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예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학습률</a:t>
            </a:r>
            <a:r>
              <a:rPr lang="ko-KR" altLang="en-US" dirty="0" smtClean="0"/>
              <a:t> 범위가 </a:t>
            </a:r>
            <a:r>
              <a:rPr lang="en-US" altLang="ko-KR" dirty="0" smtClean="0"/>
              <a:t>[0.0001~0.1]</a:t>
            </a:r>
            <a:r>
              <a:rPr lang="ko-KR" altLang="en-US" dirty="0" smtClean="0"/>
              <a:t>일 때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등간격은</a:t>
            </a:r>
            <a:r>
              <a:rPr lang="ko-KR" altLang="en-US" dirty="0" smtClean="0"/>
              <a:t> </a:t>
            </a:r>
            <a:r>
              <a:rPr lang="en-US" altLang="ko-KR" dirty="0" smtClean="0"/>
              <a:t>0.0001, 0.0002, 0.0003, …, 0.0998, 0.0999</a:t>
            </a:r>
            <a:r>
              <a:rPr lang="ko-KR" altLang="en-US" dirty="0" smtClean="0"/>
              <a:t>로 총 </a:t>
            </a:r>
            <a:r>
              <a:rPr lang="en-US" altLang="ko-KR" dirty="0" smtClean="0"/>
              <a:t>1000</a:t>
            </a:r>
            <a:r>
              <a:rPr lang="ko-KR" altLang="en-US" dirty="0" smtClean="0"/>
              <a:t>개 값을 조사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로그 규모는 </a:t>
            </a:r>
            <a:r>
              <a:rPr lang="en-US" altLang="ko-KR" dirty="0" smtClean="0"/>
              <a:t>2</a:t>
            </a:r>
            <a:r>
              <a:rPr lang="ko-KR" altLang="en-US" dirty="0" smtClean="0"/>
              <a:t>배씩 증가시킴</a:t>
            </a:r>
            <a:r>
              <a:rPr lang="en-US" altLang="ko-KR" dirty="0" smtClean="0"/>
              <a:t>. </a:t>
            </a:r>
            <a:r>
              <a:rPr lang="ko-KR" altLang="en-US" dirty="0" smtClean="0"/>
              <a:t>즉 </a:t>
            </a:r>
            <a:r>
              <a:rPr lang="en-US" altLang="ko-KR" dirty="0" smtClean="0"/>
              <a:t>0.0001, 0.0002, 0.0004, 0.0008, …, 0.0256, 0.0512, …</a:t>
            </a:r>
            <a:r>
              <a:rPr lang="ko-KR" altLang="en-US" dirty="0" smtClean="0"/>
              <a:t>를 조사함 </a:t>
            </a:r>
            <a:endParaRPr lang="en-US" altLang="ko-KR" dirty="0" smtClean="0"/>
          </a:p>
          <a:p>
            <a:pPr marL="104775" lvl="1" indent="0">
              <a:buNone/>
            </a:pP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4136703" cy="231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6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5.5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차원의 저주 문제 발생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매개변수가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ko-KR" altLang="en-US" dirty="0" smtClean="0"/>
              <a:t>개이고 각각이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ko-KR" altLang="en-US" dirty="0" smtClean="0"/>
              <a:t>개 구간이라면 </a:t>
            </a:r>
            <a:r>
              <a:rPr lang="en-US" altLang="ko-KR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ko-KR" i="1" baseline="30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ko-KR" altLang="en-US" dirty="0" smtClean="0"/>
              <a:t>개의 점을 조사해야 함</a:t>
            </a:r>
            <a:endParaRPr lang="en-US" altLang="ko-KR" dirty="0"/>
          </a:p>
          <a:p>
            <a:r>
              <a:rPr lang="ko-KR" altLang="en-US" dirty="0" smtClean="0"/>
              <a:t>임의 탐색이 우월함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[Bergstra2012]</a:t>
            </a:r>
            <a:r>
              <a:rPr lang="ko-KR" altLang="en-US" dirty="0" smtClean="0"/>
              <a:t>의 실험 </a:t>
            </a:r>
            <a:r>
              <a:rPr lang="en-US" altLang="ko-KR" dirty="0" smtClean="0"/>
              <a:t>(32</a:t>
            </a:r>
            <a:r>
              <a:rPr lang="ko-KR" altLang="en-US" dirty="0" smtClean="0"/>
              <a:t>개의 매개변수</a:t>
            </a:r>
            <a:r>
              <a:rPr lang="en-US" altLang="ko-KR" dirty="0" smtClean="0"/>
              <a:t>) </a:t>
            </a:r>
            <a:r>
              <a:rPr lang="en-US" altLang="ko-KR" dirty="0" smtClean="0">
                <a:sym typeface="Wingdings" pitchFamily="2" charset="2"/>
              </a:rPr>
              <a:t> </a:t>
            </a:r>
            <a:r>
              <a:rPr lang="ko-KR" altLang="en-US" dirty="0" smtClean="0">
                <a:sym typeface="Wingdings" pitchFamily="2" charset="2"/>
              </a:rPr>
              <a:t>임의 탐색이 유리함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5-30]</a:t>
            </a:r>
            <a:r>
              <a:rPr lang="ko-KR" altLang="en-US" dirty="0" smtClean="0"/>
              <a:t>은 임의 탐색이 유리한 이유를 설명</a:t>
            </a:r>
            <a:endParaRPr lang="en-US" altLang="ko-KR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00" y="3212976"/>
            <a:ext cx="454649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93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시스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템 성능 측정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/>
              <a:t>&lt;R</a:t>
            </a:r>
            <a:r>
              <a:rPr lang="ko-KR" altLang="en-US" dirty="0" smtClean="0"/>
              <a:t>로 배우는 </a:t>
            </a:r>
            <a:r>
              <a:rPr lang="ko-KR" altLang="en-US" dirty="0" err="1" smtClean="0"/>
              <a:t>데이터과학</a:t>
            </a:r>
            <a:r>
              <a:rPr lang="en-US" altLang="ko-KR" dirty="0" smtClean="0"/>
              <a:t>&gt; 10</a:t>
            </a:r>
            <a:r>
              <a:rPr lang="ko-KR" altLang="en-US" dirty="0" smtClean="0"/>
              <a:t>장에서 발췌</a:t>
            </a:r>
            <a:endParaRPr lang="en-US" altLang="ko-KR" dirty="0"/>
          </a:p>
        </p:txBody>
      </p:sp>
      <p:pic>
        <p:nvPicPr>
          <p:cNvPr id="1026" name="Picture 2" descr="http://image.kyobobook.co.kr/images/book/xlarge/460/x9791156644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3960440" cy="495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6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1.2.3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변환과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표현 학습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차원에 대한 몇 가지 설명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차원에 무관하게 수식 적용 가능함</a:t>
            </a:r>
            <a:endParaRPr lang="en-US" altLang="ko-KR" dirty="0"/>
          </a:p>
          <a:p>
            <a:pPr lvl="2"/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ko-KR" altLang="en-US" dirty="0" smtClean="0"/>
              <a:t>두 점 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ko-K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ko-KR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ko-KR" dirty="0"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ko-KR" i="1" baseline="-250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ko-KR" baseline="30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와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ko-K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ko-KR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ko-KR" dirty="0"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ko-KR" i="1" baseline="-25000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ko-KR" baseline="30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사이의 거리는 모든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에 대해 성립</a:t>
            </a:r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ko-KR" dirty="0"/>
          </a:p>
          <a:p>
            <a:endParaRPr lang="en-US" altLang="ko-KR" dirty="0" smtClean="0"/>
          </a:p>
          <a:p>
            <a:pPr lvl="2"/>
            <a:r>
              <a:rPr lang="ko-KR" altLang="en-US" dirty="0" smtClean="0"/>
              <a:t>보통 </a:t>
            </a:r>
            <a:r>
              <a:rPr lang="en-US" altLang="ko-KR" dirty="0" smtClean="0"/>
              <a:t>2~3</a:t>
            </a:r>
            <a:r>
              <a:rPr lang="ko-KR" altLang="en-US" dirty="0" smtClean="0"/>
              <a:t>차원의 </a:t>
            </a:r>
            <a:r>
              <a:rPr lang="ko-KR" altLang="en-US" dirty="0" err="1" smtClean="0"/>
              <a:t>저차원에서</a:t>
            </a:r>
            <a:r>
              <a:rPr lang="ko-KR" altLang="en-US" dirty="0" smtClean="0"/>
              <a:t> 식을 고안한 다음 고차원으로 확장 적용</a:t>
            </a:r>
            <a:endParaRPr lang="en-US" altLang="ko-KR" dirty="0" smtClean="0"/>
          </a:p>
          <a:p>
            <a:pPr lvl="1"/>
            <a:endParaRPr lang="en-US" altLang="ko-KR" baseline="30000" dirty="0" smtClean="0"/>
          </a:p>
          <a:p>
            <a:pPr lvl="1"/>
            <a:r>
              <a:rPr lang="ko-KR" altLang="en-US" dirty="0" smtClean="0"/>
              <a:t>차원의 저주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차원이 높아짐에 따라 발생하는 현실적인 문제들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=4</a:t>
            </a:r>
            <a:r>
              <a:rPr lang="ko-KR" altLang="en-US" dirty="0" smtClean="0"/>
              <a:t>인 </a:t>
            </a:r>
            <a:r>
              <a:rPr lang="en-US" altLang="ko-KR" dirty="0" smtClean="0"/>
              <a:t>Iris </a:t>
            </a:r>
            <a:r>
              <a:rPr lang="ko-KR" altLang="en-US" dirty="0" smtClean="0"/>
              <a:t>데이터에서 축마다 </a:t>
            </a:r>
            <a:r>
              <a:rPr lang="en-US" altLang="ko-KR" dirty="0" smtClean="0"/>
              <a:t>100</a:t>
            </a:r>
            <a:r>
              <a:rPr lang="ko-KR" altLang="en-US" dirty="0" smtClean="0"/>
              <a:t>개 구간으로 나누면 총 </a:t>
            </a:r>
            <a:r>
              <a:rPr lang="en-US" altLang="ko-KR" dirty="0" smtClean="0"/>
              <a:t>100</a:t>
            </a:r>
            <a:r>
              <a:rPr lang="en-US" altLang="ko-KR" baseline="30000" dirty="0" smtClean="0"/>
              <a:t>4</a:t>
            </a:r>
            <a:r>
              <a:rPr lang="en-US" altLang="ko-KR" dirty="0" smtClean="0"/>
              <a:t>=1</a:t>
            </a:r>
            <a:r>
              <a:rPr lang="ko-KR" altLang="en-US" dirty="0" smtClean="0"/>
              <a:t>억 개의 칸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=784</a:t>
            </a:r>
            <a:r>
              <a:rPr lang="ko-KR" altLang="en-US" dirty="0" smtClean="0"/>
              <a:t>인 </a:t>
            </a:r>
            <a:r>
              <a:rPr lang="en-US" altLang="ko-KR" dirty="0" smtClean="0"/>
              <a:t>MNIST </a:t>
            </a:r>
            <a:r>
              <a:rPr lang="ko-KR" altLang="en-US" dirty="0" smtClean="0"/>
              <a:t>샘플의 </a:t>
            </a:r>
            <a:r>
              <a:rPr lang="ko-KR" altLang="en-US" dirty="0" err="1" smtClean="0"/>
              <a:t>화소가</a:t>
            </a:r>
            <a:r>
              <a:rPr lang="en-US" altLang="ko-KR" dirty="0" smtClean="0"/>
              <a:t> 0</a:t>
            </a:r>
            <a:r>
              <a:rPr lang="ko-KR" altLang="en-US" dirty="0" smtClean="0"/>
              <a:t>과 </a:t>
            </a:r>
            <a:r>
              <a:rPr lang="en-US" altLang="ko-KR" dirty="0" smtClean="0"/>
              <a:t>1</a:t>
            </a:r>
            <a:r>
              <a:rPr lang="ko-KR" altLang="en-US" dirty="0" smtClean="0"/>
              <a:t>값을 가진다면 </a:t>
            </a:r>
            <a:r>
              <a:rPr lang="en-US" altLang="ko-KR" dirty="0" smtClean="0"/>
              <a:t>2</a:t>
            </a:r>
            <a:r>
              <a:rPr lang="en-US" altLang="ko-KR" baseline="30000" dirty="0" smtClean="0"/>
              <a:t>784</a:t>
            </a:r>
            <a:r>
              <a:rPr lang="ko-KR" altLang="en-US" dirty="0" smtClean="0"/>
              <a:t>개의 칸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거대한 공간에 고작 </a:t>
            </a:r>
            <a:r>
              <a:rPr lang="en-US" altLang="ko-KR" dirty="0" smtClean="0"/>
              <a:t>6</a:t>
            </a:r>
            <a:r>
              <a:rPr lang="ko-KR" altLang="en-US" dirty="0" smtClean="0"/>
              <a:t>만 개의 샘플을 흩뿌린 매우 희소한 분포</a:t>
            </a:r>
            <a:endParaRPr lang="en-US" altLang="ko-KR" dirty="0"/>
          </a:p>
          <a:p>
            <a:pPr lvl="2"/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marL="266700" lvl="1" indent="0">
              <a:buNone/>
            </a:pP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3"/>
            <a:ext cx="5616623" cy="103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21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02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정확률</a:t>
            </a:r>
            <a:r>
              <a:rPr lang="en-US" altLang="ko-KR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accuracy</a:t>
            </a:r>
            <a:endParaRPr lang="ko-KR" altLang="en-US" baseline="-25000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가장 널리 활용되는 </a:t>
            </a: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정확률</a:t>
            </a:r>
            <a:endParaRPr lang="en-US" altLang="ko-KR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예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iris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에 있는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개 샘플 중에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개를 맞추었다면 </a:t>
            </a: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정확률은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102/150=85%, </a:t>
            </a: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오류율은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48/150=15%</a:t>
            </a: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기각</a:t>
            </a:r>
            <a:r>
              <a:rPr lang="en-US" altLang="ko-K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rejection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기능이 있는 경우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예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새로운 환자에 대해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0.6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확률을 예측했다면 확신이 서지 않기 때문에 기각하고 정밀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진단을 함 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84784"/>
            <a:ext cx="7081583" cy="10801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5013176"/>
            <a:ext cx="8092100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8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06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정밀도와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재현률</a:t>
            </a:r>
            <a:endParaRPr lang="ko-KR" altLang="en-US" baseline="-25000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정확률이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의미가 없는 상황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예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1000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명당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명꼴로 암환자라면 의사가 무턱대고 정상이라고 판정해도 </a:t>
            </a: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정확률이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99.9%(</a:t>
            </a: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오진률은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0.1%)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인 명의가 됨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부류 불균형인 상황에서는 다른 성능 척도를 사용해야 함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이 절에서는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정상인과 환자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정상품과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불량품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승인과 거부처럼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부류 분류 문제에서 모델의 성능을 보다 세밀하게 측정해주는 척도로 정밀도와 </a:t>
            </a: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재현률을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공부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36912"/>
            <a:ext cx="914400" cy="914400"/>
          </a:xfrm>
          <a:prstGeom prst="rect">
            <a:avLst/>
          </a:prstGeom>
        </p:spPr>
        <p:txBody>
          <a:bodyPr vert="eaVert" wrap="none" lIns="91440" tIns="45720" rIns="91440" bIns="45720" rtlCol="0" anchor="ctr">
            <a:normAutofit/>
          </a:bodyPr>
          <a:lstStyle/>
          <a:p>
            <a:endParaRPr lang="ko-KR" alt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73074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06.1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혼동 행렬</a:t>
            </a:r>
            <a:r>
              <a:rPr lang="en-US" altLang="ko-KR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confusion matrix</a:t>
            </a:r>
            <a:endParaRPr lang="ko-KR" altLang="en-US" baseline="-25000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두 부류를 긍정</a:t>
            </a:r>
            <a:r>
              <a:rPr lang="en-US" altLang="ko-K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과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부정</a:t>
            </a:r>
            <a:r>
              <a:rPr lang="en-US" altLang="ko-K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으로 구분하는 방법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예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의사의 진단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목적은 환자를 가려내기 위함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환자를 긍정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정상을 부정으로 봄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예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반도체 불량품 검사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불량품이 긍정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정상품이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부정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예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신용 카드 승인 시스템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불승인이 긍정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승인이 부정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예측의 네 가지 경우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그라운드 </a:t>
            </a: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트루스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정답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을 붙이는 방법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예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불량품 검출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생산라인에서 숙련자가 붙인 레이블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예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신용카드 승인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사후에 들어온 도난 신고 정보를 사용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36912"/>
            <a:ext cx="914400" cy="914400"/>
          </a:xfrm>
          <a:prstGeom prst="rect">
            <a:avLst/>
          </a:prstGeom>
        </p:spPr>
        <p:txBody>
          <a:bodyPr vert="eaVert" wrap="none" lIns="91440" tIns="45720" rIns="91440" bIns="45720" rtlCol="0" anchor="ctr">
            <a:normAutofit/>
          </a:bodyPr>
          <a:lstStyle/>
          <a:p>
            <a:endParaRPr lang="ko-KR" altLang="en-US" sz="36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68960"/>
            <a:ext cx="7605077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06.1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혼동 행렬</a:t>
            </a:r>
            <a:endParaRPr lang="ko-KR" altLang="en-US" baseline="-25000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혼동 행렬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혼동 행렬에서 계산할 수 있는 네 가지 성능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36912"/>
            <a:ext cx="914400" cy="914400"/>
          </a:xfrm>
          <a:prstGeom prst="rect">
            <a:avLst/>
          </a:prstGeom>
        </p:spPr>
        <p:txBody>
          <a:bodyPr vert="eaVert" wrap="none" lIns="91440" tIns="45720" rIns="91440" bIns="45720" rtlCol="0" anchor="ctr">
            <a:normAutofit/>
          </a:bodyPr>
          <a:lstStyle/>
          <a:p>
            <a:endParaRPr lang="ko-KR" altLang="en-US" sz="3600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2" y="1484784"/>
            <a:ext cx="3407473" cy="20665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86071"/>
            <a:ext cx="6102664" cy="214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1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06.2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정밀도와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재현률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또는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특이도와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민감도</a:t>
            </a:r>
            <a:endParaRPr lang="ko-KR" altLang="en-US" baseline="-25000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정보검색에서 자주 사용하는 정밀도</a:t>
            </a:r>
            <a:r>
              <a:rPr lang="en-US" altLang="ko-K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와 </a:t>
            </a: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재현률</a:t>
            </a:r>
            <a:r>
              <a:rPr lang="en-US" altLang="ko-K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recall</a:t>
            </a:r>
          </a:p>
          <a:p>
            <a:endParaRPr lang="en-US" altLang="ko-KR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의료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분야에서 주로 사용하는 특이도</a:t>
            </a:r>
            <a:r>
              <a:rPr lang="en-US" altLang="ko-K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specificity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와 민감도</a:t>
            </a:r>
            <a:r>
              <a:rPr lang="en-US" altLang="ko-K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</a:p>
          <a:p>
            <a:pPr marL="0" indent="0">
              <a:buNone/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36912"/>
            <a:ext cx="914400" cy="914400"/>
          </a:xfrm>
          <a:prstGeom prst="rect">
            <a:avLst/>
          </a:prstGeom>
        </p:spPr>
        <p:txBody>
          <a:bodyPr vert="eaVert" wrap="none" lIns="91440" tIns="45720" rIns="91440" bIns="45720" rtlCol="0" anchor="ctr">
            <a:normAutofit/>
          </a:bodyPr>
          <a:lstStyle/>
          <a:p>
            <a:endParaRPr lang="ko-KR" altLang="en-US" sz="3600" dirty="0" smtClean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63707"/>
            <a:ext cx="4483330" cy="107320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09" y="3767336"/>
            <a:ext cx="4502381" cy="10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1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06.2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정밀도와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재현률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또는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특이도와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민감도</a:t>
            </a:r>
            <a:endParaRPr lang="ko-KR" altLang="en-US" baseline="-25000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암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판정 예</a:t>
            </a:r>
            <a:endParaRPr lang="en-US" altLang="ko-KR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정밀 검사를 통한 최종 암 판정을 그라운드 </a:t>
            </a: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트루스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의사의 초진을 모델의 예측으로 간주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36912"/>
            <a:ext cx="914400" cy="914400"/>
          </a:xfrm>
          <a:prstGeom prst="rect">
            <a:avLst/>
          </a:prstGeom>
        </p:spPr>
        <p:txBody>
          <a:bodyPr vert="eaVert" wrap="none" lIns="91440" tIns="45720" rIns="91440" bIns="45720" rtlCol="0" anchor="ctr">
            <a:normAutofit/>
          </a:bodyPr>
          <a:lstStyle/>
          <a:p>
            <a:endParaRPr lang="ko-KR" altLang="en-US" sz="36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6353175" cy="22288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93096"/>
            <a:ext cx="3457575" cy="222885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4869160"/>
            <a:ext cx="3968954" cy="101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07 ROC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곡선과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AUC</a:t>
            </a:r>
            <a:endParaRPr lang="ko-KR" altLang="en-US" baseline="-25000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많은 시스템이 부류에 속할 확률을 출력</a:t>
            </a:r>
            <a:endParaRPr lang="en-US" altLang="ko-KR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예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닥터 왓슨은 긍정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환자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일 확률을 출력함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0.99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라면 환자일 확률이 매우 높아 당장 입원 치료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0.11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이면 정상으로 판정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0.48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이면 판정을 보류하고 정밀 검사 의뢰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36912"/>
            <a:ext cx="914400" cy="914400"/>
          </a:xfrm>
          <a:prstGeom prst="rect">
            <a:avLst/>
          </a:prstGeom>
        </p:spPr>
        <p:txBody>
          <a:bodyPr vert="eaVert" wrap="none" lIns="91440" tIns="45720" rIns="91440" bIns="45720" rtlCol="0" anchor="ctr">
            <a:normAutofit/>
          </a:bodyPr>
          <a:lstStyle/>
          <a:p>
            <a:endParaRPr lang="ko-KR" altLang="en-US" sz="3600" dirty="0" smtClean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7" y="2492896"/>
            <a:ext cx="7115175" cy="1781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4490095"/>
            <a:ext cx="2016224" cy="51512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닥터 왓슨의 성능은</a:t>
            </a:r>
            <a:r>
              <a:rPr lang="en-US" altLang="ko-KR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ko-KR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직선 화살표 연결선 4"/>
          <p:cNvCxnSpPr/>
          <p:nvPr/>
        </p:nvCxnSpPr>
        <p:spPr>
          <a:xfrm flipH="1" flipV="1">
            <a:off x="1403648" y="4005064"/>
            <a:ext cx="792088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9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07.1 ROC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곡선과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AUC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정의</a:t>
            </a:r>
            <a:endParaRPr lang="ko-KR" altLang="en-US" baseline="-25000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임계값</a:t>
            </a:r>
            <a:r>
              <a:rPr lang="en-US" altLang="ko-K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을 설정하여 확률을 긍정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부정으로 변환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임계값이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낮으면 거짓 긍정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(FP)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이 많아짐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멀쩡한 사람이 암환자 진단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임계값이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높으면 거짓 부정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(FN)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이 많아짐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암환자를 정상으로 판정하여 매우 위험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36912"/>
            <a:ext cx="914400" cy="914400"/>
          </a:xfrm>
          <a:prstGeom prst="rect">
            <a:avLst/>
          </a:prstGeom>
        </p:spPr>
        <p:txBody>
          <a:bodyPr vert="eaVert" wrap="none" lIns="91440" tIns="45720" rIns="91440" bIns="45720" rtlCol="0" anchor="ctr">
            <a:normAutofit/>
          </a:bodyPr>
          <a:lstStyle/>
          <a:p>
            <a:endParaRPr lang="ko-KR" altLang="en-US" sz="36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6265743" cy="3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07.1 ROC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곡선과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AUC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정의</a:t>
            </a:r>
            <a:endParaRPr lang="ko-KR" altLang="en-US" baseline="-25000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ROC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곡선</a:t>
            </a:r>
            <a:r>
              <a:rPr lang="en-US" altLang="ko-K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Receiver Operating Characteristic curve</a:t>
            </a:r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표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10-5]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의 각 행에서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FPR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과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TPR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계산하고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FPR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을 가로축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TPR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을 세로축으로 놓고 그린 그래프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36912"/>
            <a:ext cx="914400" cy="914400"/>
          </a:xfrm>
          <a:prstGeom prst="rect">
            <a:avLst/>
          </a:prstGeom>
        </p:spPr>
        <p:txBody>
          <a:bodyPr vert="eaVert" wrap="none" lIns="91440" tIns="45720" rIns="91440" bIns="45720" rtlCol="0" anchor="ctr">
            <a:normAutofit/>
          </a:bodyPr>
          <a:lstStyle/>
          <a:p>
            <a:endParaRPr lang="ko-KR" altLang="en-US" sz="3600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2896"/>
            <a:ext cx="3733800" cy="17811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87450"/>
            <a:ext cx="38100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07.1 ROC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곡선과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AUC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정의</a:t>
            </a:r>
            <a:endParaRPr lang="ko-KR" altLang="en-US" baseline="-25000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AUC (Area Under Curve)</a:t>
            </a:r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ROC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곡선의 아래쪽 영역의 면적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AUC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는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0~1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사이의 값을 가지는데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에 가까울수록 좋은 예측 성능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극단적으로 왼쪽 위 구석을 지나는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ROC 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곡선은 최적 성능으로서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AUC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는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그림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10-7]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의 경우 오른쪽의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AUC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가 더 큼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36912"/>
            <a:ext cx="914400" cy="914400"/>
          </a:xfrm>
          <a:prstGeom prst="rect">
            <a:avLst/>
          </a:prstGeom>
        </p:spPr>
        <p:txBody>
          <a:bodyPr vert="eaVert" wrap="none" lIns="91440" tIns="45720" rIns="91440" bIns="45720" rtlCol="0" anchor="ctr">
            <a:normAutofit/>
          </a:bodyPr>
          <a:lstStyle/>
          <a:p>
            <a:endParaRPr lang="ko-KR" altLang="en-US" sz="36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6" y="3429000"/>
            <a:ext cx="6389710" cy="30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데이터에 대한 이해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과학 기술의 발전 과정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pPr lvl="1"/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ko-KR" altLang="en-US" dirty="0" err="1" smtClean="0"/>
              <a:t>튀코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브라헤는</a:t>
            </a:r>
            <a:r>
              <a:rPr lang="ko-KR" altLang="en-US" dirty="0" smtClean="0"/>
              <a:t> 천동설이라는 틀린 모델을 선택함으로써 자신이 수집한 데이터를 설명하지 못함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케플러는</a:t>
            </a:r>
            <a:r>
              <a:rPr lang="ko-KR" altLang="en-US" dirty="0" smtClean="0"/>
              <a:t> 지동설 모델을 도입하여 제</a:t>
            </a:r>
            <a:r>
              <a:rPr lang="en-US" altLang="ko-KR" dirty="0" smtClean="0"/>
              <a:t>1, </a:t>
            </a:r>
            <a:r>
              <a:rPr lang="ko-KR" altLang="en-US" dirty="0" smtClean="0"/>
              <a:t>제</a:t>
            </a:r>
            <a:r>
              <a:rPr lang="en-US" altLang="ko-KR" dirty="0" smtClean="0"/>
              <a:t>2, </a:t>
            </a:r>
            <a:r>
              <a:rPr lang="ko-KR" altLang="en-US" dirty="0" smtClean="0"/>
              <a:t>제 </a:t>
            </a:r>
            <a:r>
              <a:rPr lang="en-US" altLang="ko-KR" dirty="0" smtClean="0"/>
              <a:t>3</a:t>
            </a:r>
            <a:r>
              <a:rPr lang="ko-KR" altLang="en-US" dirty="0" smtClean="0"/>
              <a:t>법칙을 완성함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r>
              <a:rPr lang="ko-KR" altLang="en-US" dirty="0" smtClean="0"/>
              <a:t>기계 학습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기계 학습이 푸는 문제는 훨씬 복잡함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예</a:t>
            </a:r>
            <a:r>
              <a:rPr lang="en-US" altLang="ko-KR" dirty="0" smtClean="0"/>
              <a:t>) 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1-2]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‘8’ </a:t>
            </a:r>
            <a:r>
              <a:rPr lang="ko-KR" altLang="en-US" dirty="0" smtClean="0"/>
              <a:t>숫자 패턴과 </a:t>
            </a:r>
            <a:r>
              <a:rPr lang="en-US" altLang="ko-KR" dirty="0" smtClean="0"/>
              <a:t>‘</a:t>
            </a:r>
            <a:r>
              <a:rPr lang="ko-KR" altLang="en-US" dirty="0" smtClean="0"/>
              <a:t>단추</a:t>
            </a:r>
            <a:r>
              <a:rPr lang="en-US" altLang="ko-KR" dirty="0" smtClean="0"/>
              <a:t>’ </a:t>
            </a:r>
            <a:r>
              <a:rPr lang="ko-KR" altLang="en-US" dirty="0" smtClean="0"/>
              <a:t>패턴의 다양한 변화 양상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단순한 수학 공식으로 표현 불가능함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자동으로 모델을 찾아내는 과정이 필수</a:t>
            </a:r>
            <a:endParaRPr lang="en-US" altLang="ko-K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0" y="1628800"/>
            <a:ext cx="6145163" cy="114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74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5709740"/>
            <a:ext cx="8229600" cy="1031628"/>
          </a:xfrm>
        </p:spPr>
        <p:txBody>
          <a:bodyPr/>
          <a:lstStyle/>
          <a:p>
            <a:r>
              <a:rPr lang="en-US" altLang="ko-KR" dirty="0" smtClean="0"/>
              <a:t>1</a:t>
            </a:r>
            <a:r>
              <a:rPr lang="ko-KR" altLang="en-US" dirty="0" smtClean="0"/>
              <a:t>장</a:t>
            </a:r>
            <a:r>
              <a:rPr lang="en-US" altLang="ko-KR" dirty="0" smtClean="0"/>
              <a:t>. </a:t>
            </a:r>
            <a:r>
              <a:rPr lang="ko-KR" altLang="en-US" dirty="0" smtClean="0"/>
              <a:t>소</a:t>
            </a:r>
            <a:r>
              <a:rPr lang="ko-KR" altLang="en-US" dirty="0"/>
              <a:t>개</a:t>
            </a:r>
          </a:p>
        </p:txBody>
      </p:sp>
    </p:spTree>
    <p:extLst>
      <p:ext uri="{BB962C8B-B14F-4D97-AF65-F5344CB8AC3E}">
        <p14:creationId xmlns:p14="http://schemas.microsoft.com/office/powerpoint/2010/main" val="184944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1.3.2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데이터베이스의 중요성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데이터베이스의 품질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주어진 응용에 맞는 충분히 다양한 데이터를 충분한 양만큼 수집 </a:t>
            </a:r>
            <a:r>
              <a:rPr lang="en-US" altLang="ko-KR" dirty="0" smtClean="0">
                <a:sym typeface="Wingdings" pitchFamily="2" charset="2"/>
              </a:rPr>
              <a:t> </a:t>
            </a:r>
            <a:r>
              <a:rPr lang="ko-KR" altLang="en-US" dirty="0" smtClean="0">
                <a:sym typeface="Wingdings" pitchFamily="2" charset="2"/>
              </a:rPr>
              <a:t>추정 정확도 높아짐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ko-KR" altLang="en-US" dirty="0" smtClean="0"/>
              <a:t>정면 얼굴만 가진 데이터베이스로 학습하고 나면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기운 얼굴은 매우 낮은 성능 </a:t>
            </a:r>
            <a:endParaRPr lang="en-US" altLang="ko-KR" dirty="0" smtClean="0"/>
          </a:p>
          <a:p>
            <a:pPr lvl="1">
              <a:lnSpc>
                <a:spcPct val="150000"/>
              </a:lnSpc>
              <a:buFont typeface="Wingdings" pitchFamily="2" charset="2"/>
              <a:buChar char="à"/>
            </a:pPr>
            <a:r>
              <a:rPr lang="ko-KR" altLang="en-US" dirty="0" smtClean="0">
                <a:sym typeface="Wingdings" pitchFamily="2" charset="2"/>
              </a:rPr>
              <a:t>주어진 응용 환경을 자세히 살핀 다음 그에 맞는 데이터베이스 확보는 아주 중요함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à"/>
            </a:pPr>
            <a:endParaRPr lang="en-US" altLang="ko-KR" dirty="0"/>
          </a:p>
          <a:p>
            <a:r>
              <a:rPr lang="ko-KR" altLang="en-US" dirty="0" smtClean="0"/>
              <a:t>아주 많은 공개 데이터베이스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기계 학습의 초파리로 여겨지는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가지 데이터베이스</a:t>
            </a:r>
            <a:r>
              <a:rPr lang="en-US" altLang="ko-KR" dirty="0" smtClean="0"/>
              <a:t>: Iris, MNIST, </a:t>
            </a:r>
            <a:r>
              <a:rPr lang="en-US" altLang="ko-KR" dirty="0" err="1" smtClean="0"/>
              <a:t>ImageNet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err="1" smtClean="0"/>
              <a:t>위키피디아에서</a:t>
            </a:r>
            <a:r>
              <a:rPr lang="en-US" altLang="ko-KR" dirty="0" smtClean="0"/>
              <a:t> ‘list of datasets for machine learning research’</a:t>
            </a:r>
            <a:r>
              <a:rPr lang="ko-KR" altLang="en-US" dirty="0" smtClean="0"/>
              <a:t>로 검색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en-US" altLang="ko-KR" dirty="0" smtClean="0"/>
              <a:t>UCI </a:t>
            </a:r>
            <a:r>
              <a:rPr lang="ko-KR" altLang="en-US" dirty="0" err="1" smtClean="0"/>
              <a:t>리퍼지토리</a:t>
            </a:r>
            <a:r>
              <a:rPr lang="ko-KR" altLang="en-US" dirty="0" smtClean="0"/>
              <a:t> </a:t>
            </a:r>
            <a:r>
              <a:rPr lang="en-US" altLang="ko-KR" dirty="0" smtClean="0"/>
              <a:t>(2017</a:t>
            </a:r>
            <a:r>
              <a:rPr lang="ko-KR" altLang="en-US" dirty="0" smtClean="0"/>
              <a:t>년</a:t>
            </a:r>
            <a:r>
              <a:rPr lang="en-US" altLang="ko-KR" dirty="0" smtClean="0"/>
              <a:t>11</a:t>
            </a:r>
            <a:r>
              <a:rPr lang="ko-KR" altLang="en-US" dirty="0" smtClean="0"/>
              <a:t>월 기준으로 </a:t>
            </a:r>
            <a:r>
              <a:rPr lang="en-US" altLang="ko-KR" dirty="0" smtClean="0"/>
              <a:t>394</a:t>
            </a:r>
            <a:r>
              <a:rPr lang="ko-KR" altLang="en-US" dirty="0" smtClean="0"/>
              <a:t>개 데이터베이스 제공</a:t>
            </a:r>
            <a:r>
              <a:rPr lang="en-US" altLang="ko-KR" dirty="0" smtClean="0"/>
              <a:t>)</a:t>
            </a:r>
          </a:p>
          <a:p>
            <a:pPr marL="0" indent="0">
              <a:buNone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82899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1.3.2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데이터베이스의 중요성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2724"/>
            <a:ext cx="8460432" cy="154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upload.wikimedia.org/wikipedia/commons/thumb/5/56/Kosaciec_szczecinkowaty_Iris_setosa.jpg/800px-Kosaciec_szczecinkowaty_Iris_seto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30" y="2746891"/>
            <a:ext cx="961451" cy="128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upload.wikimedia.org/wikipedia/commons/thumb/4/41/Iris_versicolor_3.jpg/1280px-Iris_versicolor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30" y="4203157"/>
            <a:ext cx="14401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upload.wikimedia.org/wikipedia/commons/thumb/9/9f/Iris_virginica.jpg/590px-Iris_virgini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27292"/>
            <a:ext cx="1438198" cy="117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91364" y="3004918"/>
            <a:ext cx="457200" cy="766279"/>
          </a:xfrm>
          <a:prstGeom prst="rect">
            <a:avLst/>
          </a:prstGeom>
        </p:spPr>
        <p:txBody>
          <a:bodyPr vert="eaVert" wrap="none" lIns="91440" tIns="45720" rIns="91440" bIns="45720" rtlCol="0" anchor="ctr">
            <a:normAutofit lnSpcReduction="10000"/>
          </a:bodyPr>
          <a:lstStyle/>
          <a:p>
            <a:r>
              <a:rPr lang="en-US" altLang="ko-KR" sz="2000" dirty="0" err="1" smtClean="0"/>
              <a:t>Setosa</a:t>
            </a:r>
            <a:endParaRPr lang="ko-KR" alt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756325" y="4192305"/>
            <a:ext cx="504056" cy="1101823"/>
          </a:xfrm>
          <a:prstGeom prst="rect">
            <a:avLst/>
          </a:prstGeom>
        </p:spPr>
        <p:txBody>
          <a:bodyPr vert="eaVert" wrap="none" lIns="91440" tIns="45720" rIns="91440" bIns="45720" rtlCol="0" anchor="ctr">
            <a:normAutofit/>
          </a:bodyPr>
          <a:lstStyle/>
          <a:p>
            <a:r>
              <a:rPr lang="en-US" altLang="ko-KR" sz="2000" dirty="0" err="1" smtClean="0"/>
              <a:t>Versicolor</a:t>
            </a:r>
            <a:r>
              <a:rPr lang="en-US" altLang="ko-KR" sz="2000" dirty="0" smtClean="0"/>
              <a:t> </a:t>
            </a:r>
            <a:endParaRPr lang="ko-KR" altLang="en-US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738390" y="5495690"/>
            <a:ext cx="507662" cy="1033263"/>
          </a:xfrm>
          <a:prstGeom prst="rect">
            <a:avLst/>
          </a:prstGeom>
        </p:spPr>
        <p:txBody>
          <a:bodyPr vert="eaVert" wrap="none" lIns="91440" tIns="45720" rIns="91440" bIns="45720" rtlCol="0" anchor="ctr">
            <a:normAutofit/>
          </a:bodyPr>
          <a:lstStyle/>
          <a:p>
            <a:r>
              <a:rPr lang="en-US" altLang="ko-KR" sz="2000" dirty="0" err="1" smtClean="0"/>
              <a:t>Virginica</a:t>
            </a:r>
            <a:r>
              <a:rPr lang="en-US" altLang="ko-KR" sz="2000" dirty="0" smtClean="0"/>
              <a:t> </a:t>
            </a:r>
            <a:endParaRPr lang="ko-KR" altLang="en-US" sz="2000" dirty="0" smtClean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3" y="4149081"/>
            <a:ext cx="521762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2" y="5399094"/>
            <a:ext cx="5201827" cy="121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36912"/>
            <a:ext cx="5184575" cy="145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31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1.3.2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데이터베이스의 중요성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532440" cy="123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mnist에 대한 이미지 검색결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08920"/>
            <a:ext cx="42862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40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1.3.2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데이터베이스의 중요성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280920" cy="148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7629872" cy="347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24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1.3.3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데이터베이스 크기와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 성능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데이터베이스의 왜소한 크기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예</a:t>
            </a:r>
            <a:r>
              <a:rPr lang="en-US" altLang="ko-KR" dirty="0" smtClean="0"/>
              <a:t>) MNIST: 28*28 </a:t>
            </a:r>
            <a:r>
              <a:rPr lang="ko-KR" altLang="en-US" dirty="0" smtClean="0"/>
              <a:t>흑백 비트맵이라면 서로 다른 총 샘플 수는 </a:t>
            </a:r>
            <a:r>
              <a:rPr lang="en-US" altLang="ko-KR" dirty="0" smtClean="0"/>
              <a:t>2</a:t>
            </a:r>
            <a:r>
              <a:rPr lang="en-US" altLang="ko-KR" baseline="30000" dirty="0" smtClean="0"/>
              <a:t>784</a:t>
            </a:r>
            <a:r>
              <a:rPr lang="ko-KR" altLang="en-US" dirty="0" smtClean="0"/>
              <a:t>가지이지만</a:t>
            </a:r>
            <a:r>
              <a:rPr lang="en-US" altLang="ko-KR" dirty="0" smtClean="0"/>
              <a:t>, MNIST</a:t>
            </a:r>
            <a:r>
              <a:rPr lang="ko-KR" altLang="en-US" dirty="0" smtClean="0"/>
              <a:t>는 고작 </a:t>
            </a:r>
            <a:r>
              <a:rPr lang="en-US" altLang="ko-KR" dirty="0" smtClean="0"/>
              <a:t>6</a:t>
            </a:r>
            <a:r>
              <a:rPr lang="ko-KR" altLang="en-US" dirty="0" smtClean="0"/>
              <a:t>만 개 샘플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710880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9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간단한 기계 학습의 예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>
                  <a:lnSpc>
                    <a:spcPct val="200000"/>
                  </a:lnSpc>
                </a:pPr>
                <a:r>
                  <a:rPr lang="ko-KR" altLang="en-US" dirty="0" smtClean="0"/>
                  <a:t>선형 회귀 문제</a:t>
                </a:r>
                <a:endParaRPr lang="en-US" altLang="ko-KR" dirty="0" smtClean="0"/>
              </a:p>
              <a:p>
                <a:pPr lvl="1"/>
                <a:r>
                  <a:rPr lang="en-US" altLang="ko-KR" dirty="0" smtClean="0"/>
                  <a:t>[</a:t>
                </a:r>
                <a:r>
                  <a:rPr lang="ko-KR" altLang="en-US" dirty="0" smtClean="0"/>
                  <a:t>그림 </a:t>
                </a:r>
                <a:r>
                  <a:rPr lang="en-US" altLang="ko-KR" dirty="0" smtClean="0"/>
                  <a:t>1-4]: </a:t>
                </a:r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(1.2)</a:t>
                </a:r>
                <a:r>
                  <a:rPr lang="ko-KR" altLang="en-US" dirty="0" smtClean="0"/>
                  <a:t>의 직선 모델을 사용하므로 두 개의 </a:t>
                </a:r>
                <a:r>
                  <a:rPr lang="ko-KR" altLang="en-US" dirty="0"/>
                  <a:t>매</a:t>
                </a:r>
                <a:r>
                  <a:rPr lang="ko-KR" altLang="en-US" dirty="0" smtClean="0"/>
                  <a:t>개변수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Θ</m:t>
                    </m:r>
                    <m:r>
                      <a:rPr lang="en-US" altLang="ko-KR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𝑤</m:t>
                        </m:r>
                        <m: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𝑏</m:t>
                        </m:r>
                      </m:e>
                    </m:d>
                    <m:r>
                      <m:rPr>
                        <m:sty m:val="p"/>
                      </m:rPr>
                      <a:rPr lang="en-US" altLang="ko-KR" b="0" i="0" baseline="3000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T</m:t>
                    </m:r>
                  </m:oMath>
                </a14:m>
                <a:endParaRPr lang="en-US" altLang="ko-KR" baseline="30000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>
                  <a:lnSpc>
                    <a:spcPct val="200000"/>
                  </a:lnSpc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63293"/>
            <a:ext cx="326167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048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7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간단한 기계 학습의 예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목적 함수</a:t>
                </a:r>
                <a:r>
                  <a:rPr lang="en-US" altLang="ko-KR" baseline="30000" dirty="0" smtClean="0"/>
                  <a:t>objective function (</a:t>
                </a:r>
                <a:r>
                  <a:rPr lang="ko-KR" altLang="en-US" dirty="0" smtClean="0"/>
                  <a:t>또는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비용 함수</a:t>
                </a:r>
                <a:r>
                  <a:rPr lang="en-US" altLang="ko-KR" baseline="30000" dirty="0" smtClean="0"/>
                  <a:t>cost function</a:t>
                </a:r>
                <a:r>
                  <a:rPr lang="en-US" altLang="ko-KR" dirty="0" smtClean="0"/>
                  <a:t>)</a:t>
                </a: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(1.8)</a:t>
                </a:r>
                <a:r>
                  <a:rPr lang="ko-KR" altLang="en-US" dirty="0" smtClean="0"/>
                  <a:t>은 선형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회귀를 위한 목적 함수</a:t>
                </a:r>
                <a:endParaRPr lang="en-US" altLang="ko-KR" dirty="0"/>
              </a:p>
              <a:p>
                <a:pPr lvl="2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ko-KR" b="0" i="1" smtClean="0">
                            <a:latin typeface="Cambria Math"/>
                            <a:ea typeface="Cambria Math"/>
                          </a:rPr>
                          <m:t>Θ</m:t>
                        </m:r>
                      </m:sub>
                    </m:sSub>
                    <m:r>
                      <a:rPr lang="en-US" altLang="ko-KR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0" smtClean="0">
                            <a:latin typeface="Cambria Math"/>
                          </a:rPr>
                          <m:t>𝐱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는 예측함수의 출력</a:t>
                </a:r>
                <a:r>
                  <a:rPr lang="en-US" altLang="ko-KR" dirty="0" smtClean="0"/>
                  <a:t>, </a:t>
                </a:r>
                <a:r>
                  <a:rPr lang="en-US" altLang="ko-KR" i="1" dirty="0" err="1" smtClean="0"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en-US" altLang="ko-KR" i="1" baseline="-25000" dirty="0" err="1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ko-KR" altLang="en-US" dirty="0" smtClean="0"/>
                  <a:t>는 예측함수가 맞추어야 하는 </a:t>
                </a:r>
                <a:r>
                  <a:rPr lang="ko-KR" altLang="en-US" dirty="0" err="1" smtClean="0"/>
                  <a:t>목푯값이므로</a:t>
                </a:r>
                <a:r>
                  <a:rPr lang="ko-KR" alt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ko-KR" i="1">
                            <a:latin typeface="Cambria Math"/>
                            <a:ea typeface="Cambria Math"/>
                          </a:rPr>
                          <m:t>Θ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>
                            <a:latin typeface="Cambria Math"/>
                          </a:rPr>
                          <m:t>𝐱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dirty="0"/>
                  <a:t>)</a:t>
                </a:r>
                <a:r>
                  <a:rPr lang="en-US" altLang="ko-KR" dirty="0" smtClean="0"/>
                  <a:t>-</a:t>
                </a:r>
                <a:r>
                  <a:rPr lang="en-US" altLang="ko-KR" i="1" dirty="0" err="1"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en-US" altLang="ko-KR" i="1" baseline="-25000" dirty="0" err="1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ko-KR" altLang="en-US" dirty="0" smtClean="0"/>
                  <a:t>는 오차</a:t>
                </a:r>
                <a:endParaRPr lang="en-US" altLang="ko-KR" dirty="0" smtClean="0"/>
              </a:p>
              <a:p>
                <a:pPr lvl="2">
                  <a:lnSpc>
                    <a:spcPct val="150000"/>
                  </a:lnSpc>
                </a:pPr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(1.8)</a:t>
                </a:r>
                <a:r>
                  <a:rPr lang="ko-KR" altLang="en-US" dirty="0" smtClean="0"/>
                  <a:t>을 </a:t>
                </a:r>
                <a:r>
                  <a:rPr lang="ko-KR" altLang="en-US" dirty="0" smtClean="0">
                    <a:solidFill>
                      <a:srgbClr val="0000FF"/>
                    </a:solidFill>
                  </a:rPr>
                  <a:t>평균제곱오차</a:t>
                </a:r>
                <a:r>
                  <a:rPr lang="en-US" altLang="ko-KR" baseline="30000" dirty="0" smtClean="0">
                    <a:solidFill>
                      <a:srgbClr val="0000FF"/>
                    </a:solidFill>
                  </a:rPr>
                  <a:t>MSE(mean squared error)</a:t>
                </a:r>
                <a:r>
                  <a:rPr lang="ko-KR" altLang="en-US" dirty="0" smtClean="0"/>
                  <a:t>라 부름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처음에는 최적 매개변수 값을 알 수 없으므로 난수로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ko-K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altLang="ko-KR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ko-K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  <a:ea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ko-K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ko-KR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  <m:r>
                      <m:rPr>
                        <m:sty m:val="p"/>
                      </m:rPr>
                      <a:rPr lang="en-US" altLang="ko-KR" baseline="3000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T</m:t>
                    </m:r>
                  </m:oMath>
                </a14:m>
                <a:r>
                  <a:rPr lang="en-US" altLang="ko-KR" baseline="30000" dirty="0" smtClean="0"/>
                  <a:t> </a:t>
                </a:r>
                <a:r>
                  <a:rPr lang="ko-KR" altLang="en-US" dirty="0" smtClean="0"/>
                  <a:t>설정</a:t>
                </a:r>
                <a:r>
                  <a:rPr lang="en-US" altLang="ko-KR" dirty="0"/>
                  <a:t> </a:t>
                </a:r>
                <a:r>
                  <a:rPr lang="en-US" altLang="ko-KR" dirty="0" smtClean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altLang="ko-KR" i="1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  <a:ea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  <m:r>
                      <m:rPr>
                        <m:sty m:val="p"/>
                      </m:rPr>
                      <a:rPr lang="en-US" altLang="ko-KR" baseline="30000">
                        <a:latin typeface="Cambria Math"/>
                        <a:ea typeface="Cambria Math"/>
                      </a:rPr>
                      <m:t>T</m:t>
                    </m:r>
                  </m:oMath>
                </a14:m>
                <a:r>
                  <a:rPr lang="en-US" altLang="ko-KR" baseline="30000" dirty="0"/>
                  <a:t> </a:t>
                </a:r>
                <a:r>
                  <a:rPr lang="ko-KR" altLang="en-US" dirty="0" smtClean="0"/>
                  <a:t>로 개선 </a:t>
                </a:r>
                <a:r>
                  <a:rPr lang="en-US" altLang="ko-KR" dirty="0" smtClean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b>
                    </m:sSub>
                    <m:r>
                      <a:rPr lang="en-US" altLang="ko-KR" i="1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  <a:ea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  <m:r>
                      <m:rPr>
                        <m:sty m:val="p"/>
                      </m:rPr>
                      <a:rPr lang="en-US" altLang="ko-KR" baseline="30000">
                        <a:latin typeface="Cambria Math"/>
                        <a:ea typeface="Cambria Math"/>
                      </a:rPr>
                      <m:t>T</m:t>
                    </m:r>
                  </m:oMath>
                </a14:m>
                <a:r>
                  <a:rPr lang="en-US" altLang="ko-KR" baseline="30000" dirty="0"/>
                  <a:t> </a:t>
                </a:r>
                <a:r>
                  <a:rPr lang="ko-KR" altLang="en-US" dirty="0"/>
                  <a:t>로 </a:t>
                </a:r>
                <a:r>
                  <a:rPr lang="ko-KR" altLang="en-US" dirty="0" smtClean="0"/>
                  <a:t>개선 </a:t>
                </a:r>
                <a:r>
                  <a:rPr lang="en-US" altLang="ko-KR" dirty="0" smtClean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는 최적해 </a:t>
                </a:r>
                <a:r>
                  <a:rPr lang="en-US" altLang="ko-KR" dirty="0" smtClean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ko-KR" i="1" smtClean="0">
                            <a:latin typeface="Cambria Math"/>
                            <a:ea typeface="Cambria Math"/>
                            <a:sym typeface="Wingdings" pitchFamily="2" charset="2"/>
                          </a:rPr>
                          <m:t>Θ</m:t>
                        </m:r>
                      </m:e>
                    </m:acc>
                  </m:oMath>
                </a14:m>
                <a:endParaRPr lang="en-US" altLang="ko-KR" baseline="30000" dirty="0" smtClean="0"/>
              </a:p>
              <a:p>
                <a:pPr lvl="2">
                  <a:lnSpc>
                    <a:spcPct val="150000"/>
                  </a:lnSpc>
                </a:pPr>
                <a:r>
                  <a:rPr lang="ko-KR" altLang="en-US" dirty="0" smtClean="0"/>
                  <a:t>이때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𝐽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ko-KR" b="0" i="1" smtClean="0">
                                <a:latin typeface="Cambria Math"/>
                                <a:ea typeface="Cambria Math"/>
                              </a:rPr>
                              <m:t>Θ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ko-KR" b="0" i="1" smtClean="0">
                        <a:latin typeface="Cambria Math"/>
                      </a:rPr>
                      <m:t>&gt;</m:t>
                    </m:r>
                    <m:r>
                      <a:rPr lang="en-US" altLang="ko-KR" i="1">
                        <a:latin typeface="Cambria Math"/>
                      </a:rPr>
                      <m:t>𝐽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ko-KR" i="1">
                                <a:latin typeface="Cambria Math"/>
                                <a:ea typeface="Cambria Math"/>
                              </a:rPr>
                              <m:t>Θ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ko-KR" i="1">
                        <a:latin typeface="Cambria Math"/>
                      </a:rPr>
                      <m:t>&gt;</m:t>
                    </m:r>
                  </m:oMath>
                </a14:m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𝐽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ko-KR" i="1">
                                <a:latin typeface="Cambria Math"/>
                                <a:ea typeface="Cambria Math"/>
                              </a:rPr>
                              <m:t>Θ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>
                  <a:lnSpc>
                    <a:spcPct val="200000"/>
                  </a:lnSpc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 r="-1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70961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37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간단한 기계 학습의 예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[</a:t>
                </a:r>
                <a:r>
                  <a:rPr lang="ko-KR" altLang="en-US" dirty="0" smtClean="0"/>
                  <a:t>예제 </a:t>
                </a:r>
                <a:r>
                  <a:rPr lang="en-US" altLang="ko-KR" dirty="0" smtClean="0"/>
                  <a:t>1-1]</a:t>
                </a:r>
                <a:endParaRPr lang="en-US" altLang="ko-KR" baseline="30000" dirty="0" smtClean="0"/>
              </a:p>
              <a:p>
                <a:pPr lvl="1"/>
                <a:r>
                  <a:rPr lang="ko-KR" altLang="en-US" dirty="0" smtClean="0"/>
                  <a:t>훈련집합 </a:t>
                </a:r>
                <a:endParaRPr lang="en-US" altLang="ko-KR" dirty="0" smtClean="0"/>
              </a:p>
              <a:p>
                <a:pPr marL="447675" lvl="2" indent="0">
                  <a:buNone/>
                </a:pP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</a:rPr>
                      <m:t>𝕏</m:t>
                    </m:r>
                    <m:r>
                      <a:rPr lang="en-US" altLang="ko-KR" b="0" i="1" smtClean="0">
                        <a:latin typeface="Cambria Math"/>
                      </a:rPr>
                      <m:t>={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ko-KR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</a:rPr>
                          <m:t>2.0</m:t>
                        </m:r>
                      </m:e>
                    </m:d>
                    <m:r>
                      <a:rPr lang="en-US" altLang="ko-KR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</a:rPr>
                          <m:t>4</m:t>
                        </m:r>
                        <m:r>
                          <a:rPr lang="en-US" altLang="ko-KR" i="1">
                            <a:latin typeface="Cambria Math"/>
                          </a:rPr>
                          <m:t>.0</m:t>
                        </m:r>
                      </m:e>
                    </m:d>
                    <m:r>
                      <a:rPr lang="en-US" altLang="ko-KR" i="1">
                        <a:latin typeface="Cambria Math"/>
                      </a:rPr>
                      <m:t>,</m:t>
                    </m:r>
                  </m:oMath>
                </a14:m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</a:rPr>
                          <m:t>6</m:t>
                        </m:r>
                        <m:r>
                          <a:rPr lang="en-US" altLang="ko-KR" i="1">
                            <a:latin typeface="Cambria Math"/>
                          </a:rPr>
                          <m:t>.0</m:t>
                        </m:r>
                      </m:e>
                    </m:d>
                    <m:r>
                      <a:rPr lang="en-US" altLang="ko-KR" i="1">
                        <a:latin typeface="Cambria Math"/>
                      </a:rPr>
                      <m:t>,</m:t>
                    </m:r>
                  </m:oMath>
                </a14:m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</a:rPr>
                          <m:t>8</m:t>
                        </m:r>
                        <m:r>
                          <a:rPr lang="en-US" altLang="ko-KR" i="1">
                            <a:latin typeface="Cambria Math"/>
                          </a:rPr>
                          <m:t>.0</m:t>
                        </m:r>
                      </m:e>
                    </m:d>
                    <m:r>
                      <a:rPr lang="en-US" altLang="ko-KR" b="0" i="1" smtClean="0">
                        <a:latin typeface="Cambria Math"/>
                      </a:rPr>
                      <m:t>}</m:t>
                    </m:r>
                    <m:r>
                      <a:rPr lang="en-US" altLang="ko-KR" i="1">
                        <a:latin typeface="Cambria Math"/>
                      </a:rPr>
                      <m:t>,</m:t>
                    </m:r>
                    <m:r>
                      <a:rPr lang="en-US" altLang="ko-KR" b="0" i="1" smtClean="0">
                        <a:latin typeface="Cambria Math"/>
                      </a:rPr>
                      <m:t> </m:t>
                    </m:r>
                  </m:oMath>
                </a14:m>
                <a:endParaRPr lang="en-US" altLang="ko-KR" b="0" i="1" dirty="0" smtClean="0">
                  <a:latin typeface="Cambria Math"/>
                </a:endParaRPr>
              </a:p>
              <a:p>
                <a:pPr marL="447675" lvl="2" indent="0">
                  <a:buNone/>
                </a:pPr>
                <a14:m>
                  <m:oMath xmlns:m="http://schemas.openxmlformats.org/officeDocument/2006/math">
                    <m:r>
                      <a:rPr lang="ko-KR" altLang="en-US" b="0" i="1" smtClean="0">
                        <a:latin typeface="Cambria Math"/>
                      </a:rPr>
                      <m:t>𝕐</m:t>
                    </m:r>
                    <m:r>
                      <a:rPr lang="en-US" altLang="ko-KR" b="0" i="1" smtClean="0">
                        <a:latin typeface="Cambria Math"/>
                      </a:rPr>
                      <m:t>={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=</m:t>
                    </m:r>
                    <m:r>
                      <a:rPr lang="en-US" altLang="ko-KR" b="0" i="1" smtClean="0">
                        <a:latin typeface="Cambria Math"/>
                      </a:rPr>
                      <m:t>3.0</m:t>
                    </m:r>
                  </m:oMath>
                </a14:m>
                <a:r>
                  <a:rPr lang="en-US" altLang="ko-KR" dirty="0" smtClean="0"/>
                  <a:t>,</a:t>
                </a:r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=</m:t>
                    </m:r>
                    <m:r>
                      <a:rPr lang="en-US" altLang="ko-KR" b="0" i="1" smtClean="0">
                        <a:latin typeface="Cambria Math"/>
                      </a:rPr>
                      <m:t>4</m:t>
                    </m:r>
                    <m:r>
                      <a:rPr lang="en-US" altLang="ko-KR" i="1">
                        <a:latin typeface="Cambria Math"/>
                      </a:rPr>
                      <m:t>.0</m:t>
                    </m:r>
                  </m:oMath>
                </a14:m>
                <a:r>
                  <a:rPr lang="en-US" altLang="ko-K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=</m:t>
                    </m:r>
                    <m:r>
                      <a:rPr lang="en-US" altLang="ko-KR" b="0" i="1" smtClean="0">
                        <a:latin typeface="Cambria Math"/>
                      </a:rPr>
                      <m:t>5</m:t>
                    </m:r>
                    <m:r>
                      <a:rPr lang="en-US" altLang="ko-KR" i="1">
                        <a:latin typeface="Cambria Math"/>
                      </a:rPr>
                      <m:t>.0</m:t>
                    </m:r>
                  </m:oMath>
                </a14:m>
                <a:r>
                  <a:rPr lang="en-US" altLang="ko-K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=</m:t>
                    </m:r>
                    <m:r>
                      <a:rPr lang="en-US" altLang="ko-KR" b="0" i="1" smtClean="0">
                        <a:latin typeface="Cambria Math"/>
                      </a:rPr>
                      <m:t>6</m:t>
                    </m:r>
                    <m:r>
                      <a:rPr lang="en-US" altLang="ko-KR" i="1">
                        <a:latin typeface="Cambria Math"/>
                      </a:rPr>
                      <m:t>.0</m:t>
                    </m:r>
                    <m:r>
                      <a:rPr lang="en-US" altLang="ko-KR" b="0" i="1" smtClean="0">
                        <a:latin typeface="Cambria Math"/>
                      </a:rPr>
                      <m:t>}</m:t>
                    </m:r>
                  </m:oMath>
                </a14:m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초기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직선의 매개변수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altLang="ko-KR" i="1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0.1,4.0</m:t>
                        </m:r>
                      </m:e>
                    </m:d>
                    <m:r>
                      <m:rPr>
                        <m:sty m:val="p"/>
                      </m:rPr>
                      <a:rPr lang="en-US" altLang="ko-KR" baseline="30000">
                        <a:latin typeface="Cambria Math"/>
                        <a:ea typeface="Cambria Math"/>
                      </a:rPr>
                      <m:t>T</m:t>
                    </m:r>
                  </m:oMath>
                </a14:m>
                <a:r>
                  <a:rPr lang="ko-KR" altLang="en-US" dirty="0" smtClean="0"/>
                  <a:t>라 가정</a:t>
                </a:r>
                <a:r>
                  <a:rPr lang="en-US" altLang="ko-KR" baseline="30000" dirty="0" smtClean="0"/>
                  <a:t> </a:t>
                </a:r>
                <a:endParaRPr lang="en-US" altLang="ko-KR" dirty="0"/>
              </a:p>
              <a:p>
                <a:pPr marL="447675" lvl="2" indent="0">
                  <a:lnSpc>
                    <a:spcPct val="150000"/>
                  </a:lnSpc>
                  <a:buNone/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="0" i="1" dirty="0">
                  <a:latin typeface="Cambria Math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>
                  <a:lnSpc>
                    <a:spcPct val="200000"/>
                  </a:lnSpc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96952"/>
            <a:ext cx="4896544" cy="131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516216" y="3424348"/>
                <a:ext cx="1152128" cy="4572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 fontScale="4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/>
                        </a:rPr>
                        <m:t>𝐽</m:t>
                      </m:r>
                      <m:d>
                        <m:dPr>
                          <m:ctrlP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ko-KR" sz="3600" b="0" i="1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altLang="ko-KR" sz="36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ko-KR" sz="3600" b="0" i="1" smtClean="0">
                          <a:latin typeface="Cambria Math"/>
                        </a:rPr>
                        <m:t>=0.8</m:t>
                      </m:r>
                    </m:oMath>
                  </m:oMathPara>
                </a14:m>
                <a:endParaRPr lang="ko-KR" altLang="en-US" sz="360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3424348"/>
                <a:ext cx="1152128" cy="457200"/>
              </a:xfrm>
              <a:prstGeom prst="rect">
                <a:avLst/>
              </a:prstGeom>
              <a:blipFill rotWithShape="1">
                <a:blip r:embed="rId4"/>
                <a:stretch>
                  <a:fillRect l="-529" r="-634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직선 화살표 연결선 5"/>
          <p:cNvCxnSpPr/>
          <p:nvPr/>
        </p:nvCxnSpPr>
        <p:spPr>
          <a:xfrm flipV="1">
            <a:off x="5724128" y="3652949"/>
            <a:ext cx="648072" cy="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1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간단한 기계 학습의 예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[</a:t>
                </a:r>
                <a:r>
                  <a:rPr lang="ko-KR" altLang="en-US" dirty="0" smtClean="0"/>
                  <a:t>예제 </a:t>
                </a:r>
                <a:r>
                  <a:rPr lang="en-US" altLang="ko-KR" dirty="0" smtClean="0"/>
                  <a:t>1-1] </a:t>
                </a:r>
                <a:r>
                  <a:rPr lang="ko-KR" altLang="en-US" dirty="0" smtClean="0"/>
                  <a:t>훈련집합 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ko-KR" altLang="en-US" dirty="0" err="1" smtClean="0"/>
                  <a:t>을</a:t>
                </a:r>
                <a:r>
                  <a:rPr lang="ko-KR" altLang="en-US" dirty="0" smtClean="0"/>
                  <a:t> 개선하여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altLang="ko-KR" i="1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0.8,0.0</m:t>
                        </m:r>
                      </m:e>
                    </m:d>
                    <m:r>
                      <m:rPr>
                        <m:sty m:val="p"/>
                      </m:rPr>
                      <a:rPr lang="en-US" altLang="ko-KR" baseline="30000">
                        <a:latin typeface="Cambria Math"/>
                        <a:ea typeface="Cambria Math"/>
                      </a:rPr>
                      <m:t>T</m:t>
                    </m:r>
                  </m:oMath>
                </a14:m>
                <a:r>
                  <a:rPr lang="ko-KR" altLang="en-US" dirty="0" smtClean="0"/>
                  <a:t>가 되었다고 가정</a:t>
                </a:r>
                <a:r>
                  <a:rPr lang="en-US" altLang="ko-KR" baseline="30000" dirty="0" smtClean="0"/>
                  <a:t> </a:t>
                </a:r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ko-KR" altLang="en-US" dirty="0" smtClean="0"/>
                  <a:t>를 </a:t>
                </a:r>
                <a:r>
                  <a:rPr lang="ko-KR" altLang="en-US" dirty="0"/>
                  <a:t>개선하여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b>
                    </m:sSub>
                    <m:r>
                      <a:rPr lang="en-US" altLang="ko-KR" i="1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0.</m:t>
                        </m:r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5</m:t>
                        </m:r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.0</m:t>
                        </m:r>
                      </m:e>
                    </m:d>
                    <m:r>
                      <m:rPr>
                        <m:sty m:val="p"/>
                      </m:rPr>
                      <a:rPr lang="en-US" altLang="ko-KR" baseline="30000">
                        <a:latin typeface="Cambria Math"/>
                        <a:ea typeface="Cambria Math"/>
                      </a:rPr>
                      <m:t>T</m:t>
                    </m:r>
                  </m:oMath>
                </a14:m>
                <a:r>
                  <a:rPr lang="ko-KR" altLang="en-US" dirty="0" smtClean="0"/>
                  <a:t>가 </a:t>
                </a:r>
                <a:r>
                  <a:rPr lang="ko-KR" altLang="en-US" dirty="0"/>
                  <a:t>되었다고 </a:t>
                </a:r>
                <a:r>
                  <a:rPr lang="ko-KR" altLang="en-US" dirty="0" smtClean="0"/>
                  <a:t>가정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이때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𝐽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altLang="ko-K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ko-KR" i="1">
                                <a:latin typeface="Cambria Math"/>
                                <a:ea typeface="Cambria Math"/>
                              </a:rPr>
                              <m:t>Θ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=0.0</m:t>
                    </m:r>
                  </m:oMath>
                </a14:m>
                <a:r>
                  <a:rPr lang="ko-KR" altLang="en-US" dirty="0" smtClean="0"/>
                  <a:t>이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되어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은 </a:t>
                </a:r>
                <a:r>
                  <a:rPr lang="ko-KR" altLang="en-US" dirty="0" smtClean="0">
                    <a:solidFill>
                      <a:srgbClr val="0000FF"/>
                    </a:solidFill>
                    <a:sym typeface="Wingdings" pitchFamily="2" charset="2"/>
                  </a:rPr>
                  <a:t>최적값</a:t>
                </a:r>
                <a:r>
                  <a:rPr lang="ko-KR" altLang="en-US" dirty="0">
                    <a:solidFill>
                      <a:srgbClr val="0000FF"/>
                    </a:solidFill>
                    <a:sym typeface="Wingdings" pitchFamily="2" charset="2"/>
                  </a:rPr>
                  <a:t> </a:t>
                </a:r>
                <a:r>
                  <a:rPr lang="en-US" altLang="ko-KR" dirty="0">
                    <a:solidFill>
                      <a:srgbClr val="0000FF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ko-KR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Θ</m:t>
                        </m:r>
                      </m:e>
                    </m:acc>
                  </m:oMath>
                </a14:m>
                <a:r>
                  <a:rPr lang="ko-KR" altLang="en-US" dirty="0" smtClean="0">
                    <a:solidFill>
                      <a:srgbClr val="0000FF"/>
                    </a:solidFill>
                  </a:rPr>
                  <a:t> </a:t>
                </a:r>
                <a:r>
                  <a:rPr lang="ko-KR" altLang="en-US" dirty="0" smtClean="0"/>
                  <a:t>이 됨</a:t>
                </a:r>
                <a:endParaRPr lang="en-US" altLang="ko-KR" dirty="0"/>
              </a:p>
              <a:p>
                <a:pPr marL="447675" lvl="2" indent="0">
                  <a:lnSpc>
                    <a:spcPct val="150000"/>
                  </a:lnSpc>
                  <a:buNone/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="0" i="1" dirty="0">
                  <a:latin typeface="Cambria Math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>
                  <a:lnSpc>
                    <a:spcPct val="200000"/>
                  </a:lnSpc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84168" y="2264296"/>
                <a:ext cx="1152128" cy="4572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 fontScale="4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/>
                        </a:rPr>
                        <m:t>𝐽</m:t>
                      </m:r>
                      <m:d>
                        <m:dPr>
                          <m:ctrlP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ko-KR" sz="3600" b="0" i="1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altLang="ko-KR" sz="36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ko-KR" sz="3600" b="0" i="1" smtClean="0">
                          <a:latin typeface="Cambria Math"/>
                        </a:rPr>
                        <m:t>=0.7</m:t>
                      </m:r>
                    </m:oMath>
                  </m:oMathPara>
                </a14:m>
                <a:endParaRPr lang="ko-KR" altLang="en-US" sz="360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264296"/>
                <a:ext cx="1152128" cy="457200"/>
              </a:xfrm>
              <a:prstGeom prst="rect">
                <a:avLst/>
              </a:prstGeom>
              <a:blipFill rotWithShape="1">
                <a:blip r:embed="rId3"/>
                <a:stretch>
                  <a:fillRect r="-74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직선 화살표 연결선 5"/>
          <p:cNvCxnSpPr/>
          <p:nvPr/>
        </p:nvCxnSpPr>
        <p:spPr>
          <a:xfrm flipV="1">
            <a:off x="5364088" y="2496870"/>
            <a:ext cx="648072" cy="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93095"/>
            <a:ext cx="6301730" cy="227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8" y="1916832"/>
            <a:ext cx="440353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1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간단한 기계 학습의 예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기계 학습이 할 일을 공식화하면</a:t>
            </a:r>
            <a:r>
              <a:rPr lang="en-US" altLang="ko-KR" dirty="0" smtClean="0"/>
              <a:t>,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pPr lvl="1"/>
            <a:r>
              <a:rPr lang="ko-KR" altLang="en-US" dirty="0" smtClean="0"/>
              <a:t>기계 학습은 작은 개선을 반복하여 </a:t>
            </a:r>
            <a:r>
              <a:rPr lang="ko-KR" altLang="en-US" dirty="0" err="1" smtClean="0"/>
              <a:t>최적해를</a:t>
            </a:r>
            <a:r>
              <a:rPr lang="ko-KR" altLang="en-US" dirty="0" smtClean="0"/>
              <a:t> 찾아가는 </a:t>
            </a:r>
            <a:r>
              <a:rPr lang="ko-KR" altLang="en-US" dirty="0" smtClean="0">
                <a:solidFill>
                  <a:srgbClr val="0000FF"/>
                </a:solidFill>
              </a:rPr>
              <a:t>수치적 방법</a:t>
            </a:r>
            <a:r>
              <a:rPr lang="ko-KR" altLang="en-US" dirty="0" smtClean="0"/>
              <a:t>으로 식 </a:t>
            </a:r>
            <a:r>
              <a:rPr lang="en-US" altLang="ko-KR" dirty="0" smtClean="0"/>
              <a:t>(1.9)</a:t>
            </a:r>
            <a:r>
              <a:rPr lang="ko-KR" altLang="en-US" dirty="0" smtClean="0"/>
              <a:t>를 품</a:t>
            </a:r>
            <a:endParaRPr lang="en-US" altLang="ko-KR" dirty="0" smtClean="0"/>
          </a:p>
          <a:p>
            <a:r>
              <a:rPr lang="ko-KR" altLang="en-US" dirty="0" smtClean="0"/>
              <a:t>알고리즘 형식으로 쓰면</a:t>
            </a:r>
            <a:r>
              <a:rPr lang="en-US" altLang="ko-KR" dirty="0" smtClean="0"/>
              <a:t>,</a:t>
            </a:r>
          </a:p>
          <a:p>
            <a:pPr lvl="1"/>
            <a:endParaRPr lang="en-US" altLang="ko-KR" dirty="0" smtClean="0"/>
          </a:p>
          <a:p>
            <a:pPr marL="447675" lvl="2" indent="0">
              <a:lnSpc>
                <a:spcPct val="150000"/>
              </a:lnSpc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52046"/>
            <a:ext cx="65341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88" y="3284984"/>
            <a:ext cx="7922667" cy="297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6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&gt;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&gt;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딥러닝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39552" y="5661248"/>
            <a:ext cx="8280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hlinkClick r:id="rId2"/>
              </a:rPr>
              <a:t>https://blogs.nvidia.com/blog/2016/07/29/whats-difference-artificial-intelligence-machine-learning-deep-learning-ai/</a:t>
            </a:r>
            <a:endParaRPr lang="ko-KR" altLang="en-US" sz="1200" dirty="0"/>
          </a:p>
        </p:txBody>
      </p:sp>
      <p:pic>
        <p:nvPicPr>
          <p:cNvPr id="1028" name="Picture 4" descr="What's the difference between Artificial Intelligence (AI), Machine Learning, and Deep Learning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10808"/>
            <a:ext cx="7310735" cy="46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3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간단한 기계 학습의 예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좀더 현실적인 상황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지금까지는 데이터가 선형을 이루는 아주 단순한 상황을 고려함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실제 세계는 선형이 아니며 잡음이 섞임 </a:t>
            </a:r>
            <a:r>
              <a:rPr lang="en-US" altLang="ko-KR" dirty="0" smtClean="0">
                <a:sym typeface="Wingdings" pitchFamily="2" charset="2"/>
              </a:rPr>
              <a:t> </a:t>
            </a:r>
            <a:r>
              <a:rPr lang="ko-KR" altLang="en-US" dirty="0" smtClean="0">
                <a:solidFill>
                  <a:srgbClr val="0000FF"/>
                </a:solidFill>
                <a:sym typeface="Wingdings" pitchFamily="2" charset="2"/>
              </a:rPr>
              <a:t>비선형</a:t>
            </a:r>
            <a:r>
              <a:rPr lang="ko-KR" altLang="en-US" dirty="0" smtClean="0">
                <a:sym typeface="Wingdings" pitchFamily="2" charset="2"/>
              </a:rPr>
              <a:t> 모델이 필요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marL="447675" lvl="2" indent="0">
              <a:lnSpc>
                <a:spcPct val="150000"/>
              </a:lnSpc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6912"/>
            <a:ext cx="3105894" cy="337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9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1.5.1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과소적합과 과잉적합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/>
              <a:t>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1.13]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1</a:t>
            </a:r>
            <a:r>
              <a:rPr lang="ko-KR" altLang="en-US" dirty="0" smtClean="0"/>
              <a:t>차 모델은 </a:t>
            </a:r>
            <a:r>
              <a:rPr lang="ko-KR" altLang="en-US" dirty="0" smtClean="0">
                <a:solidFill>
                  <a:srgbClr val="0000FF"/>
                </a:solidFill>
              </a:rPr>
              <a:t>과소적합</a:t>
            </a:r>
            <a:endParaRPr lang="en-US" altLang="ko-KR" dirty="0" smtClean="0">
              <a:solidFill>
                <a:srgbClr val="0000FF"/>
              </a:solidFill>
            </a:endParaRPr>
          </a:p>
          <a:p>
            <a:pPr lvl="1"/>
            <a:r>
              <a:rPr lang="ko-KR" altLang="en-US" dirty="0" smtClean="0"/>
              <a:t>모델의 </a:t>
            </a:r>
            <a:r>
              <a:rPr lang="en-US" altLang="ko-KR" dirty="0" smtClean="0"/>
              <a:t>‘</a:t>
            </a:r>
            <a:r>
              <a:rPr lang="ko-KR" altLang="en-US" dirty="0" smtClean="0"/>
              <a:t>용량이 작아</a:t>
            </a:r>
            <a:r>
              <a:rPr lang="en-US" altLang="ko-KR" dirty="0" smtClean="0"/>
              <a:t>’</a:t>
            </a:r>
            <a:r>
              <a:rPr lang="ko-KR" altLang="en-US" dirty="0" smtClean="0"/>
              <a:t> 오차가 클 수밖에 없는 현상</a:t>
            </a:r>
            <a:endParaRPr lang="en-US" altLang="ko-KR" dirty="0" smtClean="0"/>
          </a:p>
          <a:p>
            <a:r>
              <a:rPr lang="ko-KR" altLang="en-US" dirty="0" smtClean="0"/>
              <a:t>비선형 모델을 사용하는 대안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1-13]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2</a:t>
            </a:r>
            <a:r>
              <a:rPr lang="ko-KR" altLang="en-US" dirty="0" smtClean="0"/>
              <a:t>차</a:t>
            </a:r>
            <a:r>
              <a:rPr lang="en-US" altLang="ko-KR" dirty="0" smtClean="0"/>
              <a:t>, 3</a:t>
            </a:r>
            <a:r>
              <a:rPr lang="ko-KR" altLang="en-US" dirty="0" smtClean="0"/>
              <a:t>차</a:t>
            </a:r>
            <a:r>
              <a:rPr lang="en-US" altLang="ko-KR" dirty="0" smtClean="0"/>
              <a:t>, 4</a:t>
            </a:r>
            <a:r>
              <a:rPr lang="ko-KR" altLang="en-US" dirty="0" smtClean="0"/>
              <a:t>차</a:t>
            </a:r>
            <a:r>
              <a:rPr lang="en-US" altLang="ko-KR" dirty="0" smtClean="0"/>
              <a:t>, 12</a:t>
            </a:r>
            <a:r>
              <a:rPr lang="ko-KR" altLang="en-US" dirty="0" smtClean="0"/>
              <a:t>차는 다항식 곡선을 선택한 예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1</a:t>
            </a:r>
            <a:r>
              <a:rPr lang="ko-KR" altLang="en-US" dirty="0" smtClean="0"/>
              <a:t>차</a:t>
            </a:r>
            <a:r>
              <a:rPr lang="en-US" altLang="ko-KR" dirty="0" smtClean="0"/>
              <a:t>(</a:t>
            </a:r>
            <a:r>
              <a:rPr lang="ko-KR" altLang="en-US" dirty="0" smtClean="0"/>
              <a:t>선형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비해 오차가 크게 감소함</a:t>
            </a:r>
            <a:endParaRPr lang="en-US" altLang="ko-KR" dirty="0" smtClean="0"/>
          </a:p>
          <a:p>
            <a:pPr marL="447675" lvl="2" indent="0">
              <a:lnSpc>
                <a:spcPct val="150000"/>
              </a:lnSpc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7965164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3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1.5.1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과소적합과 과잉적합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0000FF"/>
                </a:solidFill>
              </a:rPr>
              <a:t>과잉적합</a:t>
            </a:r>
            <a:endParaRPr lang="en-US" altLang="ko-KR" dirty="0" smtClean="0">
              <a:solidFill>
                <a:srgbClr val="0000FF"/>
              </a:solidFill>
            </a:endParaRPr>
          </a:p>
          <a:p>
            <a:pPr lvl="1"/>
            <a:r>
              <a:rPr lang="en-US" altLang="ko-KR" dirty="0" smtClean="0"/>
              <a:t>12</a:t>
            </a:r>
            <a:r>
              <a:rPr lang="ko-KR" altLang="en-US" dirty="0" smtClean="0"/>
              <a:t>차 다항식 곡선을 채택한다면 훈련집합에 대해 거의 완벽하게 근사화함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하지만 </a:t>
            </a:r>
            <a:r>
              <a:rPr lang="en-US" altLang="ko-KR" dirty="0" smtClean="0"/>
              <a:t>‘</a:t>
            </a:r>
            <a:r>
              <a:rPr lang="ko-KR" altLang="en-US" dirty="0" smtClean="0"/>
              <a:t>새로운</a:t>
            </a:r>
            <a:r>
              <a:rPr lang="en-US" altLang="ko-KR" dirty="0" smtClean="0"/>
              <a:t>’ </a:t>
            </a:r>
            <a:r>
              <a:rPr lang="ko-KR" altLang="en-US" dirty="0" smtClean="0"/>
              <a:t>데이터를 예측한다면 큰 문제 발생 </a:t>
            </a:r>
            <a:endParaRPr lang="en-US" altLang="ko-KR" dirty="0" smtClean="0"/>
          </a:p>
          <a:p>
            <a:pPr lvl="2"/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ko-KR" altLang="en-US" dirty="0" smtClean="0"/>
              <a:t>에서 빨간 막대 근방을 예측해야 하지만 빨간 점을 예측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이유는</a:t>
            </a:r>
            <a:r>
              <a:rPr lang="en-US" altLang="ko-KR" dirty="0" smtClean="0"/>
              <a:t> ‘</a:t>
            </a:r>
            <a:r>
              <a:rPr lang="ko-KR" altLang="en-US" dirty="0" smtClean="0"/>
              <a:t>용량이 크기</a:t>
            </a:r>
            <a:r>
              <a:rPr lang="en-US" altLang="ko-KR" dirty="0" smtClean="0"/>
              <a:t>’</a:t>
            </a:r>
            <a:r>
              <a:rPr lang="ko-KR" altLang="en-US" dirty="0" smtClean="0"/>
              <a:t> 때문</a:t>
            </a:r>
            <a:r>
              <a:rPr lang="en-US" altLang="ko-KR" dirty="0" smtClean="0"/>
              <a:t>. </a:t>
            </a:r>
            <a:r>
              <a:rPr lang="ko-KR" altLang="en-US" dirty="0" smtClean="0"/>
              <a:t>학습 과정에서 잡음까지 수용</a:t>
            </a:r>
            <a:r>
              <a:rPr lang="en-US" altLang="ko-KR" dirty="0"/>
              <a:t> </a:t>
            </a:r>
            <a:r>
              <a:rPr lang="en-US" altLang="ko-KR" dirty="0" smtClean="0">
                <a:sym typeface="Wingdings" pitchFamily="2" charset="2"/>
              </a:rPr>
              <a:t> </a:t>
            </a:r>
            <a:r>
              <a:rPr lang="ko-KR" altLang="en-US" dirty="0" smtClean="0">
                <a:sym typeface="Wingdings" pitchFamily="2" charset="2"/>
              </a:rPr>
              <a:t>과잉적합 현상</a:t>
            </a:r>
            <a:endParaRPr lang="en-US" altLang="ko-KR" dirty="0" smtClean="0"/>
          </a:p>
          <a:p>
            <a:pPr lvl="1"/>
            <a:r>
              <a:rPr lang="ko-KR" altLang="en-US" dirty="0" smtClean="0">
                <a:sym typeface="Wingdings" pitchFamily="2" charset="2"/>
              </a:rPr>
              <a:t>적절한 용량의</a:t>
            </a:r>
            <a:r>
              <a:rPr lang="en-US" altLang="ko-KR" dirty="0" smtClean="0">
                <a:sym typeface="Wingdings" pitchFamily="2" charset="2"/>
              </a:rPr>
              <a:t> </a:t>
            </a:r>
            <a:r>
              <a:rPr lang="ko-KR" altLang="en-US" dirty="0" smtClean="0">
                <a:sym typeface="Wingdings" pitchFamily="2" charset="2"/>
              </a:rPr>
              <a:t>모델을 선택하는 모델 선택 작업이 필요함</a:t>
            </a:r>
            <a:endParaRPr lang="en-US" altLang="ko-KR" dirty="0" smtClean="0"/>
          </a:p>
          <a:p>
            <a:pPr marL="447675" lvl="2" indent="0">
              <a:lnSpc>
                <a:spcPct val="150000"/>
              </a:lnSpc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02" y="3356992"/>
            <a:ext cx="370129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35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1.5.3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검증집합과 교차검증을 이용한 모델 선택 알고리즘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sym typeface="Wingdings" pitchFamily="2" charset="2"/>
              </a:rPr>
              <a:t>검증집합을 이용한 모델 선택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훈련집합과 테스트집합과 다른 별도의 </a:t>
            </a:r>
            <a:r>
              <a:rPr lang="ko-KR" altLang="en-US" dirty="0" smtClean="0">
                <a:solidFill>
                  <a:srgbClr val="0000FF"/>
                </a:solidFill>
                <a:sym typeface="Wingdings" pitchFamily="2" charset="2"/>
              </a:rPr>
              <a:t>검증집합</a:t>
            </a:r>
            <a:r>
              <a:rPr lang="ko-KR" altLang="en-US" dirty="0" smtClean="0">
                <a:sym typeface="Wingdings" pitchFamily="2" charset="2"/>
              </a:rPr>
              <a:t>을 가진 상황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78867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1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1.5.3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검증집합과 교차검증을 이용한 모델 선택 알고리즘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sym typeface="Wingdings" pitchFamily="2" charset="2"/>
              </a:rPr>
              <a:t>교차검증</a:t>
            </a:r>
            <a:r>
              <a:rPr lang="en-US" altLang="ko-KR" baseline="30000" dirty="0" smtClean="0">
                <a:sym typeface="Wingdings" pitchFamily="2" charset="2"/>
              </a:rPr>
              <a:t>cross validation</a:t>
            </a: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비용 문제로 별도의 검증집합이 없는 상황에 유용한 모델 선택 기법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훈련집합을</a:t>
            </a:r>
            <a:r>
              <a:rPr lang="en-US" altLang="ko-KR" dirty="0" smtClean="0">
                <a:sym typeface="Wingdings" pitchFamily="2" charset="2"/>
              </a:rPr>
              <a:t> </a:t>
            </a:r>
            <a:r>
              <a:rPr lang="ko-KR" altLang="en-US" dirty="0" smtClean="0">
                <a:sym typeface="Wingdings" pitchFamily="2" charset="2"/>
              </a:rPr>
              <a:t>등분하여</a:t>
            </a:r>
            <a:r>
              <a:rPr lang="en-US" altLang="ko-KR" dirty="0" smtClean="0">
                <a:sym typeface="Wingdings" pitchFamily="2" charset="2"/>
              </a:rPr>
              <a:t>,</a:t>
            </a:r>
            <a:r>
              <a:rPr lang="ko-KR" altLang="en-US" dirty="0" smtClean="0">
                <a:sym typeface="Wingdings" pitchFamily="2" charset="2"/>
              </a:rPr>
              <a:t> 학습과 평가 과정을 여러 번 반복한 후 평균 사용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28718"/>
            <a:ext cx="6408192" cy="372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87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1.5.3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검증집합과 교차검증을 이용한 모델 선택 알고리즘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sym typeface="Wingdings" pitchFamily="2" charset="2"/>
              </a:rPr>
              <a:t>부트스트랩</a:t>
            </a:r>
            <a:r>
              <a:rPr lang="en-US" altLang="ko-KR" baseline="30000" dirty="0" smtClean="0">
                <a:sym typeface="Wingdings" pitchFamily="2" charset="2"/>
              </a:rPr>
              <a:t>boot strap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 smtClean="0">
                <a:sym typeface="Wingdings" pitchFamily="2" charset="2"/>
              </a:rPr>
              <a:t>난수를</a:t>
            </a:r>
            <a:r>
              <a:rPr lang="ko-KR" altLang="en-US" dirty="0" smtClean="0">
                <a:sym typeface="Wingdings" pitchFamily="2" charset="2"/>
              </a:rPr>
              <a:t> 이용한 샘플링 반복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819771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82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1.5.4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모델 선택의 한계와 현실적인 해결책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sym typeface="Wingdings" pitchFamily="2" charset="2"/>
              </a:rPr>
              <a:t>이런 경험적인 접근방법에 대한 </a:t>
            </a:r>
            <a:r>
              <a:rPr lang="en-US" altLang="ko-KR" dirty="0" smtClean="0">
                <a:sym typeface="Wingdings" pitchFamily="2" charset="2"/>
              </a:rPr>
              <a:t>『Deep Learning』 </a:t>
            </a:r>
            <a:r>
              <a:rPr lang="ko-KR" altLang="en-US" dirty="0" smtClean="0">
                <a:sym typeface="Wingdings" pitchFamily="2" charset="2"/>
              </a:rPr>
              <a:t>책의 비유</a:t>
            </a:r>
            <a:endParaRPr lang="en-US" altLang="ko-KR" dirty="0" smtClean="0">
              <a:sym typeface="Wingdings" pitchFamily="2" charset="2"/>
            </a:endParaRPr>
          </a:p>
          <a:p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endParaRPr lang="en-US" altLang="ko-KR" dirty="0">
              <a:sym typeface="Wingdings" pitchFamily="2" charset="2"/>
            </a:endParaRPr>
          </a:p>
          <a:p>
            <a:r>
              <a:rPr lang="ko-KR" altLang="en-US" dirty="0" smtClean="0">
                <a:sym typeface="Wingdings" pitchFamily="2" charset="2"/>
              </a:rPr>
              <a:t>현대 기계 학습의 전략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용량이 충분히 큰 모델을 선택 한 후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선택한 모델이 정상을 벗어나지 않도록 여러 가지 </a:t>
            </a:r>
            <a:r>
              <a:rPr lang="ko-KR" altLang="en-US" dirty="0" smtClean="0">
                <a:solidFill>
                  <a:srgbClr val="0000FF"/>
                </a:solidFill>
                <a:sym typeface="Wingdings" pitchFamily="2" charset="2"/>
              </a:rPr>
              <a:t>규제</a:t>
            </a:r>
            <a:r>
              <a:rPr lang="en-US" altLang="ko-KR" baseline="30000" dirty="0" smtClean="0">
                <a:solidFill>
                  <a:srgbClr val="0000FF"/>
                </a:solidFill>
                <a:sym typeface="Wingdings" pitchFamily="2" charset="2"/>
              </a:rPr>
              <a:t>regularization</a:t>
            </a:r>
            <a:r>
              <a:rPr lang="ko-KR" altLang="en-US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ko-KR" altLang="en-US" dirty="0" smtClean="0">
                <a:sym typeface="Wingdings" pitchFamily="2" charset="2"/>
              </a:rPr>
              <a:t>기법을 적용함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예</a:t>
            </a:r>
            <a:r>
              <a:rPr lang="en-US" altLang="ko-KR" dirty="0" smtClean="0">
                <a:sym typeface="Wingdings" pitchFamily="2" charset="2"/>
              </a:rPr>
              <a:t>) [</a:t>
            </a:r>
            <a:r>
              <a:rPr lang="ko-KR" altLang="en-US" dirty="0" smtClean="0">
                <a:sym typeface="Wingdings" pitchFamily="2" charset="2"/>
              </a:rPr>
              <a:t>그림 </a:t>
            </a:r>
            <a:r>
              <a:rPr lang="en-US" altLang="ko-KR" dirty="0" smtClean="0">
                <a:sym typeface="Wingdings" pitchFamily="2" charset="2"/>
              </a:rPr>
              <a:t>1-13]</a:t>
            </a:r>
            <a:r>
              <a:rPr lang="ko-KR" altLang="en-US" dirty="0" smtClean="0">
                <a:sym typeface="Wingdings" pitchFamily="2" charset="2"/>
              </a:rPr>
              <a:t>의 경우 </a:t>
            </a:r>
            <a:r>
              <a:rPr lang="en-US" altLang="ko-KR" dirty="0" smtClean="0">
                <a:sym typeface="Wingdings" pitchFamily="2" charset="2"/>
              </a:rPr>
              <a:t>12</a:t>
            </a:r>
            <a:r>
              <a:rPr lang="ko-KR" altLang="en-US" dirty="0" smtClean="0">
                <a:sym typeface="Wingdings" pitchFamily="2" charset="2"/>
              </a:rPr>
              <a:t>차 다항식을 선택한 후 적절히 규제를 적용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885137" cy="83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1.6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규제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>
                <a:sym typeface="Wingdings" pitchFamily="2" charset="2"/>
              </a:rPr>
              <a:t>1.6.1 </a:t>
            </a:r>
            <a:r>
              <a:rPr lang="ko-KR" altLang="en-US" dirty="0" smtClean="0">
                <a:sym typeface="Wingdings" pitchFamily="2" charset="2"/>
              </a:rPr>
              <a:t>데이터 확대</a:t>
            </a:r>
            <a:endParaRPr lang="en-US" altLang="ko-KR" dirty="0">
              <a:sym typeface="Wingdings" pitchFamily="2" charset="2"/>
            </a:endParaRPr>
          </a:p>
          <a:p>
            <a:r>
              <a:rPr lang="en-US" altLang="ko-KR" dirty="0" smtClean="0">
                <a:sym typeface="Wingdings" pitchFamily="2" charset="2"/>
              </a:rPr>
              <a:t>1.6.2 </a:t>
            </a:r>
            <a:r>
              <a:rPr lang="ko-KR" altLang="en-US" dirty="0" smtClean="0">
                <a:sym typeface="Wingdings" pitchFamily="2" charset="2"/>
              </a:rPr>
              <a:t>가중치 감쇠</a:t>
            </a:r>
            <a:endParaRPr lang="en-US" altLang="ko-KR" dirty="0" smtClean="0">
              <a:sym typeface="Wingdings" pitchFamily="2" charset="2"/>
            </a:endParaRPr>
          </a:p>
          <a:p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r>
              <a:rPr lang="ko-KR" altLang="en-US" dirty="0" smtClean="0">
                <a:sym typeface="Wingdings" pitchFamily="2" charset="2"/>
              </a:rPr>
              <a:t>규제를 중요하게 다룬 책 </a:t>
            </a:r>
            <a:r>
              <a:rPr lang="en-US" altLang="ko-KR" dirty="0" smtClean="0">
                <a:sym typeface="Wingdings" pitchFamily="2" charset="2"/>
              </a:rPr>
              <a:t>[Goodfellow2016(7</a:t>
            </a:r>
            <a:r>
              <a:rPr lang="ko-KR" altLang="en-US" dirty="0" smtClean="0">
                <a:sym typeface="Wingdings" pitchFamily="2" charset="2"/>
              </a:rPr>
              <a:t>장</a:t>
            </a:r>
            <a:r>
              <a:rPr lang="en-US" altLang="ko-KR" dirty="0" smtClean="0">
                <a:sym typeface="Wingdings" pitchFamily="2" charset="2"/>
              </a:rPr>
              <a:t>)] [Haykin2009(7</a:t>
            </a:r>
            <a:r>
              <a:rPr lang="ko-KR" altLang="en-US" dirty="0" smtClean="0">
                <a:sym typeface="Wingdings" pitchFamily="2" charset="2"/>
              </a:rPr>
              <a:t>장</a:t>
            </a:r>
            <a:r>
              <a:rPr lang="en-US" altLang="ko-KR" dirty="0" smtClean="0">
                <a:sym typeface="Wingdings" pitchFamily="2" charset="2"/>
              </a:rPr>
              <a:t>)]</a:t>
            </a:r>
          </a:p>
          <a:p>
            <a:r>
              <a:rPr lang="ko-KR" altLang="en-US" dirty="0" smtClean="0">
                <a:sym typeface="Wingdings" pitchFamily="2" charset="2"/>
              </a:rPr>
              <a:t>이 책은 </a:t>
            </a:r>
            <a:r>
              <a:rPr lang="en-US" altLang="ko-KR" dirty="0" smtClean="0">
                <a:sym typeface="Wingdings" pitchFamily="2" charset="2"/>
              </a:rPr>
              <a:t>5.3~5.4</a:t>
            </a:r>
            <a:r>
              <a:rPr lang="ko-KR" altLang="en-US" dirty="0" smtClean="0">
                <a:sym typeface="Wingdings" pitchFamily="2" charset="2"/>
              </a:rPr>
              <a:t>절에서 자세히 다룸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가중치 벌칙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조기 멈춤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데이터 확대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err="1" smtClean="0">
                <a:sym typeface="Wingdings" pitchFamily="2" charset="2"/>
              </a:rPr>
              <a:t>드롭아웃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앙상블 등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778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1.6.1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확대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sym typeface="Wingdings" pitchFamily="2" charset="2"/>
              </a:rPr>
              <a:t>데이터를 더 많이 수집하면 일반화 능력이 향상됨</a:t>
            </a:r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7306965" cy="353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60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1.6.1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확대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sym typeface="Wingdings" pitchFamily="2" charset="2"/>
              </a:rPr>
              <a:t>데이터 수집은 많은 비용이 </a:t>
            </a:r>
            <a:r>
              <a:rPr lang="ko-KR" altLang="en-US" dirty="0">
                <a:sym typeface="Wingdings" pitchFamily="2" charset="2"/>
              </a:rPr>
              <a:t>듦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그라운드 </a:t>
            </a:r>
            <a:r>
              <a:rPr lang="ko-KR" altLang="en-US" dirty="0" err="1" smtClean="0">
                <a:sym typeface="Wingdings" pitchFamily="2" charset="2"/>
              </a:rPr>
              <a:t>트루스를</a:t>
            </a:r>
            <a:r>
              <a:rPr lang="ko-KR" altLang="en-US" dirty="0" smtClean="0">
                <a:sym typeface="Wingdings" pitchFamily="2" charset="2"/>
              </a:rPr>
              <a:t> 사람이 일일이 </a:t>
            </a:r>
            <a:r>
              <a:rPr lang="ko-KR" altLang="en-US" dirty="0" err="1" smtClean="0">
                <a:sym typeface="Wingdings" pitchFamily="2" charset="2"/>
              </a:rPr>
              <a:t>레이블링해야</a:t>
            </a:r>
            <a:r>
              <a:rPr lang="ko-KR" altLang="en-US" dirty="0" smtClean="0">
                <a:sym typeface="Wingdings" pitchFamily="2" charset="2"/>
              </a:rPr>
              <a:t> 함</a:t>
            </a:r>
            <a:endParaRPr lang="en-US" altLang="ko-KR" dirty="0" smtClean="0">
              <a:sym typeface="Wingdings" pitchFamily="2" charset="2"/>
            </a:endParaRPr>
          </a:p>
          <a:p>
            <a:r>
              <a:rPr lang="ko-KR" altLang="en-US" dirty="0" smtClean="0">
                <a:sym typeface="Wingdings" pitchFamily="2" charset="2"/>
              </a:rPr>
              <a:t>인위적으로 데이터 확대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훈련집합에 있는 샘플을 변형함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약간 회전 또는 </a:t>
            </a:r>
            <a:r>
              <a:rPr lang="ko-KR" altLang="en-US" dirty="0" err="1" smtClean="0">
                <a:sym typeface="Wingdings" pitchFamily="2" charset="2"/>
              </a:rPr>
              <a:t>와핑</a:t>
            </a:r>
            <a:r>
              <a:rPr lang="ko-KR" altLang="en-US" dirty="0" smtClean="0">
                <a:sym typeface="Wingdings" pitchFamily="2" charset="2"/>
              </a:rPr>
              <a:t> </a:t>
            </a:r>
            <a:r>
              <a:rPr lang="en-US" altLang="ko-KR" dirty="0" smtClean="0">
                <a:sym typeface="Wingdings" pitchFamily="2" charset="2"/>
              </a:rPr>
              <a:t>(</a:t>
            </a:r>
            <a:r>
              <a:rPr lang="ko-KR" altLang="en-US" dirty="0" smtClean="0">
                <a:sym typeface="Wingdings" pitchFamily="2" charset="2"/>
              </a:rPr>
              <a:t>부류 소속이 변하지 않게 주의</a:t>
            </a:r>
            <a:r>
              <a:rPr lang="en-US" altLang="ko-KR" dirty="0" smtClean="0">
                <a:sym typeface="Wingdings" pitchFamily="2" charset="2"/>
              </a:rPr>
              <a:t>)</a:t>
            </a:r>
          </a:p>
          <a:p>
            <a:pPr lvl="1"/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84984"/>
            <a:ext cx="4922317" cy="314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66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PREVIEW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사람의 </a:t>
            </a:r>
            <a:r>
              <a:rPr lang="ko-KR" altLang="en-US" dirty="0" smtClean="0"/>
              <a:t>학습</a:t>
            </a:r>
            <a:endParaRPr lang="en-US" altLang="ko-KR" dirty="0" smtClean="0"/>
          </a:p>
          <a:p>
            <a:pPr lvl="1"/>
            <a:r>
              <a:rPr lang="ko-KR" altLang="en-US" dirty="0"/>
              <a:t>수학</a:t>
            </a:r>
            <a:r>
              <a:rPr lang="en-US" altLang="ko-KR" dirty="0"/>
              <a:t>, </a:t>
            </a:r>
            <a:r>
              <a:rPr lang="ko-KR" altLang="en-US" dirty="0"/>
              <a:t>과학</a:t>
            </a:r>
            <a:r>
              <a:rPr lang="en-US" altLang="ko-KR" dirty="0"/>
              <a:t>, </a:t>
            </a:r>
            <a:r>
              <a:rPr lang="ko-KR" altLang="en-US" dirty="0"/>
              <a:t>역사뿐 아니라 수영</a:t>
            </a:r>
            <a:r>
              <a:rPr lang="en-US" altLang="ko-KR" dirty="0"/>
              <a:t>, </a:t>
            </a:r>
            <a:r>
              <a:rPr lang="ko-KR" altLang="en-US" dirty="0"/>
              <a:t>자전거 타기 </a:t>
            </a:r>
            <a:r>
              <a:rPr lang="ko-KR" altLang="en-US" dirty="0" smtClean="0"/>
              <a:t>등</a:t>
            </a:r>
            <a:endParaRPr lang="en-US" altLang="ko-KR" dirty="0"/>
          </a:p>
          <a:p>
            <a:r>
              <a:rPr lang="ko-KR" altLang="en-US" dirty="0"/>
              <a:t>동물의 </a:t>
            </a:r>
            <a:r>
              <a:rPr lang="ko-KR" altLang="en-US" dirty="0" smtClean="0"/>
              <a:t>학습</a:t>
            </a:r>
            <a:endParaRPr lang="en-US" altLang="ko-KR" dirty="0" smtClean="0"/>
          </a:p>
          <a:p>
            <a:pPr lvl="1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물총물고기의 목표물 </a:t>
            </a:r>
            <a:r>
              <a:rPr lang="ko-KR" altLang="en-US" dirty="0" smtClean="0"/>
              <a:t>맞히기 </a:t>
            </a:r>
            <a:r>
              <a:rPr lang="ko-KR" altLang="en-US" dirty="0"/>
              <a:t>능력 </a:t>
            </a:r>
            <a:r>
              <a:rPr lang="ko-KR" altLang="en-US" dirty="0" smtClean="0"/>
              <a:t>향상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r>
              <a:rPr lang="ko-KR" altLang="en-US" dirty="0"/>
              <a:t>기계 학습</a:t>
            </a:r>
            <a:endParaRPr lang="en-US" altLang="ko-KR" dirty="0"/>
          </a:p>
          <a:p>
            <a:pPr lvl="1"/>
            <a:r>
              <a:rPr lang="ko-KR" altLang="en-US" dirty="0"/>
              <a:t>그렇다면 기계도 학습할 수 있을까</a:t>
            </a:r>
            <a:r>
              <a:rPr lang="en-US" altLang="ko-KR" dirty="0"/>
              <a:t>?</a:t>
            </a:r>
          </a:p>
          <a:p>
            <a:pPr lvl="1"/>
            <a:r>
              <a:rPr lang="ko-KR" altLang="en-US" dirty="0"/>
              <a:t>경험을 통해 점점 성능이 좋아지는 기계를 만들 수 있을까</a:t>
            </a:r>
            <a:r>
              <a:rPr lang="en-US" altLang="ko-KR" dirty="0"/>
              <a:t>?</a:t>
            </a:r>
          </a:p>
          <a:p>
            <a:pPr lvl="1"/>
            <a:r>
              <a:rPr lang="ko-KR" altLang="en-US" dirty="0"/>
              <a:t>이 책은 이 질문에 대한 답을 찾아가는 길</a:t>
            </a:r>
          </a:p>
          <a:p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50" y="1124744"/>
            <a:ext cx="367895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81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1.6.2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감쇠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>
                <a:sym typeface="Wingdings" pitchFamily="2" charset="2"/>
              </a:rPr>
              <a:t>가중치를 작게 조절하는 기법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en-US" altLang="ko-KR" dirty="0" smtClean="0">
                <a:sym typeface="Wingdings" pitchFamily="2" charset="2"/>
              </a:rPr>
              <a:t>[</a:t>
            </a:r>
            <a:r>
              <a:rPr lang="ko-KR" altLang="en-US" dirty="0" smtClean="0">
                <a:sym typeface="Wingdings" pitchFamily="2" charset="2"/>
              </a:rPr>
              <a:t>그림 </a:t>
            </a:r>
            <a:r>
              <a:rPr lang="en-US" altLang="ko-KR" dirty="0" smtClean="0">
                <a:sym typeface="Wingdings" pitchFamily="2" charset="2"/>
              </a:rPr>
              <a:t>1-18(a)]</a:t>
            </a:r>
            <a:r>
              <a:rPr lang="ko-KR" altLang="en-US" dirty="0" smtClean="0">
                <a:sym typeface="Wingdings" pitchFamily="2" charset="2"/>
              </a:rPr>
              <a:t>의 </a:t>
            </a:r>
            <a:r>
              <a:rPr lang="en-US" altLang="ko-KR" dirty="0" smtClean="0">
                <a:sym typeface="Wingdings" pitchFamily="2" charset="2"/>
              </a:rPr>
              <a:t>12</a:t>
            </a:r>
            <a:r>
              <a:rPr lang="ko-KR" altLang="en-US" dirty="0" smtClean="0">
                <a:sym typeface="Wingdings" pitchFamily="2" charset="2"/>
              </a:rPr>
              <a:t>차 곡선은 가중치가 매우 큼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가중치 감쇠는 개선된 목적함수를 이용하여 가중치를 작게 조절하는 규제 기법</a:t>
            </a:r>
            <a:endParaRPr lang="en-US" altLang="ko-KR" dirty="0" smtClean="0">
              <a:sym typeface="Wingdings" pitchFamily="2" charset="2"/>
            </a:endParaRPr>
          </a:p>
          <a:p>
            <a:pPr lvl="2"/>
            <a:r>
              <a:rPr lang="ko-KR" altLang="en-US" dirty="0" smtClean="0">
                <a:sym typeface="Wingdings" pitchFamily="2" charset="2"/>
              </a:rPr>
              <a:t>식 </a:t>
            </a:r>
            <a:r>
              <a:rPr lang="en-US" altLang="ko-KR" dirty="0" smtClean="0">
                <a:sym typeface="Wingdings" pitchFamily="2" charset="2"/>
              </a:rPr>
              <a:t>(1.11)</a:t>
            </a:r>
            <a:r>
              <a:rPr lang="ko-KR" altLang="en-US" dirty="0" smtClean="0">
                <a:sym typeface="Wingdings" pitchFamily="2" charset="2"/>
              </a:rPr>
              <a:t>의 두 번째 항은 규제 항으로서 가중치 크기를 작게 유지해줌</a:t>
            </a:r>
            <a:endParaRPr lang="en-US" altLang="ko-KR" dirty="0">
              <a:sym typeface="Wingdings" pitchFamily="2" charset="2"/>
            </a:endParaRPr>
          </a:p>
          <a:p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4" y="3905701"/>
            <a:ext cx="5008612" cy="249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42" y="1745707"/>
            <a:ext cx="5439544" cy="35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5472608" cy="67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81670"/>
            <a:ext cx="3641204" cy="23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직선 화살표 연결선 4"/>
          <p:cNvCxnSpPr/>
          <p:nvPr/>
        </p:nvCxnSpPr>
        <p:spPr>
          <a:xfrm flipH="1">
            <a:off x="4788024" y="3980165"/>
            <a:ext cx="216024" cy="366228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79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1.7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 유형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 smtClean="0">
                <a:sym typeface="Wingdings" pitchFamily="2" charset="2"/>
              </a:rPr>
              <a:t>1.7.1 </a:t>
            </a:r>
            <a:r>
              <a:rPr lang="ko-KR" altLang="en-US" dirty="0" smtClean="0">
                <a:sym typeface="Wingdings" pitchFamily="2" charset="2"/>
              </a:rPr>
              <a:t>지도 방식에 따른 유형</a:t>
            </a:r>
            <a:endParaRPr lang="en-US" altLang="ko-KR" dirty="0" smtClean="0">
              <a:sym typeface="Wingdings" pitchFamily="2" charset="2"/>
            </a:endParaRPr>
          </a:p>
          <a:p>
            <a:r>
              <a:rPr lang="en-US" altLang="ko-KR" dirty="0" smtClean="0">
                <a:sym typeface="Wingdings" pitchFamily="2" charset="2"/>
              </a:rPr>
              <a:t>1.7.2 </a:t>
            </a:r>
            <a:r>
              <a:rPr lang="ko-KR" altLang="en-US" dirty="0" smtClean="0">
                <a:sym typeface="Wingdings" pitchFamily="2" charset="2"/>
              </a:rPr>
              <a:t>다양한 기준에 따른 유형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0" indent="0"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20287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1.7.1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지도 방식에 따른 유형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>
                    <a:sym typeface="Wingdings" pitchFamily="2" charset="2"/>
                  </a:rPr>
                  <a:t>지도 학습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특징 벡터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𝕏</m:t>
                    </m:r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와 </a:t>
                </a:r>
                <a:r>
                  <a:rPr lang="ko-KR" altLang="en-US" dirty="0" err="1" smtClean="0">
                    <a:sym typeface="Wingdings" pitchFamily="2" charset="2"/>
                  </a:rPr>
                  <a:t>목푯값</a:t>
                </a:r>
                <a:r>
                  <a:rPr lang="ko-KR" altLang="en-US" dirty="0" smtClean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𝕐</m:t>
                    </m:r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가 모두 주어진 상황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회귀와 분류 문제로 구분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r>
                  <a:rPr lang="ko-KR" altLang="en-US" dirty="0" smtClean="0">
                    <a:sym typeface="Wingdings" pitchFamily="2" charset="2"/>
                  </a:rPr>
                  <a:t>비지도 학습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>
                    <a:sym typeface="Wingdings" pitchFamily="2" charset="2"/>
                  </a:rPr>
                  <a:t>특징 벡터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𝕏</m:t>
                    </m:r>
                  </m:oMath>
                </a14:m>
                <a:r>
                  <a:rPr lang="ko-KR" altLang="en-US" dirty="0" smtClean="0">
                    <a:sym typeface="Wingdings" pitchFamily="2" charset="2"/>
                  </a:rPr>
                  <a:t>는 주어지는데 </a:t>
                </a:r>
                <a:r>
                  <a:rPr lang="ko-KR" altLang="en-US" dirty="0" err="1">
                    <a:sym typeface="Wingdings" pitchFamily="2" charset="2"/>
                  </a:rPr>
                  <a:t>목푯값</a:t>
                </a:r>
                <a:r>
                  <a:rPr lang="ko-KR" alt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𝕐</m:t>
                    </m:r>
                    <m:r>
                      <a:rPr lang="ko-KR" alt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ko-KR" altLang="en-US" dirty="0">
                    <a:sym typeface="Wingdings" pitchFamily="2" charset="2"/>
                  </a:rPr>
                  <a:t>가 </a:t>
                </a:r>
                <a:r>
                  <a:rPr lang="ko-KR" altLang="en-US" dirty="0" smtClean="0">
                    <a:sym typeface="Wingdings" pitchFamily="2" charset="2"/>
                  </a:rPr>
                  <a:t>주어지지 않는 </a:t>
                </a:r>
                <a:r>
                  <a:rPr lang="ko-KR" altLang="en-US" dirty="0">
                    <a:sym typeface="Wingdings" pitchFamily="2" charset="2"/>
                  </a:rPr>
                  <a:t>상황</a:t>
                </a: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군집화 과업 </a:t>
                </a:r>
                <a:r>
                  <a:rPr lang="en-US" altLang="ko-KR" dirty="0" smtClean="0">
                    <a:sym typeface="Wingdings" pitchFamily="2" charset="2"/>
                  </a:rPr>
                  <a:t>(</a:t>
                </a:r>
                <a:r>
                  <a:rPr lang="ko-KR" altLang="en-US" dirty="0" smtClean="0">
                    <a:sym typeface="Wingdings" pitchFamily="2" charset="2"/>
                  </a:rPr>
                  <a:t>고객 성향에 따른 맞춤 홍보 응용 등</a:t>
                </a:r>
                <a:r>
                  <a:rPr lang="en-US" altLang="ko-KR" dirty="0" smtClean="0">
                    <a:sym typeface="Wingdings" pitchFamily="2" charset="2"/>
                  </a:rPr>
                  <a:t>)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밀도 추정</a:t>
                </a:r>
                <a:r>
                  <a:rPr lang="en-US" altLang="ko-KR" dirty="0" smtClean="0">
                    <a:sym typeface="Wingdings" pitchFamily="2" charset="2"/>
                  </a:rPr>
                  <a:t>, </a:t>
                </a:r>
                <a:r>
                  <a:rPr lang="ko-KR" altLang="en-US" dirty="0" smtClean="0">
                    <a:sym typeface="Wingdings" pitchFamily="2" charset="2"/>
                  </a:rPr>
                  <a:t>특징 공간 변환 과업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altLang="ko-KR" dirty="0" smtClean="0">
                    <a:sym typeface="Wingdings" pitchFamily="2" charset="2"/>
                  </a:rPr>
                  <a:t>6</a:t>
                </a:r>
                <a:r>
                  <a:rPr lang="ko-KR" altLang="en-US" dirty="0" smtClean="0">
                    <a:sym typeface="Wingdings" pitchFamily="2" charset="2"/>
                  </a:rPr>
                  <a:t>장의 주제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marL="266700" lvl="1" indent="0"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marL="161925" indent="0">
                  <a:buNone/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="0" i="1" dirty="0">
                  <a:latin typeface="Cambria Math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>
                  <a:lnSpc>
                    <a:spcPct val="200000"/>
                  </a:lnSpc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875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1.7.1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지도 방식에 따른 유형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>
                    <a:sym typeface="Wingdings" pitchFamily="2" charset="2"/>
                  </a:rPr>
                  <a:t>강화 학습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r>
                  <a:rPr lang="ko-KR" altLang="en-US" dirty="0" err="1" smtClean="0">
                    <a:sym typeface="Wingdings" pitchFamily="2" charset="2"/>
                  </a:rPr>
                  <a:t>목푯값이</a:t>
                </a:r>
                <a:r>
                  <a:rPr lang="ko-KR" altLang="en-US" dirty="0" smtClean="0">
                    <a:sym typeface="Wingdings" pitchFamily="2" charset="2"/>
                  </a:rPr>
                  <a:t> 주어지는데</a:t>
                </a:r>
                <a:r>
                  <a:rPr lang="en-US" altLang="ko-KR" dirty="0" smtClean="0">
                    <a:sym typeface="Wingdings" pitchFamily="2" charset="2"/>
                  </a:rPr>
                  <a:t>, </a:t>
                </a:r>
                <a:r>
                  <a:rPr lang="ko-KR" altLang="en-US" dirty="0" smtClean="0">
                    <a:sym typeface="Wingdings" pitchFamily="2" charset="2"/>
                  </a:rPr>
                  <a:t>지도 학습과 다른 형태임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예</a:t>
                </a:r>
                <a:r>
                  <a:rPr lang="en-US" altLang="ko-KR" dirty="0" smtClean="0">
                    <a:sym typeface="Wingdings" pitchFamily="2" charset="2"/>
                  </a:rPr>
                  <a:t>) </a:t>
                </a:r>
                <a:r>
                  <a:rPr lang="ko-KR" altLang="en-US" dirty="0" smtClean="0">
                    <a:sym typeface="Wingdings" pitchFamily="2" charset="2"/>
                  </a:rPr>
                  <a:t>바둑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수를 두는 행위가 샘플인데</a:t>
                </a:r>
                <a:r>
                  <a:rPr lang="en-US" altLang="ko-KR" dirty="0" smtClean="0">
                    <a:sym typeface="Wingdings" pitchFamily="2" charset="2"/>
                  </a:rPr>
                  <a:t>, </a:t>
                </a:r>
                <a:r>
                  <a:rPr lang="ko-KR" altLang="en-US" dirty="0" smtClean="0">
                    <a:sym typeface="Wingdings" pitchFamily="2" charset="2"/>
                  </a:rPr>
                  <a:t>게임이 끝나면 </a:t>
                </a:r>
                <a:r>
                  <a:rPr lang="ko-KR" altLang="en-US" dirty="0" err="1" smtClean="0">
                    <a:sym typeface="Wingdings" pitchFamily="2" charset="2"/>
                  </a:rPr>
                  <a:t>목푯값</a:t>
                </a:r>
                <a:r>
                  <a:rPr lang="ko-KR" altLang="en-US" dirty="0" smtClean="0">
                    <a:sym typeface="Wingdings" pitchFamily="2" charset="2"/>
                  </a:rPr>
                  <a:t> 하나가 부여됨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3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이기면 </a:t>
                </a:r>
                <a:r>
                  <a:rPr lang="en-US" altLang="ko-KR" dirty="0" smtClean="0">
                    <a:sym typeface="Wingdings" pitchFamily="2" charset="2"/>
                  </a:rPr>
                  <a:t>1, </a:t>
                </a:r>
                <a:r>
                  <a:rPr lang="ko-KR" altLang="en-US" dirty="0" smtClean="0">
                    <a:sym typeface="Wingdings" pitchFamily="2" charset="2"/>
                  </a:rPr>
                  <a:t>패하면</a:t>
                </a:r>
                <a:r>
                  <a:rPr lang="en-US" altLang="ko-KR" dirty="0">
                    <a:sym typeface="Wingdings" pitchFamily="2" charset="2"/>
                  </a:rPr>
                  <a:t> </a:t>
                </a:r>
                <a:r>
                  <a:rPr lang="en-US" altLang="ko-KR" dirty="0" smtClean="0">
                    <a:sym typeface="Wingdings" pitchFamily="2" charset="2"/>
                  </a:rPr>
                  <a:t>-1</a:t>
                </a:r>
                <a:r>
                  <a:rPr lang="ko-KR" altLang="en-US" dirty="0" smtClean="0">
                    <a:sym typeface="Wingdings" pitchFamily="2" charset="2"/>
                  </a:rPr>
                  <a:t>을 부여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ko-KR" altLang="en-US" dirty="0" smtClean="0">
                    <a:sym typeface="Wingdings" pitchFamily="2" charset="2"/>
                  </a:rPr>
                  <a:t>게임을 구성한 샘플들 각각에 </a:t>
                </a:r>
                <a:r>
                  <a:rPr lang="ko-KR" altLang="en-US" dirty="0" err="1" smtClean="0">
                    <a:sym typeface="Wingdings" pitchFamily="2" charset="2"/>
                  </a:rPr>
                  <a:t>목푯값을</a:t>
                </a:r>
                <a:r>
                  <a:rPr lang="ko-KR" altLang="en-US" dirty="0" smtClean="0">
                    <a:sym typeface="Wingdings" pitchFamily="2" charset="2"/>
                  </a:rPr>
                  <a:t> 나누어 주어야 함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altLang="ko-KR" dirty="0" smtClean="0">
                    <a:sym typeface="Wingdings" pitchFamily="2" charset="2"/>
                  </a:rPr>
                  <a:t>9</a:t>
                </a:r>
                <a:r>
                  <a:rPr lang="ko-KR" altLang="en-US" dirty="0" smtClean="0">
                    <a:sym typeface="Wingdings" pitchFamily="2" charset="2"/>
                  </a:rPr>
                  <a:t>장의 주제</a:t>
                </a:r>
                <a:endParaRPr lang="en-US" altLang="ko-KR" dirty="0" smtClean="0">
                  <a:sym typeface="Wingdings" pitchFamily="2" charset="2"/>
                </a:endParaRPr>
              </a:p>
              <a:p>
                <a:r>
                  <a:rPr lang="ko-KR" altLang="en-US" dirty="0">
                    <a:sym typeface="Wingdings" pitchFamily="2" charset="2"/>
                  </a:rPr>
                  <a:t>준지도 학습</a:t>
                </a: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>
                    <a:sym typeface="Wingdings" pitchFamily="2" charset="2"/>
                  </a:rPr>
                  <a:t>일부는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𝕏</m:t>
                    </m:r>
                  </m:oMath>
                </a14:m>
                <a:r>
                  <a:rPr lang="ko-KR" altLang="en-US" dirty="0">
                    <a:sym typeface="Wingdings" pitchFamily="2" charset="2"/>
                  </a:rPr>
                  <a:t>와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𝕐</m:t>
                    </m:r>
                  </m:oMath>
                </a14:m>
                <a:r>
                  <a:rPr lang="ko-KR" altLang="en-US" dirty="0">
                    <a:sym typeface="Wingdings" pitchFamily="2" charset="2"/>
                  </a:rPr>
                  <a:t>를 모두 가지지만</a:t>
                </a:r>
                <a:r>
                  <a:rPr lang="en-US" altLang="ko-KR" dirty="0">
                    <a:sym typeface="Wingdings" pitchFamily="2" charset="2"/>
                  </a:rPr>
                  <a:t>, </a:t>
                </a:r>
                <a:r>
                  <a:rPr lang="ko-KR" altLang="en-US" dirty="0">
                    <a:sym typeface="Wingdings" pitchFamily="2" charset="2"/>
                  </a:rPr>
                  <a:t>나머지는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𝕏</m:t>
                    </m:r>
                  </m:oMath>
                </a14:m>
                <a:r>
                  <a:rPr lang="ko-KR" altLang="en-US" dirty="0">
                    <a:sym typeface="Wingdings" pitchFamily="2" charset="2"/>
                  </a:rPr>
                  <a:t>만 가진 상황</a:t>
                </a: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>
                    <a:sym typeface="Wingdings" pitchFamily="2" charset="2"/>
                  </a:rPr>
                  <a:t>인터넷 덕분으로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𝕏</m:t>
                    </m:r>
                  </m:oMath>
                </a14:m>
                <a:r>
                  <a:rPr lang="ko-KR" altLang="en-US" dirty="0">
                    <a:sym typeface="Wingdings" pitchFamily="2" charset="2"/>
                  </a:rPr>
                  <a:t>의 수집은 쉽지만</a:t>
                </a:r>
                <a:r>
                  <a:rPr lang="en-US" altLang="ko-KR" dirty="0">
                    <a:sym typeface="Wingdings" pitchFamily="2" charset="2"/>
                  </a:rPr>
                  <a:t>,</a:t>
                </a:r>
                <a:r>
                  <a:rPr lang="ko-KR" alt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𝕐</m:t>
                    </m:r>
                  </m:oMath>
                </a14:m>
                <a:r>
                  <a:rPr lang="ko-KR" altLang="en-US" dirty="0">
                    <a:sym typeface="Wingdings" pitchFamily="2" charset="2"/>
                  </a:rPr>
                  <a:t>는 수작업이 필요하여 최근 중요성 부각</a:t>
                </a:r>
                <a:endParaRPr lang="en-US" altLang="ko-KR" dirty="0">
                  <a:sym typeface="Wingdings" pitchFamily="2" charset="2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>
                    <a:sym typeface="Wingdings" pitchFamily="2" charset="2"/>
                  </a:rPr>
                  <a:t> </a:t>
                </a:r>
                <a:r>
                  <a:rPr lang="en-US" altLang="ko-KR" dirty="0">
                    <a:sym typeface="Wingdings" pitchFamily="2" charset="2"/>
                  </a:rPr>
                  <a:t>7</a:t>
                </a:r>
                <a:r>
                  <a:rPr lang="ko-KR" altLang="en-US" dirty="0">
                    <a:sym typeface="Wingdings" pitchFamily="2" charset="2"/>
                  </a:rPr>
                  <a:t>장의 주제</a:t>
                </a:r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lvl="1"/>
                <a:endParaRPr lang="en-US" altLang="ko-KR" dirty="0" smtClean="0">
                  <a:sym typeface="Wingdings" pitchFamily="2" charset="2"/>
                </a:endParaRPr>
              </a:p>
              <a:p>
                <a:pPr marL="161925" indent="0">
                  <a:buNone/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="0" i="1" dirty="0">
                  <a:latin typeface="Cambria Math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/>
              </a:p>
              <a:p>
                <a:pPr lvl="1">
                  <a:lnSpc>
                    <a:spcPct val="150000"/>
                  </a:lnSpc>
                </a:pPr>
                <a:endParaRPr lang="en-US" altLang="ko-KR" baseline="30000" dirty="0" smtClean="0"/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>
                  <a:lnSpc>
                    <a:spcPct val="200000"/>
                  </a:lnSpc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31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1.7.2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다양한 기준에 따른 유형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>
                <a:sym typeface="Wingdings" pitchFamily="2" charset="2"/>
              </a:rPr>
              <a:t>오프라인 학습과 온라인 학습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이 책은 오프라인 학습을 다룸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온라인 학습은 인터넷 등에서 추가로 발생하는 샘플을 가지고 점증적 학습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r>
              <a:rPr lang="ko-KR" altLang="en-US" dirty="0" smtClean="0">
                <a:sym typeface="Wingdings" pitchFamily="2" charset="2"/>
              </a:rPr>
              <a:t>결정론적 학습과 </a:t>
            </a:r>
            <a:r>
              <a:rPr lang="ko-KR" altLang="en-US" dirty="0" err="1" smtClean="0">
                <a:sym typeface="Wingdings" pitchFamily="2" charset="2"/>
              </a:rPr>
              <a:t>스토캐스틱</a:t>
            </a:r>
            <a:r>
              <a:rPr lang="ko-KR" altLang="en-US" dirty="0" smtClean="0">
                <a:sym typeface="Wingdings" pitchFamily="2" charset="2"/>
              </a:rPr>
              <a:t> 학습</a:t>
            </a:r>
            <a:endParaRPr lang="en-US" altLang="ko-KR" dirty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결정론적에서는 같은 데이터를 가지고 다시 학습하면 같은 </a:t>
            </a:r>
            <a:r>
              <a:rPr lang="ko-KR" altLang="en-US" dirty="0" err="1" smtClean="0">
                <a:sym typeface="Wingdings" pitchFamily="2" charset="2"/>
              </a:rPr>
              <a:t>예측기가</a:t>
            </a:r>
            <a:r>
              <a:rPr lang="ko-KR" altLang="en-US" dirty="0" smtClean="0">
                <a:sym typeface="Wingdings" pitchFamily="2" charset="2"/>
              </a:rPr>
              <a:t> 만들어짐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err="1" smtClean="0">
                <a:sym typeface="Wingdings" pitchFamily="2" charset="2"/>
              </a:rPr>
              <a:t>스토캐스틱</a:t>
            </a:r>
            <a:r>
              <a:rPr lang="ko-KR" altLang="en-US" dirty="0" smtClean="0">
                <a:sym typeface="Wingdings" pitchFamily="2" charset="2"/>
              </a:rPr>
              <a:t> 학습은 학습 과정에서 </a:t>
            </a:r>
            <a:r>
              <a:rPr lang="ko-KR" altLang="en-US" dirty="0" err="1" smtClean="0">
                <a:sym typeface="Wingdings" pitchFamily="2" charset="2"/>
              </a:rPr>
              <a:t>난수를</a:t>
            </a:r>
            <a:r>
              <a:rPr lang="ko-KR" altLang="en-US" dirty="0" smtClean="0">
                <a:sym typeface="Wingdings" pitchFamily="2" charset="2"/>
              </a:rPr>
              <a:t> 사용하므로 같은 데이터로 다시 학습하면 다른 </a:t>
            </a:r>
            <a:r>
              <a:rPr lang="ko-KR" altLang="en-US" dirty="0" err="1" smtClean="0">
                <a:sym typeface="Wingdings" pitchFamily="2" charset="2"/>
              </a:rPr>
              <a:t>예측기가</a:t>
            </a:r>
            <a:r>
              <a:rPr lang="ko-KR" altLang="en-US" dirty="0" smtClean="0">
                <a:sym typeface="Wingdings" pitchFamily="2" charset="2"/>
              </a:rPr>
              <a:t> 만들어짐</a:t>
            </a:r>
            <a:r>
              <a:rPr lang="en-US" altLang="ko-KR" dirty="0" smtClean="0">
                <a:sym typeface="Wingdings" pitchFamily="2" charset="2"/>
              </a:rPr>
              <a:t>. </a:t>
            </a:r>
            <a:r>
              <a:rPr lang="ko-KR" altLang="en-US" dirty="0" smtClean="0">
                <a:sym typeface="Wingdings" pitchFamily="2" charset="2"/>
              </a:rPr>
              <a:t>보통 예측 과정도 </a:t>
            </a:r>
            <a:r>
              <a:rPr lang="ko-KR" altLang="en-US" dirty="0" err="1" smtClean="0">
                <a:sym typeface="Wingdings" pitchFamily="2" charset="2"/>
              </a:rPr>
              <a:t>난수</a:t>
            </a:r>
            <a:r>
              <a:rPr lang="ko-KR" altLang="en-US" dirty="0" smtClean="0">
                <a:sym typeface="Wingdings" pitchFamily="2" charset="2"/>
              </a:rPr>
              <a:t> 사용 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en-US" altLang="ko-KR" dirty="0" smtClean="0">
                <a:sym typeface="Wingdings" pitchFamily="2" charset="2"/>
              </a:rPr>
              <a:t>10.4</a:t>
            </a:r>
            <a:r>
              <a:rPr lang="ko-KR" altLang="en-US" dirty="0" smtClean="0">
                <a:sym typeface="Wingdings" pitchFamily="2" charset="2"/>
              </a:rPr>
              <a:t>절의 </a:t>
            </a:r>
            <a:r>
              <a:rPr lang="en-US" altLang="ko-KR" dirty="0" smtClean="0">
                <a:sym typeface="Wingdings" pitchFamily="2" charset="2"/>
              </a:rPr>
              <a:t>RBM</a:t>
            </a:r>
            <a:r>
              <a:rPr lang="ko-KR" altLang="en-US" dirty="0" smtClean="0">
                <a:sym typeface="Wingdings" pitchFamily="2" charset="2"/>
              </a:rPr>
              <a:t>과 </a:t>
            </a:r>
            <a:r>
              <a:rPr lang="en-US" altLang="ko-KR" dirty="0" smtClean="0">
                <a:sym typeface="Wingdings" pitchFamily="2" charset="2"/>
              </a:rPr>
              <a:t>DBN</a:t>
            </a:r>
            <a:r>
              <a:rPr lang="ko-KR" altLang="en-US" dirty="0" smtClean="0">
                <a:sym typeface="Wingdings" pitchFamily="2" charset="2"/>
              </a:rPr>
              <a:t>이 </a:t>
            </a:r>
            <a:r>
              <a:rPr lang="ko-KR" altLang="en-US" dirty="0" err="1" smtClean="0">
                <a:sym typeface="Wingdings" pitchFamily="2" charset="2"/>
              </a:rPr>
              <a:t>스토캐스틱</a:t>
            </a:r>
            <a:r>
              <a:rPr lang="ko-KR" altLang="en-US" dirty="0" smtClean="0">
                <a:sym typeface="Wingdings" pitchFamily="2" charset="2"/>
              </a:rPr>
              <a:t> 학습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r>
              <a:rPr lang="ko-KR" altLang="en-US" dirty="0" smtClean="0">
                <a:sym typeface="Wingdings" pitchFamily="2" charset="2"/>
              </a:rPr>
              <a:t>분별 모델과 생성 모델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분별 모델은 부류 예측에만 관심</a:t>
            </a:r>
            <a:r>
              <a:rPr lang="en-US" altLang="ko-KR" dirty="0" smtClean="0">
                <a:sym typeface="Wingdings" pitchFamily="2" charset="2"/>
              </a:rPr>
              <a:t>. </a:t>
            </a:r>
            <a:r>
              <a:rPr lang="ko-KR" altLang="en-US" dirty="0" smtClean="0">
                <a:sym typeface="Wingdings" pitchFamily="2" charset="2"/>
              </a:rPr>
              <a:t>즉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altLang="ko-KR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altLang="ko-KR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|</a:t>
            </a:r>
            <a:r>
              <a:rPr lang="en-US" altLang="ko-KR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ko-KR" altLang="en-US" dirty="0" smtClean="0">
                <a:sym typeface="Wingdings" pitchFamily="2" charset="2"/>
              </a:rPr>
              <a:t>의 추정에 관심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생성 모델은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또는</a:t>
            </a:r>
            <a:r>
              <a:rPr lang="ko-KR" altLang="en-US" dirty="0" smtClean="0">
                <a:sym typeface="Wingdings" pitchFamily="2" charset="2"/>
              </a:rPr>
              <a:t>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altLang="ko-KR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altLang="ko-KR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|</a:t>
            </a:r>
            <a:r>
              <a:rPr lang="en-US" altLang="ko-KR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를 </a:t>
            </a:r>
            <a:r>
              <a:rPr lang="ko-KR" altLang="en-US" dirty="0" smtClean="0">
                <a:sym typeface="Wingdings" pitchFamily="2" charset="2"/>
              </a:rPr>
              <a:t>추정함</a:t>
            </a:r>
            <a:endParaRPr lang="en-US" altLang="ko-KR" dirty="0" smtClean="0">
              <a:sym typeface="Wingdings" pitchFamily="2" charset="2"/>
            </a:endParaRPr>
          </a:p>
          <a:p>
            <a:pPr lvl="2"/>
            <a:r>
              <a:rPr lang="ko-KR" altLang="en-US" dirty="0" smtClean="0">
                <a:sym typeface="Wingdings" pitchFamily="2" charset="2"/>
              </a:rPr>
              <a:t>따라서 새로운 샘플을 </a:t>
            </a:r>
            <a:r>
              <a:rPr lang="en-US" altLang="ko-KR" dirty="0" smtClean="0">
                <a:sym typeface="Wingdings" pitchFamily="2" charset="2"/>
              </a:rPr>
              <a:t>‘</a:t>
            </a:r>
            <a:r>
              <a:rPr lang="ko-KR" altLang="en-US" dirty="0" smtClean="0">
                <a:sym typeface="Wingdings" pitchFamily="2" charset="2"/>
              </a:rPr>
              <a:t>생성</a:t>
            </a:r>
            <a:r>
              <a:rPr lang="en-US" altLang="ko-KR" dirty="0" smtClean="0">
                <a:sym typeface="Wingdings" pitchFamily="2" charset="2"/>
              </a:rPr>
              <a:t>’</a:t>
            </a:r>
            <a:r>
              <a:rPr lang="ko-KR" altLang="en-US" dirty="0" smtClean="0">
                <a:sym typeface="Wingdings" pitchFamily="2" charset="2"/>
              </a:rPr>
              <a:t>할 수 있</a:t>
            </a:r>
            <a:r>
              <a:rPr lang="ko-KR" altLang="en-US" dirty="0">
                <a:sym typeface="Wingdings" pitchFamily="2" charset="2"/>
              </a:rPr>
              <a:t>음</a:t>
            </a:r>
            <a:r>
              <a:rPr lang="ko-KR" altLang="en-US" dirty="0" smtClean="0">
                <a:sym typeface="Wingdings" pitchFamily="2" charset="2"/>
              </a:rPr>
              <a:t> </a:t>
            </a:r>
            <a:endParaRPr lang="en-US" altLang="ko-KR" dirty="0" smtClean="0">
              <a:sym typeface="Wingdings" pitchFamily="2" charset="2"/>
            </a:endParaRPr>
          </a:p>
          <a:p>
            <a:pPr lvl="2"/>
            <a:r>
              <a:rPr lang="en-US" altLang="ko-KR" dirty="0" smtClean="0">
                <a:sym typeface="Wingdings" pitchFamily="2" charset="2"/>
              </a:rPr>
              <a:t>4.5</a:t>
            </a:r>
            <a:r>
              <a:rPr lang="ko-KR" altLang="en-US" dirty="0" smtClean="0">
                <a:sym typeface="Wingdings" pitchFamily="2" charset="2"/>
              </a:rPr>
              <a:t>절의 </a:t>
            </a:r>
            <a:r>
              <a:rPr lang="en-US" altLang="ko-KR" dirty="0" smtClean="0">
                <a:sym typeface="Wingdings" pitchFamily="2" charset="2"/>
              </a:rPr>
              <a:t>GAN, 10.4</a:t>
            </a:r>
            <a:r>
              <a:rPr lang="ko-KR" altLang="en-US" dirty="0" smtClean="0">
                <a:sym typeface="Wingdings" pitchFamily="2" charset="2"/>
              </a:rPr>
              <a:t>절의 </a:t>
            </a:r>
            <a:r>
              <a:rPr lang="en-US" altLang="ko-KR" dirty="0" smtClean="0">
                <a:sym typeface="Wingdings" pitchFamily="2" charset="2"/>
              </a:rPr>
              <a:t>RBM</a:t>
            </a:r>
            <a:r>
              <a:rPr lang="ko-KR" altLang="en-US" dirty="0" smtClean="0">
                <a:sym typeface="Wingdings" pitchFamily="2" charset="2"/>
              </a:rPr>
              <a:t>은 생성 모델</a:t>
            </a:r>
            <a:endParaRPr lang="en-US" altLang="ko-KR" dirty="0" smtClean="0">
              <a:sym typeface="Wingdings" pitchFamily="2" charset="2"/>
            </a:endParaRPr>
          </a:p>
          <a:p>
            <a:pPr lvl="2"/>
            <a:r>
              <a:rPr lang="en-US" altLang="ko-KR" dirty="0" smtClean="0">
                <a:sym typeface="Wingdings" pitchFamily="2" charset="2"/>
              </a:rPr>
              <a:t>8.5</a:t>
            </a:r>
            <a:r>
              <a:rPr lang="ko-KR" altLang="en-US" dirty="0" smtClean="0">
                <a:sym typeface="Wingdings" pitchFamily="2" charset="2"/>
              </a:rPr>
              <a:t>절의 순환신경망</a:t>
            </a:r>
            <a:r>
              <a:rPr lang="en-US" altLang="ko-KR" dirty="0" smtClean="0">
                <a:sym typeface="Wingdings" pitchFamily="2" charset="2"/>
              </a:rPr>
              <a:t>(RNN)</a:t>
            </a:r>
            <a:r>
              <a:rPr lang="ko-KR" altLang="en-US" dirty="0" smtClean="0">
                <a:sym typeface="Wingdings" pitchFamily="2" charset="2"/>
              </a:rPr>
              <a:t>을 생성 모델로 활용하는 응용 예제</a:t>
            </a:r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0" indent="0"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16222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1.8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학습의 과거와 현재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미래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>
                <a:sym typeface="Wingdings" pitchFamily="2" charset="2"/>
              </a:rPr>
              <a:t>1.8.1 </a:t>
            </a:r>
            <a:r>
              <a:rPr lang="ko-KR" altLang="en-US" dirty="0" smtClean="0">
                <a:sym typeface="Wingdings" pitchFamily="2" charset="2"/>
              </a:rPr>
              <a:t>인공지능과 기계 학습의 간략한 역사</a:t>
            </a:r>
            <a:endParaRPr lang="en-US" altLang="ko-KR" dirty="0" smtClean="0">
              <a:sym typeface="Wingdings" pitchFamily="2" charset="2"/>
            </a:endParaRPr>
          </a:p>
          <a:p>
            <a:r>
              <a:rPr lang="en-US" altLang="ko-KR" dirty="0" smtClean="0">
                <a:sym typeface="Wingdings" pitchFamily="2" charset="2"/>
              </a:rPr>
              <a:t>1.8.2 </a:t>
            </a:r>
            <a:r>
              <a:rPr lang="ko-KR" altLang="en-US" dirty="0" smtClean="0">
                <a:sym typeface="Wingdings" pitchFamily="2" charset="2"/>
              </a:rPr>
              <a:t>기술 추세</a:t>
            </a:r>
            <a:endParaRPr lang="en-US" altLang="ko-KR" dirty="0" smtClean="0">
              <a:sym typeface="Wingdings" pitchFamily="2" charset="2"/>
            </a:endParaRPr>
          </a:p>
          <a:p>
            <a:r>
              <a:rPr lang="en-US" altLang="ko-KR" dirty="0" smtClean="0">
                <a:sym typeface="Wingdings" pitchFamily="2" charset="2"/>
              </a:rPr>
              <a:t>1.8.3 </a:t>
            </a:r>
            <a:r>
              <a:rPr lang="ko-KR" altLang="en-US" dirty="0" smtClean="0">
                <a:sym typeface="Wingdings" pitchFamily="2" charset="2"/>
              </a:rPr>
              <a:t>사회적 전망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0" indent="0"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61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1.8.1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인공지능과 기계 학습의 간략한 역사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 smtClean="0">
                <a:sym typeface="Wingdings" pitchFamily="2" charset="2"/>
              </a:rPr>
              <a:t>베비지의</a:t>
            </a:r>
            <a:r>
              <a:rPr lang="ko-KR" altLang="en-US" dirty="0" smtClean="0">
                <a:sym typeface="Wingdings" pitchFamily="2" charset="2"/>
              </a:rPr>
              <a:t> 제자인 </a:t>
            </a:r>
            <a:r>
              <a:rPr lang="ko-KR" altLang="en-US" dirty="0" err="1" smtClean="0">
                <a:sym typeface="Wingdings" pitchFamily="2" charset="2"/>
              </a:rPr>
              <a:t>에이더</a:t>
            </a:r>
            <a:r>
              <a:rPr lang="ko-KR" altLang="en-US" dirty="0" smtClean="0">
                <a:sym typeface="Wingdings" pitchFamily="2" charset="2"/>
              </a:rPr>
              <a:t> 여사의 통찰력 </a:t>
            </a:r>
            <a:r>
              <a:rPr lang="en-US" altLang="ko-KR" dirty="0" smtClean="0">
                <a:sym typeface="Wingdings" pitchFamily="2" charset="2"/>
              </a:rPr>
              <a:t>(19</a:t>
            </a:r>
            <a:r>
              <a:rPr lang="ko-KR" altLang="en-US" dirty="0" smtClean="0">
                <a:sym typeface="Wingdings" pitchFamily="2" charset="2"/>
              </a:rPr>
              <a:t>세기</a:t>
            </a:r>
            <a:r>
              <a:rPr lang="en-US" altLang="ko-KR" dirty="0" smtClean="0">
                <a:sym typeface="Wingdings" pitchFamily="2" charset="2"/>
              </a:rPr>
              <a:t> </a:t>
            </a:r>
            <a:r>
              <a:rPr lang="ko-KR" altLang="en-US" dirty="0" smtClean="0">
                <a:sym typeface="Wingdings" pitchFamily="2" charset="2"/>
              </a:rPr>
              <a:t>중반</a:t>
            </a:r>
            <a:r>
              <a:rPr lang="en-US" altLang="ko-KR" dirty="0" smtClean="0">
                <a:sym typeface="Wingdings" pitchFamily="2" charset="2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sym typeface="Wingdings" pitchFamily="2" charset="2"/>
              </a:rPr>
              <a:t>“… </a:t>
            </a:r>
            <a:r>
              <a:rPr lang="ko-KR" altLang="en-US" dirty="0" smtClean="0">
                <a:sym typeface="Wingdings" pitchFamily="2" charset="2"/>
              </a:rPr>
              <a:t>해석엔진은 숫자 이외의 것도 처리할 수 있을 것이다</a:t>
            </a:r>
            <a:r>
              <a:rPr lang="en-US" altLang="ko-KR" dirty="0" smtClean="0">
                <a:sym typeface="Wingdings" pitchFamily="2" charset="2"/>
              </a:rPr>
              <a:t>. … </a:t>
            </a:r>
            <a:r>
              <a:rPr lang="ko-KR" altLang="en-US" dirty="0" smtClean="0">
                <a:sym typeface="Wingdings" pitchFamily="2" charset="2"/>
              </a:rPr>
              <a:t>예를 들어 화음과 음조를 해석엔진의 표기에 맞출 수 있다면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해석엔진은 꽤 복잡한 곡을 작곡할 수도 있다</a:t>
            </a:r>
            <a:r>
              <a:rPr lang="en-US" altLang="ko-KR" dirty="0" smtClean="0">
                <a:sym typeface="Wingdings" pitchFamily="2" charset="2"/>
              </a:rPr>
              <a:t>.” [Ada1843]</a:t>
            </a:r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sym typeface="Wingdings" pitchFamily="2" charset="2"/>
              </a:rPr>
              <a:t>200</a:t>
            </a:r>
            <a:r>
              <a:rPr lang="ko-KR" altLang="en-US" dirty="0" smtClean="0">
                <a:sym typeface="Wingdings" pitchFamily="2" charset="2"/>
              </a:rPr>
              <a:t>여 년이 지난 지금</a:t>
            </a:r>
            <a:r>
              <a:rPr lang="en-US" altLang="ko-KR" dirty="0" smtClean="0">
                <a:sym typeface="Wingdings" pitchFamily="2" charset="2"/>
              </a:rPr>
              <a:t>,</a:t>
            </a:r>
          </a:p>
          <a:p>
            <a:pPr lvl="2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흘려 쓴 필기 숫자를 </a:t>
            </a:r>
            <a:r>
              <a:rPr lang="en-US" altLang="ko-KR" dirty="0" smtClean="0">
                <a:sym typeface="Wingdings" pitchFamily="2" charset="2"/>
              </a:rPr>
              <a:t>0.23% </a:t>
            </a:r>
            <a:r>
              <a:rPr lang="ko-KR" altLang="en-US" dirty="0" smtClean="0">
                <a:sym typeface="Wingdings" pitchFamily="2" charset="2"/>
              </a:rPr>
              <a:t>오류로 인식</a:t>
            </a:r>
            <a:endParaRPr lang="en-US" altLang="ko-KR" dirty="0" smtClean="0">
              <a:sym typeface="Wingdings" pitchFamily="2" charset="2"/>
            </a:endParaRPr>
          </a:p>
          <a:p>
            <a:pPr lvl="2">
              <a:lnSpc>
                <a:spcPct val="150000"/>
              </a:lnSpc>
            </a:pPr>
            <a:r>
              <a:rPr lang="ko-KR" altLang="en-US" dirty="0" err="1" smtClean="0">
                <a:sym typeface="Wingdings" pitchFamily="2" charset="2"/>
              </a:rPr>
              <a:t>알파고는</a:t>
            </a:r>
            <a:r>
              <a:rPr lang="ko-KR" altLang="en-US" dirty="0" smtClean="0">
                <a:sym typeface="Wingdings" pitchFamily="2" charset="2"/>
              </a:rPr>
              <a:t> </a:t>
            </a:r>
            <a:r>
              <a:rPr lang="ko-KR" altLang="en-US" dirty="0" err="1" smtClean="0">
                <a:sym typeface="Wingdings" pitchFamily="2" charset="2"/>
              </a:rPr>
              <a:t>이세돌을</a:t>
            </a:r>
            <a:r>
              <a:rPr lang="ko-KR" altLang="en-US" dirty="0" smtClean="0">
                <a:sym typeface="Wingdings" pitchFamily="2" charset="2"/>
              </a:rPr>
              <a:t> 이김</a:t>
            </a:r>
            <a:endParaRPr lang="en-US" altLang="ko-KR" dirty="0" smtClean="0">
              <a:sym typeface="Wingdings" pitchFamily="2" charset="2"/>
            </a:endParaRPr>
          </a:p>
          <a:p>
            <a:pPr lvl="2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자연영상에 대해 다섯 단어 가량의 문장으로 묘사함</a:t>
            </a:r>
            <a:endParaRPr lang="en-US" altLang="ko-KR" dirty="0" smtClean="0">
              <a:sym typeface="Wingdings" pitchFamily="2" charset="2"/>
            </a:endParaRPr>
          </a:p>
          <a:p>
            <a:pPr marL="0" indent="0">
              <a:buNone/>
            </a:pP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78893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1.8.1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인공지능과 기계 학습의 간략한 역사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632848" cy="525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91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1.8.1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인공지능과 기계 학습의 간략한 역사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9" y="980728"/>
            <a:ext cx="5577235" cy="537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1.8.1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인공지능과 기계 학습의 간략한 역사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6334125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72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1.1.1 </a:t>
            </a:r>
            <a:r>
              <a:rPr lang="ko-KR" altLang="en-US" dirty="0" smtClean="0"/>
              <a:t>기계 학습의 정의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기계 학습이란</a:t>
            </a:r>
            <a:r>
              <a:rPr lang="en-US" altLang="ko-KR" dirty="0" smtClean="0"/>
              <a:t>? </a:t>
            </a:r>
          </a:p>
          <a:p>
            <a:pPr lvl="1"/>
            <a:r>
              <a:rPr lang="ko-KR" altLang="en-US" dirty="0" smtClean="0"/>
              <a:t>현대적 정의</a:t>
            </a:r>
            <a:endParaRPr lang="en-US" altLang="ko-KR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1" y="2604460"/>
            <a:ext cx="8024961" cy="225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08" y="2060848"/>
            <a:ext cx="8054840" cy="51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7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1.8.2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기술 추세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sym typeface="Wingdings" pitchFamily="2" charset="2"/>
              </a:rPr>
              <a:t>리뷰 논문 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en-US" altLang="ko-KR" dirty="0" smtClean="0">
                <a:sym typeface="Wingdings" pitchFamily="2" charset="2"/>
              </a:rPr>
              <a:t>[LeCun2015, Jordan2015, Jones2014]</a:t>
            </a:r>
          </a:p>
          <a:p>
            <a:r>
              <a:rPr lang="ko-KR" altLang="en-US" dirty="0" smtClean="0">
                <a:sym typeface="Wingdings" pitchFamily="2" charset="2"/>
              </a:rPr>
              <a:t>기계</a:t>
            </a:r>
            <a:r>
              <a:rPr lang="en-US" altLang="ko-KR" dirty="0" smtClean="0">
                <a:sym typeface="Wingdings" pitchFamily="2" charset="2"/>
              </a:rPr>
              <a:t> </a:t>
            </a:r>
            <a:r>
              <a:rPr lang="ko-KR" altLang="en-US" dirty="0" smtClean="0">
                <a:sym typeface="Wingdings" pitchFamily="2" charset="2"/>
              </a:rPr>
              <a:t>학습은 인공지능 실현에 핵심 기술</a:t>
            </a:r>
            <a:endParaRPr lang="en-US" altLang="ko-KR" dirty="0" smtClean="0">
              <a:sym typeface="Wingdings" pitchFamily="2" charset="2"/>
            </a:endParaRPr>
          </a:p>
          <a:p>
            <a:r>
              <a:rPr lang="ko-KR" altLang="en-US" dirty="0" smtClean="0">
                <a:sym typeface="Wingdings" pitchFamily="2" charset="2"/>
              </a:rPr>
              <a:t>기계 학습 알고리즘과 응용의 다양화</a:t>
            </a:r>
            <a:endParaRPr lang="en-US" altLang="ko-KR" dirty="0" smtClean="0">
              <a:sym typeface="Wingdings" pitchFamily="2" charset="2"/>
            </a:endParaRPr>
          </a:p>
          <a:p>
            <a:r>
              <a:rPr lang="ko-KR" altLang="en-US" dirty="0" smtClean="0">
                <a:sym typeface="Wingdings" pitchFamily="2" charset="2"/>
              </a:rPr>
              <a:t>서로 다른 알고리즘과 응용의 융합</a:t>
            </a:r>
            <a:endParaRPr lang="en-US" altLang="ko-KR" dirty="0" smtClean="0">
              <a:sym typeface="Wingdings" pitchFamily="2" charset="2"/>
            </a:endParaRPr>
          </a:p>
          <a:p>
            <a:r>
              <a:rPr lang="ko-KR" altLang="en-US" dirty="0" err="1" smtClean="0">
                <a:sym typeface="Wingdings" pitchFamily="2" charset="2"/>
              </a:rPr>
              <a:t>딥러닝이</a:t>
            </a:r>
            <a:r>
              <a:rPr lang="ko-KR" altLang="en-US" dirty="0" smtClean="0">
                <a:sym typeface="Wingdings" pitchFamily="2" charset="2"/>
              </a:rPr>
              <a:t> 기계 학습의 주류</a:t>
            </a:r>
            <a:endParaRPr lang="en-US" altLang="ko-KR" dirty="0" smtClean="0">
              <a:sym typeface="Wingdings" pitchFamily="2" charset="2"/>
            </a:endParaRPr>
          </a:p>
          <a:p>
            <a:r>
              <a:rPr lang="ko-KR" altLang="en-US" dirty="0" smtClean="0">
                <a:sym typeface="Wingdings" pitchFamily="2" charset="2"/>
              </a:rPr>
              <a:t>표현 학습이 중요해짐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80007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80920" cy="54868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1.8.3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사회적 전망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>
                <a:sym typeface="Wingdings" pitchFamily="2" charset="2"/>
              </a:rPr>
              <a:t>미래의 직업 변화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시의적절하고 심사숙고 해야 할 객관적 담론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err="1" smtClean="0">
                <a:sym typeface="Wingdings" pitchFamily="2" charset="2"/>
              </a:rPr>
              <a:t>프레이는</a:t>
            </a:r>
            <a:r>
              <a:rPr lang="ko-KR" altLang="en-US" dirty="0" smtClean="0">
                <a:sym typeface="Wingdings" pitchFamily="2" charset="2"/>
              </a:rPr>
              <a:t> </a:t>
            </a:r>
            <a:r>
              <a:rPr lang="en-US" altLang="ko-KR" dirty="0" smtClean="0">
                <a:sym typeface="Wingdings" pitchFamily="2" charset="2"/>
              </a:rPr>
              <a:t>702</a:t>
            </a:r>
            <a:r>
              <a:rPr lang="ko-KR" altLang="en-US" dirty="0" smtClean="0">
                <a:sym typeface="Wingdings" pitchFamily="2" charset="2"/>
              </a:rPr>
              <a:t>개 직업의 사라질 위기를 확률로 계산 </a:t>
            </a:r>
            <a:r>
              <a:rPr lang="en-US" altLang="ko-KR" dirty="0" smtClean="0">
                <a:sym typeface="Wingdings" pitchFamily="2" charset="2"/>
              </a:rPr>
              <a:t>[Frey2017]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 smtClean="0">
                <a:sym typeface="Wingdings" pitchFamily="2" charset="2"/>
              </a:rPr>
              <a:t>텔레마케터</a:t>
            </a:r>
            <a:r>
              <a:rPr lang="ko-KR" altLang="en-US" dirty="0" smtClean="0">
                <a:sym typeface="Wingdings" pitchFamily="2" charset="2"/>
              </a:rPr>
              <a:t> </a:t>
            </a:r>
            <a:r>
              <a:rPr lang="en-US" altLang="ko-KR" dirty="0" smtClean="0">
                <a:sym typeface="Wingdings" pitchFamily="2" charset="2"/>
              </a:rPr>
              <a:t>99% …… ……  …… ….. ….. ….. </a:t>
            </a:r>
            <a:r>
              <a:rPr lang="ko-KR" altLang="en-US" dirty="0" smtClean="0">
                <a:sym typeface="Wingdings" pitchFamily="2" charset="2"/>
              </a:rPr>
              <a:t>오락 치료사 </a:t>
            </a:r>
            <a:r>
              <a:rPr lang="en-US" altLang="ko-KR" dirty="0" smtClean="0">
                <a:sym typeface="Wingdings" pitchFamily="2" charset="2"/>
              </a:rPr>
              <a:t>0.28%</a:t>
            </a:r>
          </a:p>
          <a:p>
            <a:r>
              <a:rPr lang="ko-KR" altLang="en-US" dirty="0" smtClean="0">
                <a:sym typeface="Wingdings" pitchFamily="2" charset="2"/>
              </a:rPr>
              <a:t>기계가 사람을 지배할지 모른다는 두려움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알파고 이후 매스컴을 통해 여과 없이 전파</a:t>
            </a:r>
            <a:r>
              <a:rPr lang="en-US" altLang="ko-KR" dirty="0" smtClean="0">
                <a:sym typeface="Wingdings" pitchFamily="2" charset="2"/>
              </a:rPr>
              <a:t>. </a:t>
            </a:r>
            <a:r>
              <a:rPr lang="ko-KR" altLang="en-US" dirty="0" smtClean="0">
                <a:sym typeface="Wingdings" pitchFamily="2" charset="2"/>
              </a:rPr>
              <a:t>쓸데없는 과장에 불과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냇가에 다리 놓는 일과 목포</a:t>
            </a:r>
            <a:r>
              <a:rPr lang="en-US" altLang="ko-KR" dirty="0" smtClean="0">
                <a:sym typeface="Wingdings" pitchFamily="2" charset="2"/>
              </a:rPr>
              <a:t>-</a:t>
            </a:r>
            <a:r>
              <a:rPr lang="ko-KR" altLang="en-US" dirty="0" smtClean="0">
                <a:sym typeface="Wingdings" pitchFamily="2" charset="2"/>
              </a:rPr>
              <a:t>제주에 대교를 놓는 일은 규모만 다를 뿐 본질적으로 같은 일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오목 프로그램이나 바둑 프로그램은 규모만 다를 뿐 본질적으로 같은 일</a:t>
            </a:r>
            <a:r>
              <a:rPr lang="en-US" altLang="ko-KR" dirty="0" smtClean="0">
                <a:sym typeface="Wingdings" pitchFamily="2" charset="2"/>
              </a:rPr>
              <a:t>. </a:t>
            </a:r>
            <a:r>
              <a:rPr lang="ko-KR" altLang="en-US" dirty="0" smtClean="0">
                <a:sym typeface="Wingdings" pitchFamily="2" charset="2"/>
              </a:rPr>
              <a:t>오목은 간단한 규칙으로 구현 가능하나 바둑은 미분을 사용한 복잡한 기계 학습 알고리즘 사용 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smtClean="0">
                <a:sym typeface="Wingdings" pitchFamily="2" charset="2"/>
              </a:rPr>
              <a:t>현재 기계 학습은 온통 수학과 컴퓨터 알고리즘일 뿐</a:t>
            </a:r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lvl="1"/>
            <a:endParaRPr lang="en-US" altLang="ko-KR" dirty="0" smtClean="0">
              <a:sym typeface="Wingdings" pitchFamily="2" charset="2"/>
            </a:endParaRPr>
          </a:p>
          <a:p>
            <a:pPr marL="161925" indent="0"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lvl="1">
              <a:lnSpc>
                <a:spcPct val="150000"/>
              </a:lnSpc>
            </a:pPr>
            <a:endParaRPr lang="en-US" altLang="ko-KR" b="0" i="1" dirty="0">
              <a:latin typeface="Cambria Math"/>
            </a:endParaRPr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lvl="1">
              <a:lnSpc>
                <a:spcPct val="150000"/>
              </a:lnSpc>
            </a:pPr>
            <a:endParaRPr lang="en-US" altLang="ko-KR" baseline="30000" dirty="0"/>
          </a:p>
          <a:p>
            <a:pPr lvl="1">
              <a:lnSpc>
                <a:spcPct val="150000"/>
              </a:lnSpc>
            </a:pPr>
            <a:endParaRPr lang="en-US" altLang="ko-KR" baseline="30000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lnSpc>
                <a:spcPct val="20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75719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5709740"/>
            <a:ext cx="8229600" cy="1031628"/>
          </a:xfrm>
        </p:spPr>
        <p:txBody>
          <a:bodyPr/>
          <a:lstStyle/>
          <a:p>
            <a:r>
              <a:rPr lang="en-US" altLang="ko-KR" dirty="0" smtClean="0"/>
              <a:t>3</a:t>
            </a:r>
            <a:r>
              <a:rPr lang="ko-KR" altLang="en-US" dirty="0" smtClean="0"/>
              <a:t>장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다층 </a:t>
            </a:r>
            <a:r>
              <a:rPr lang="ko-KR" altLang="en-US" dirty="0" err="1" smtClean="0"/>
              <a:t>퍼셉트론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886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PREVIEW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신경망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기계 학습 역사에서 가장 오래된 기계 학습 모델이며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현재 가장 다양한 형태를 가짐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en-US" altLang="ko-KR" dirty="0" smtClean="0"/>
              <a:t>1950</a:t>
            </a:r>
            <a:r>
              <a:rPr lang="ko-KR" altLang="en-US" dirty="0" smtClean="0"/>
              <a:t>년대 </a:t>
            </a:r>
            <a:r>
              <a:rPr lang="ko-KR" altLang="en-US" dirty="0" err="1" smtClean="0"/>
              <a:t>퍼셉트론</a:t>
            </a:r>
            <a:r>
              <a:rPr lang="ko-KR" altLang="en-US" dirty="0" smtClean="0"/>
              <a:t> </a:t>
            </a:r>
            <a:r>
              <a:rPr lang="en-US" altLang="ko-KR" dirty="0" smtClean="0">
                <a:sym typeface="Wingdings" pitchFamily="2" charset="2"/>
              </a:rPr>
              <a:t> 1980</a:t>
            </a:r>
            <a:r>
              <a:rPr lang="ko-KR" altLang="en-US" dirty="0" smtClean="0">
                <a:sym typeface="Wingdings" pitchFamily="2" charset="2"/>
              </a:rPr>
              <a:t>년대 다층 </a:t>
            </a:r>
            <a:r>
              <a:rPr lang="ko-KR" altLang="en-US" dirty="0" err="1" smtClean="0">
                <a:sym typeface="Wingdings" pitchFamily="2" charset="2"/>
              </a:rPr>
              <a:t>퍼셉트론</a:t>
            </a:r>
            <a:endParaRPr lang="en-US" altLang="ko-KR" dirty="0" smtClean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 smtClean="0">
                <a:sym typeface="Wingdings" pitchFamily="2" charset="2"/>
              </a:rPr>
              <a:t>3</a:t>
            </a:r>
            <a:r>
              <a:rPr lang="ko-KR" altLang="en-US" dirty="0" smtClean="0">
                <a:sym typeface="Wingdings" pitchFamily="2" charset="2"/>
              </a:rPr>
              <a:t>장은 </a:t>
            </a:r>
            <a:r>
              <a:rPr lang="en-US" altLang="ko-KR" dirty="0" smtClean="0">
                <a:sym typeface="Wingdings" pitchFamily="2" charset="2"/>
              </a:rPr>
              <a:t>4</a:t>
            </a:r>
            <a:r>
              <a:rPr lang="ko-KR" altLang="en-US" dirty="0" smtClean="0">
                <a:sym typeface="Wingdings" pitchFamily="2" charset="2"/>
              </a:rPr>
              <a:t>장 </a:t>
            </a:r>
            <a:r>
              <a:rPr lang="ko-KR" altLang="en-US" dirty="0" err="1" smtClean="0">
                <a:sym typeface="Wingdings" pitchFamily="2" charset="2"/>
              </a:rPr>
              <a:t>딥러닝의</a:t>
            </a:r>
            <a:r>
              <a:rPr lang="ko-KR" altLang="en-US" dirty="0" smtClean="0">
                <a:sym typeface="Wingdings" pitchFamily="2" charset="2"/>
              </a:rPr>
              <a:t> 기초가 됨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412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3.1.1 </a:t>
            </a:r>
            <a:r>
              <a:rPr lang="ko-KR" altLang="en-US" dirty="0" smtClean="0"/>
              <a:t>인공신경망과 생물신경망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/>
              <a:t>사람의 뉴런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두뇌의 가장 작은 정보처리 단위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세포체는</a:t>
            </a:r>
            <a:r>
              <a:rPr lang="en-US" altLang="ko-KR" baseline="30000" dirty="0" smtClean="0"/>
              <a:t>cell body</a:t>
            </a:r>
            <a:r>
              <a:rPr lang="ko-KR" altLang="en-US" baseline="30000" dirty="0" smtClean="0"/>
              <a:t> </a:t>
            </a:r>
            <a:r>
              <a:rPr lang="ko-KR" altLang="en-US" dirty="0" smtClean="0"/>
              <a:t>간단한 연산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수상돌기는</a:t>
            </a:r>
            <a:r>
              <a:rPr lang="en-US" altLang="ko-KR" baseline="30000" dirty="0" smtClean="0"/>
              <a:t>dendrite</a:t>
            </a:r>
            <a:r>
              <a:rPr lang="ko-KR" altLang="en-US" dirty="0" smtClean="0"/>
              <a:t> 신호 수신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축삭은</a:t>
            </a:r>
            <a:r>
              <a:rPr lang="en-US" altLang="ko-KR" baseline="30000" dirty="0" smtClean="0"/>
              <a:t>axon</a:t>
            </a:r>
            <a:r>
              <a:rPr lang="ko-KR" altLang="en-US" dirty="0" smtClean="0"/>
              <a:t> 처리 결과를 전송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사람은</a:t>
            </a:r>
            <a:r>
              <a:rPr lang="en-US" altLang="ko-KR" dirty="0" smtClean="0"/>
              <a:t> 10</a:t>
            </a:r>
            <a:r>
              <a:rPr lang="en-US" altLang="ko-KR" baseline="30000" dirty="0" smtClean="0"/>
              <a:t>11</a:t>
            </a:r>
            <a:r>
              <a:rPr lang="ko-KR" altLang="en-US" dirty="0" smtClean="0"/>
              <a:t>개</a:t>
            </a:r>
            <a:r>
              <a:rPr lang="en-US" altLang="ko-KR" dirty="0" smtClean="0"/>
              <a:t> </a:t>
            </a:r>
            <a:r>
              <a:rPr lang="ko-KR" altLang="en-US" dirty="0" smtClean="0"/>
              <a:t>정도의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뉴런을 가지며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뉴런은 </a:t>
            </a:r>
            <a:r>
              <a:rPr lang="en-US" altLang="ko-KR" dirty="0" smtClean="0"/>
              <a:t>1000</a:t>
            </a:r>
            <a:r>
              <a:rPr lang="ko-KR" altLang="en-US" dirty="0" smtClean="0"/>
              <a:t>개 가량 다른 뉴런과 연결되어 있어 </a:t>
            </a:r>
            <a:r>
              <a:rPr lang="en-US" altLang="ko-KR" dirty="0" smtClean="0"/>
              <a:t>10</a:t>
            </a:r>
            <a:r>
              <a:rPr lang="en-US" altLang="ko-KR" baseline="30000" dirty="0" smtClean="0"/>
              <a:t>14</a:t>
            </a:r>
            <a:r>
              <a:rPr lang="ko-KR" altLang="en-US" dirty="0" smtClean="0"/>
              <a:t>개 정도의 연결</a:t>
            </a:r>
            <a:endParaRPr lang="en-US" altLang="ko-KR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/>
          </a:p>
          <a:p>
            <a:endParaRPr lang="en-US" altLang="ko-K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80928"/>
            <a:ext cx="2697379" cy="35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76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3.1.2 </a:t>
            </a:r>
            <a:r>
              <a:rPr lang="ko-KR" altLang="en-US" dirty="0" smtClean="0"/>
              <a:t>신경망의 간략한 역사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/>
              <a:t>신경망의 역사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1943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매컬럭과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피츠의</a:t>
            </a:r>
            <a:r>
              <a:rPr lang="ko-KR" altLang="en-US" dirty="0" smtClean="0"/>
              <a:t> 최초의 신경망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1949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헤브는</a:t>
            </a:r>
            <a:r>
              <a:rPr lang="ko-KR" altLang="en-US" dirty="0" smtClean="0"/>
              <a:t> 최초로 학습 알고리즘 제안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1958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로젠블렛은</a:t>
            </a:r>
            <a:r>
              <a:rPr lang="ko-KR" altLang="en-US" dirty="0" smtClean="0"/>
              <a:t> </a:t>
            </a:r>
            <a:r>
              <a:rPr lang="ko-KR" altLang="en-US" dirty="0" err="1" smtClean="0">
                <a:solidFill>
                  <a:srgbClr val="0000FF"/>
                </a:solidFill>
              </a:rPr>
              <a:t>퍼셉트론</a:t>
            </a:r>
            <a:r>
              <a:rPr lang="ko-KR" altLang="en-US" dirty="0" smtClean="0"/>
              <a:t> 제안 </a:t>
            </a:r>
            <a:r>
              <a:rPr lang="en-US" altLang="ko-KR" dirty="0" smtClean="0">
                <a:sym typeface="Wingdings" pitchFamily="2" charset="2"/>
              </a:rPr>
              <a:t> 3.2</a:t>
            </a:r>
            <a:r>
              <a:rPr lang="ko-KR" altLang="en-US" dirty="0" smtClean="0">
                <a:sym typeface="Wingdings" pitchFamily="2" charset="2"/>
              </a:rPr>
              <a:t>절에서 자세히 다룸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err="1" smtClean="0">
                <a:sym typeface="Wingdings" pitchFamily="2" charset="2"/>
              </a:rPr>
              <a:t>위드로와</a:t>
            </a:r>
            <a:r>
              <a:rPr lang="ko-KR" altLang="en-US" dirty="0" smtClean="0">
                <a:sym typeface="Wingdings" pitchFamily="2" charset="2"/>
              </a:rPr>
              <a:t> 호프의 </a:t>
            </a:r>
            <a:r>
              <a:rPr lang="en-US" altLang="ko-KR" dirty="0" err="1" smtClean="0">
                <a:sym typeface="Wingdings" pitchFamily="2" charset="2"/>
              </a:rPr>
              <a:t>Adaline</a:t>
            </a:r>
            <a:r>
              <a:rPr lang="en-US" altLang="ko-KR" dirty="0" smtClean="0">
                <a:sym typeface="Wingdings" pitchFamily="2" charset="2"/>
              </a:rPr>
              <a:t> </a:t>
            </a:r>
            <a:r>
              <a:rPr lang="ko-KR" altLang="en-US" dirty="0" smtClean="0">
                <a:sym typeface="Wingdings" pitchFamily="2" charset="2"/>
              </a:rPr>
              <a:t>과</a:t>
            </a:r>
            <a:r>
              <a:rPr lang="en-US" altLang="ko-KR" dirty="0" smtClean="0">
                <a:sym typeface="Wingdings" pitchFamily="2" charset="2"/>
              </a:rPr>
              <a:t> </a:t>
            </a:r>
            <a:r>
              <a:rPr lang="en-US" altLang="ko-KR" dirty="0" err="1" smtClean="0">
                <a:sym typeface="Wingdings" pitchFamily="2" charset="2"/>
              </a:rPr>
              <a:t>Madaline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en-US" altLang="ko-KR" dirty="0" smtClean="0"/>
              <a:t>1960</a:t>
            </a:r>
            <a:r>
              <a:rPr lang="ko-KR" altLang="en-US" dirty="0" smtClean="0"/>
              <a:t>년대의 과대 평가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1969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민스키와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페퍼트의</a:t>
            </a:r>
            <a:r>
              <a:rPr lang="ko-KR" altLang="en-US" dirty="0" smtClean="0"/>
              <a:t> 저서 </a:t>
            </a:r>
            <a:r>
              <a:rPr lang="en-US" altLang="ko-KR" dirty="0" smtClean="0"/>
              <a:t>『</a:t>
            </a:r>
            <a:r>
              <a:rPr lang="en-US" altLang="ko-KR" dirty="0" err="1" smtClean="0"/>
              <a:t>Perceptrons</a:t>
            </a:r>
            <a:r>
              <a:rPr lang="en-US" altLang="ko-KR" dirty="0" smtClean="0"/>
              <a:t>』</a:t>
            </a:r>
            <a:r>
              <a:rPr lang="ko-KR" altLang="en-US" dirty="0" smtClean="0"/>
              <a:t>는 </a:t>
            </a:r>
            <a:r>
              <a:rPr lang="ko-KR" altLang="en-US" dirty="0" err="1" smtClean="0"/>
              <a:t>페셉트론의</a:t>
            </a:r>
            <a:r>
              <a:rPr lang="ko-KR" altLang="en-US" dirty="0" smtClean="0"/>
              <a:t> 한계를 수학적으로 입증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페셉트론은</a:t>
            </a:r>
            <a:r>
              <a:rPr lang="ko-KR" altLang="en-US" dirty="0" smtClean="0"/>
              <a:t> 선형분류기에 불과하여 </a:t>
            </a:r>
            <a:r>
              <a:rPr lang="en-US" altLang="ko-KR" dirty="0" smtClean="0"/>
              <a:t>XOR </a:t>
            </a:r>
            <a:r>
              <a:rPr lang="ko-KR" altLang="en-US" dirty="0" smtClean="0"/>
              <a:t>문제조차 해결 못함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신경망 연구 퇴조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1986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루멜하트의</a:t>
            </a:r>
            <a:r>
              <a:rPr lang="ko-KR" altLang="en-US" dirty="0" smtClean="0"/>
              <a:t> 저서 </a:t>
            </a:r>
            <a:r>
              <a:rPr lang="en-US" altLang="ko-KR" dirty="0" smtClean="0"/>
              <a:t>『Parallel Distributed Processing』</a:t>
            </a:r>
            <a:r>
              <a:rPr lang="ko-KR" altLang="en-US" dirty="0" smtClean="0"/>
              <a:t>은 </a:t>
            </a:r>
            <a:r>
              <a:rPr lang="ko-KR" altLang="en-US" dirty="0" smtClean="0">
                <a:solidFill>
                  <a:srgbClr val="0000FF"/>
                </a:solidFill>
              </a:rPr>
              <a:t>다층 </a:t>
            </a:r>
            <a:r>
              <a:rPr lang="ko-KR" altLang="en-US" dirty="0" err="1" smtClean="0">
                <a:solidFill>
                  <a:srgbClr val="0000FF"/>
                </a:solidFill>
              </a:rPr>
              <a:t>페셉트론</a:t>
            </a:r>
            <a:r>
              <a:rPr lang="ko-KR" altLang="en-US" dirty="0" smtClean="0">
                <a:solidFill>
                  <a:srgbClr val="0000FF"/>
                </a:solidFill>
              </a:rPr>
              <a:t> </a:t>
            </a:r>
            <a:r>
              <a:rPr lang="ko-KR" altLang="en-US" dirty="0" smtClean="0"/>
              <a:t>제안 </a:t>
            </a:r>
            <a:r>
              <a:rPr lang="en-US" altLang="ko-KR" dirty="0" smtClean="0">
                <a:sym typeface="Wingdings" pitchFamily="2" charset="2"/>
              </a:rPr>
              <a:t> 3.3~3.4</a:t>
            </a:r>
            <a:r>
              <a:rPr lang="ko-KR" altLang="en-US" dirty="0" smtClean="0">
                <a:sym typeface="Wingdings" pitchFamily="2" charset="2"/>
              </a:rPr>
              <a:t>절에서 자세히 다룸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신경망 연구 부활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en-US" altLang="ko-KR" dirty="0" smtClean="0">
                <a:sym typeface="Wingdings" pitchFamily="2" charset="2"/>
              </a:rPr>
              <a:t>1990</a:t>
            </a:r>
            <a:r>
              <a:rPr lang="ko-KR" altLang="en-US" dirty="0" smtClean="0">
                <a:sym typeface="Wingdings" pitchFamily="2" charset="2"/>
              </a:rPr>
              <a:t>년대 </a:t>
            </a:r>
            <a:r>
              <a:rPr lang="en-US" altLang="ko-KR" dirty="0" smtClean="0">
                <a:sym typeface="Wingdings" pitchFamily="2" charset="2"/>
              </a:rPr>
              <a:t>SVM(11</a:t>
            </a:r>
            <a:r>
              <a:rPr lang="ko-KR" altLang="en-US" dirty="0" smtClean="0">
                <a:sym typeface="Wingdings" pitchFamily="2" charset="2"/>
              </a:rPr>
              <a:t>장의 주제</a:t>
            </a:r>
            <a:r>
              <a:rPr lang="en-US" altLang="ko-KR" dirty="0" smtClean="0">
                <a:sym typeface="Wingdings" pitchFamily="2" charset="2"/>
              </a:rPr>
              <a:t>)</a:t>
            </a:r>
            <a:r>
              <a:rPr lang="ko-KR" altLang="en-US" dirty="0" smtClean="0">
                <a:sym typeface="Wingdings" pitchFamily="2" charset="2"/>
              </a:rPr>
              <a:t>에 밀리는 형국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en-US" altLang="ko-KR" dirty="0" smtClean="0">
                <a:sym typeface="Wingdings" pitchFamily="2" charset="2"/>
              </a:rPr>
              <a:t>2000</a:t>
            </a:r>
            <a:r>
              <a:rPr lang="ko-KR" altLang="en-US" dirty="0" smtClean="0">
                <a:sym typeface="Wingdings" pitchFamily="2" charset="2"/>
              </a:rPr>
              <a:t>년대 </a:t>
            </a:r>
            <a:r>
              <a:rPr lang="ko-KR" altLang="en-US" dirty="0" err="1" smtClean="0">
                <a:solidFill>
                  <a:srgbClr val="0000FF"/>
                </a:solidFill>
                <a:sym typeface="Wingdings" pitchFamily="2" charset="2"/>
              </a:rPr>
              <a:t>딥러닝</a:t>
            </a:r>
            <a:r>
              <a:rPr lang="ko-KR" altLang="en-US" dirty="0" err="1" smtClean="0">
                <a:sym typeface="Wingdings" pitchFamily="2" charset="2"/>
              </a:rPr>
              <a:t>이</a:t>
            </a:r>
            <a:r>
              <a:rPr lang="ko-KR" altLang="en-US" dirty="0" smtClean="0">
                <a:sym typeface="Wingdings" pitchFamily="2" charset="2"/>
              </a:rPr>
              <a:t> 실현되어 신경망이 기계 학습의 주류 기술로 자리매김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보다 상세한 신경망 역사는 </a:t>
            </a:r>
            <a:r>
              <a:rPr lang="en-US" altLang="ko-KR" dirty="0" smtClean="0"/>
              <a:t>[Kurenkov2015] </a:t>
            </a:r>
            <a:r>
              <a:rPr lang="ko-KR" altLang="en-US" dirty="0" smtClean="0"/>
              <a:t>참조</a:t>
            </a:r>
            <a:endParaRPr lang="en-US" altLang="ko-KR" dirty="0" smtClean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32069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3.1.3 </a:t>
            </a:r>
            <a:r>
              <a:rPr lang="ko-KR" altLang="en-US" dirty="0" smtClean="0"/>
              <a:t>신경망의 종류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/>
              <a:t>신경망에는 아주 다양한 모델이 존재</a:t>
            </a:r>
            <a:r>
              <a:rPr lang="ko-KR" altLang="en-US" dirty="0"/>
              <a:t>함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전방 신경망과 순환 신경망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얕은 신경망과 깊은 신경망</a:t>
            </a:r>
            <a:endParaRPr lang="en-US" altLang="ko-KR" dirty="0" smtClean="0">
              <a:sym typeface="Wingdings" pitchFamily="2" charset="2"/>
            </a:endParaRPr>
          </a:p>
          <a:p>
            <a:pPr lvl="1"/>
            <a:r>
              <a:rPr lang="ko-KR" altLang="en-US" dirty="0" smtClean="0">
                <a:sym typeface="Wingdings" pitchFamily="2" charset="2"/>
              </a:rPr>
              <a:t>결정론 신경망과 </a:t>
            </a:r>
            <a:r>
              <a:rPr lang="ko-KR" altLang="en-US" dirty="0" err="1" smtClean="0">
                <a:sym typeface="Wingdings" pitchFamily="2" charset="2"/>
              </a:rPr>
              <a:t>스토캐스틱</a:t>
            </a:r>
            <a:r>
              <a:rPr lang="ko-KR" altLang="en-US" dirty="0" smtClean="0">
                <a:sym typeface="Wingdings" pitchFamily="2" charset="2"/>
              </a:rPr>
              <a:t> 신경망</a:t>
            </a:r>
            <a:endParaRPr lang="en-US" altLang="ko-KR" dirty="0" smtClean="0">
              <a:sym typeface="Wingdings" pitchFamily="2" charset="2"/>
            </a:endParaRPr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 smtClean="0"/>
          </a:p>
          <a:p>
            <a:endParaRPr lang="en-US" altLang="ko-K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70837"/>
            <a:ext cx="593160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2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3.2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/>
              <a:t>3.2.1 </a:t>
            </a:r>
            <a:r>
              <a:rPr lang="ko-KR" altLang="en-US" dirty="0" smtClean="0"/>
              <a:t>구조</a:t>
            </a:r>
            <a:endParaRPr lang="en-US" altLang="ko-KR" dirty="0" smtClean="0"/>
          </a:p>
          <a:p>
            <a:r>
              <a:rPr lang="en-US" altLang="ko-KR" dirty="0" smtClean="0"/>
              <a:t>3.2.2 </a:t>
            </a:r>
            <a:r>
              <a:rPr lang="ko-KR" altLang="en-US" dirty="0" smtClean="0"/>
              <a:t>동작</a:t>
            </a:r>
            <a:endParaRPr lang="en-US" altLang="ko-KR" dirty="0" smtClean="0"/>
          </a:p>
          <a:p>
            <a:r>
              <a:rPr lang="en-US" altLang="ko-KR" dirty="0" smtClean="0"/>
              <a:t>3.2.3 </a:t>
            </a:r>
            <a:r>
              <a:rPr lang="ko-KR" altLang="en-US" dirty="0" smtClean="0"/>
              <a:t>학습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ko-KR" altLang="en-US" dirty="0" err="1" smtClean="0"/>
              <a:t>퍼셉트론은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노드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가중치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층과 같은 새로운 개념을 도입하고</a:t>
            </a:r>
            <a:r>
              <a:rPr lang="en-US" altLang="ko-KR" dirty="0" smtClean="0"/>
              <a:t> </a:t>
            </a:r>
            <a:r>
              <a:rPr lang="ko-KR" altLang="en-US" dirty="0" smtClean="0"/>
              <a:t>학습 알고리즘을 창안함</a:t>
            </a:r>
            <a:endParaRPr lang="en-US" altLang="ko-KR" dirty="0" smtClean="0"/>
          </a:p>
          <a:p>
            <a:r>
              <a:rPr lang="ko-KR" altLang="en-US" dirty="0" err="1"/>
              <a:t>퍼셉트론은</a:t>
            </a:r>
            <a:r>
              <a:rPr lang="ko-KR" altLang="en-US" dirty="0"/>
              <a:t> </a:t>
            </a:r>
            <a:r>
              <a:rPr lang="ko-KR" altLang="en-US" dirty="0" smtClean="0"/>
              <a:t>원시적 </a:t>
            </a:r>
            <a:r>
              <a:rPr lang="ko-KR" altLang="en-US" dirty="0"/>
              <a:t>신경망이지만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ko-KR" altLang="en-US" dirty="0" err="1"/>
              <a:t>딥러닝을</a:t>
            </a:r>
            <a:r>
              <a:rPr lang="ko-KR" altLang="en-US" dirty="0"/>
              <a:t> </a:t>
            </a:r>
            <a:r>
              <a:rPr lang="ko-KR" altLang="en-US" dirty="0" smtClean="0"/>
              <a:t>포함한 현대 신경망은 </a:t>
            </a:r>
            <a:r>
              <a:rPr lang="ko-KR" altLang="en-US" dirty="0" err="1" smtClean="0"/>
              <a:t>퍼셉트론을</a:t>
            </a:r>
            <a:r>
              <a:rPr lang="ko-KR" altLang="en-US" dirty="0" smtClean="0"/>
              <a:t> 병렬과 순차 구조로 결합하여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만듬</a:t>
            </a:r>
            <a:r>
              <a:rPr lang="ko-KR" altLang="en-US" dirty="0" smtClean="0"/>
              <a:t> </a:t>
            </a:r>
            <a:r>
              <a:rPr lang="en-US" altLang="ko-KR" dirty="0" smtClean="0">
                <a:sym typeface="Wingdings" pitchFamily="2" charset="2"/>
              </a:rPr>
              <a:t> </a:t>
            </a:r>
            <a:r>
              <a:rPr lang="ko-KR" altLang="en-US" dirty="0" smtClean="0">
                <a:sym typeface="Wingdings" pitchFamily="2" charset="2"/>
              </a:rPr>
              <a:t>현대 신경망의 중요한 구성 요소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7347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3.2.1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구조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퍼셉트론의 구조</a:t>
                </a:r>
                <a:endParaRPr lang="en-US" altLang="ko-KR" dirty="0" smtClean="0"/>
              </a:p>
              <a:p>
                <a:pPr lvl="1"/>
                <a:r>
                  <a:rPr lang="ko-KR" altLang="en-US" dirty="0" err="1" smtClean="0"/>
                  <a:t>입력층과</a:t>
                </a:r>
                <a:r>
                  <a:rPr lang="ko-KR" altLang="en-US" dirty="0" smtClean="0"/>
                  <a:t> </a:t>
                </a:r>
                <a:r>
                  <a:rPr lang="ko-KR" altLang="en-US" dirty="0" err="1" smtClean="0"/>
                  <a:t>출력층을</a:t>
                </a:r>
                <a:r>
                  <a:rPr lang="ko-KR" altLang="en-US" dirty="0" smtClean="0"/>
                  <a:t> 가짐</a:t>
                </a:r>
                <a:endParaRPr lang="en-US" altLang="ko-KR" dirty="0" smtClean="0"/>
              </a:p>
              <a:p>
                <a:pPr lvl="2"/>
                <a:r>
                  <a:rPr lang="ko-KR" altLang="en-US" dirty="0" err="1" smtClean="0"/>
                  <a:t>입력층은</a:t>
                </a:r>
                <a:r>
                  <a:rPr lang="ko-KR" altLang="en-US" dirty="0" smtClean="0"/>
                  <a:t> 연산을 하지 않으므로 </a:t>
                </a:r>
                <a:r>
                  <a:rPr lang="ko-KR" altLang="en-US" dirty="0" err="1" smtClean="0"/>
                  <a:t>퍼셉트론은</a:t>
                </a:r>
                <a:r>
                  <a:rPr lang="ko-KR" altLang="en-US" dirty="0" smtClean="0"/>
                  <a:t> 단일 층 구조라고 간주</a:t>
                </a:r>
                <a:endParaRPr lang="en-US" altLang="ko-KR" dirty="0" smtClean="0"/>
              </a:p>
              <a:p>
                <a:pPr lvl="1"/>
                <a:r>
                  <a:rPr lang="ko-KR" altLang="en-US" dirty="0" err="1" smtClean="0"/>
                  <a:t>입력층의</a:t>
                </a:r>
                <a:r>
                  <a:rPr lang="ko-KR" altLang="en-US" dirty="0" smtClean="0"/>
                  <a:t>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ko-KR" altLang="en-US" dirty="0" smtClean="0"/>
                  <a:t>번째 </a:t>
                </a:r>
                <a:r>
                  <a:rPr lang="ko-KR" altLang="en-US" dirty="0" err="1" smtClean="0"/>
                  <a:t>노드는</a:t>
                </a:r>
                <a:r>
                  <a:rPr lang="ko-KR" altLang="en-US" dirty="0" smtClean="0"/>
                  <a:t> 특징 벡터 </a:t>
                </a:r>
                <a14:m>
                  <m:oMath xmlns:m="http://schemas.openxmlformats.org/officeDocument/2006/math">
                    <m:r>
                      <a:rPr lang="en-US" altLang="ko-KR" b="1" i="0" dirty="0" smtClean="0">
                        <a:latin typeface="Cambria Math"/>
                      </a:rPr>
                      <m:t>𝐱</m:t>
                    </m:r>
                    <m:r>
                      <a:rPr lang="en-US" altLang="ko-KR" b="0" i="0" dirty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 dirty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ko-KR" i="1" dirty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i="1" dirty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ko-K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 dirty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ko-KR" i="1" dirty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ko-KR" i="1" dirty="0">
                                <a:latin typeface="Cambria Math"/>
                              </a:rPr>
                              <m:t>,⋯,</m:t>
                            </m:r>
                            <m:sSub>
                              <m:sSubPr>
                                <m:ctrlPr>
                                  <a:rPr lang="en-US" altLang="ko-K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 dirty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ko-KR" i="1" dirty="0">
                                    <a:latin typeface="Cambria Math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ko-KR" b="0" i="0" dirty="0" smtClean="0">
                            <a:latin typeface="Cambria Math"/>
                          </a:rPr>
                          <m:t>T</m:t>
                        </m:r>
                      </m:sup>
                    </m:sSup>
                  </m:oMath>
                </a14:m>
                <a:r>
                  <a:rPr lang="ko-KR" altLang="en-US" dirty="0" smtClean="0"/>
                  <a:t>의 요소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dirty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ko-KR" b="0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 smtClean="0"/>
                  <a:t>를 담당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항상 </a:t>
                </a:r>
                <a:r>
                  <a:rPr lang="en-US" altLang="ko-KR" dirty="0" smtClean="0"/>
                  <a:t>1</a:t>
                </a:r>
                <a:r>
                  <a:rPr lang="ko-KR" altLang="en-US" dirty="0" smtClean="0"/>
                  <a:t>이 입력되는 바이어스 </a:t>
                </a:r>
                <a:r>
                  <a:rPr lang="ko-KR" altLang="en-US" dirty="0" err="1" smtClean="0"/>
                  <a:t>노드</a:t>
                </a:r>
                <a:endParaRPr lang="en-US" altLang="ko-KR" dirty="0" smtClean="0"/>
              </a:p>
              <a:p>
                <a:pPr lvl="1"/>
                <a:r>
                  <a:rPr lang="ko-KR" altLang="en-US" dirty="0" err="1" smtClean="0"/>
                  <a:t>출력층은</a:t>
                </a:r>
                <a:r>
                  <a:rPr lang="ko-KR" altLang="en-US" dirty="0" smtClean="0"/>
                  <a:t> 한 개의 </a:t>
                </a:r>
                <a:r>
                  <a:rPr lang="ko-KR" altLang="en-US" dirty="0" err="1" smtClean="0"/>
                  <a:t>노드</a:t>
                </a:r>
                <a:endParaRPr lang="en-US" altLang="ko-KR" dirty="0" smtClean="0"/>
              </a:p>
              <a:p>
                <a:pPr lvl="1"/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ko-KR" altLang="en-US" dirty="0"/>
                  <a:t>번째 </a:t>
                </a:r>
                <a:r>
                  <a:rPr lang="ko-KR" altLang="en-US" dirty="0" err="1" smtClean="0"/>
                  <a:t>입력층</a:t>
                </a:r>
                <a:r>
                  <a:rPr lang="en-US" altLang="ko-KR" dirty="0" smtClean="0"/>
                  <a:t> </a:t>
                </a:r>
                <a:r>
                  <a:rPr lang="ko-KR" altLang="en-US" dirty="0" err="1" smtClean="0"/>
                  <a:t>노드와</a:t>
                </a:r>
                <a:r>
                  <a:rPr lang="ko-KR" altLang="en-US" dirty="0" smtClean="0"/>
                  <a:t> </a:t>
                </a:r>
                <a:r>
                  <a:rPr lang="ko-KR" altLang="en-US" dirty="0" err="1" smtClean="0"/>
                  <a:t>출력층을</a:t>
                </a:r>
                <a:r>
                  <a:rPr lang="ko-KR" altLang="en-US" dirty="0" smtClean="0"/>
                  <a:t> 연결하는 에지는 가중치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dirty="0" smtClean="0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altLang="ko-KR" i="1" dirty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 smtClean="0"/>
                  <a:t>를 가짐</a:t>
                </a: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31525"/>
            <a:ext cx="7255148" cy="297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1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3.2.2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동작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err="1" smtClean="0"/>
                  <a:t>퍼셉트론의</a:t>
                </a:r>
                <a:r>
                  <a:rPr lang="ko-KR" altLang="en-US" dirty="0" smtClean="0"/>
                  <a:t> 동작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해당하는 </a:t>
                </a:r>
                <a:r>
                  <a:rPr lang="ko-KR" altLang="en-US" dirty="0" err="1" smtClean="0"/>
                  <a:t>특징값과</a:t>
                </a:r>
                <a:r>
                  <a:rPr lang="ko-KR" altLang="en-US" dirty="0" smtClean="0"/>
                  <a:t> 가중치를 곱한 결과를 모두 더하여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ko-KR" altLang="en-US" dirty="0" smtClean="0"/>
                  <a:t>를 구하고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활성함수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</a:rPr>
                      <m:t>𝜏</m:t>
                    </m:r>
                  </m:oMath>
                </a14:m>
                <a:r>
                  <a:rPr lang="ko-KR" altLang="en-US" dirty="0" err="1" smtClean="0"/>
                  <a:t>를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적용함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/>
                  <a:t>활성함수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𝜏</m:t>
                    </m:r>
                  </m:oMath>
                </a14:m>
                <a:r>
                  <a:rPr lang="ko-KR" altLang="en-US" dirty="0" smtClean="0"/>
                  <a:t>로 계단함수를 사용하므로 최종 출력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ko-KR" altLang="en-US" dirty="0" smtClean="0"/>
                  <a:t>는 </a:t>
                </a:r>
                <a:r>
                  <a:rPr lang="en-US" altLang="ko-KR" dirty="0" smtClean="0"/>
                  <a:t>+1 </a:t>
                </a:r>
                <a:r>
                  <a:rPr lang="ko-KR" altLang="en-US" dirty="0" smtClean="0"/>
                  <a:t>또는</a:t>
                </a:r>
                <a:r>
                  <a:rPr lang="en-US" altLang="ko-KR" dirty="0" smtClean="0"/>
                  <a:t> -1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6" y="2780928"/>
            <a:ext cx="7351787" cy="138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67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1.1.2 </a:t>
            </a:r>
            <a:r>
              <a:rPr lang="ko-KR" altLang="en-US" dirty="0" smtClean="0"/>
              <a:t>지식기반 방식에서 기계 학습으로의 대전환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인공지능의 탄생</a:t>
            </a:r>
            <a:r>
              <a:rPr lang="en-US" altLang="ko-KR" dirty="0" smtClean="0"/>
              <a:t> </a:t>
            </a:r>
          </a:p>
          <a:p>
            <a:pPr lvl="1"/>
            <a:r>
              <a:rPr lang="ko-KR" altLang="en-US" dirty="0" smtClean="0"/>
              <a:t>컴퓨터의 뛰어난 능력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사람이 어려워하는 일을 아주 쉽게 함 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80932.46789076*0.39001324</a:t>
            </a:r>
            <a:r>
              <a:rPr lang="ko-KR" altLang="en-US" dirty="0" smtClean="0"/>
              <a:t>와 같은 곱셈을 고속으로 수행</a:t>
            </a:r>
            <a:r>
              <a:rPr lang="en-US" altLang="ko-KR" dirty="0" smtClean="0"/>
              <a:t>(</a:t>
            </a:r>
            <a:r>
              <a:rPr lang="ko-KR" altLang="en-US" dirty="0" smtClean="0"/>
              <a:t>현재는 초당 </a:t>
            </a:r>
            <a:r>
              <a:rPr lang="ko-KR" altLang="en-US" dirty="0" err="1" smtClean="0"/>
              <a:t>수십억개</a:t>
            </a:r>
            <a:r>
              <a:rPr lang="en-US" altLang="ko-KR" dirty="0"/>
              <a:t>)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복잡한 함수의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미분과 적분 척척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컴퓨터에 대한 기대감 </a:t>
            </a:r>
            <a:r>
              <a:rPr lang="en-US" altLang="ko-KR" dirty="0" smtClean="0"/>
              <a:t>(</a:t>
            </a:r>
            <a:r>
              <a:rPr lang="ko-KR" altLang="en-US" dirty="0" smtClean="0"/>
              <a:t>컴퓨터의 능력 과신</a:t>
            </a:r>
            <a:r>
              <a:rPr lang="en-US" altLang="ko-KR" dirty="0" smtClean="0"/>
              <a:t>)</a:t>
            </a:r>
          </a:p>
          <a:p>
            <a:pPr lvl="2"/>
            <a:r>
              <a:rPr lang="ko-KR" altLang="en-US" dirty="0" smtClean="0"/>
              <a:t>사람이 쉽게 하는 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예를 들어 고양이</a:t>
            </a:r>
            <a:r>
              <a:rPr lang="en-US" altLang="ko-KR" dirty="0" smtClean="0"/>
              <a:t>/</a:t>
            </a:r>
            <a:r>
              <a:rPr lang="ko-KR" altLang="en-US" dirty="0" smtClean="0"/>
              <a:t>개 구별하는 일도 잘 하지 않을까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1950</a:t>
            </a:r>
            <a:r>
              <a:rPr lang="ko-KR" altLang="en-US" dirty="0" smtClean="0"/>
              <a:t>년대에 인공지능이라는 분야 등장</a:t>
            </a:r>
            <a:endParaRPr lang="en-US" altLang="ko-KR" dirty="0" smtClean="0"/>
          </a:p>
          <a:p>
            <a:pPr lvl="2"/>
            <a:endParaRPr lang="en-US" altLang="ko-KR" dirty="0" smtClean="0"/>
          </a:p>
          <a:p>
            <a:r>
              <a:rPr lang="ko-KR" altLang="en-US" dirty="0" smtClean="0"/>
              <a:t>초창기는 지식기반</a:t>
            </a:r>
            <a:r>
              <a:rPr lang="en-US" altLang="ko-KR" dirty="0" smtClean="0"/>
              <a:t> </a:t>
            </a:r>
            <a:r>
              <a:rPr lang="ko-KR" altLang="en-US" dirty="0" smtClean="0"/>
              <a:t>방식이 주류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예</a:t>
            </a:r>
            <a:r>
              <a:rPr lang="en-US" altLang="ko-KR" dirty="0" smtClean="0"/>
              <a:t>) “</a:t>
            </a:r>
            <a:r>
              <a:rPr lang="ko-KR" altLang="en-US" dirty="0" smtClean="0"/>
              <a:t>구멍이 </a:t>
            </a:r>
            <a:r>
              <a:rPr lang="en-US" altLang="ko-KR" dirty="0" smtClean="0"/>
              <a:t>2</a:t>
            </a:r>
            <a:r>
              <a:rPr lang="ko-KR" altLang="en-US" dirty="0" smtClean="0"/>
              <a:t>개이고 중간 부분이 홀쭉하며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맨 위와 아래가 둥근 모양이라면 </a:t>
            </a:r>
            <a:r>
              <a:rPr lang="en-US" altLang="ko-KR" dirty="0" smtClean="0"/>
              <a:t>8</a:t>
            </a:r>
            <a:r>
              <a:rPr lang="ko-KR" altLang="en-US" dirty="0" smtClean="0"/>
              <a:t>이다</a:t>
            </a:r>
            <a:r>
              <a:rPr lang="en-US" altLang="ko-KR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202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3.2.2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동작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908719"/>
            <a:ext cx="6768753" cy="566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9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3.2.2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동작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행렬 표기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pPr lvl="1"/>
            <a:r>
              <a:rPr lang="ko-KR" altLang="en-US" dirty="0" smtClean="0"/>
              <a:t>바이어스 항을 벡터에 추가하면</a:t>
            </a:r>
            <a:r>
              <a:rPr lang="en-US" altLang="ko-KR" dirty="0" smtClean="0"/>
              <a:t>,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r>
              <a:rPr lang="ko-KR" altLang="en-US" dirty="0" err="1" smtClean="0"/>
              <a:t>퍼셉트론의</a:t>
            </a:r>
            <a:r>
              <a:rPr lang="ko-KR" altLang="en-US" dirty="0" smtClean="0"/>
              <a:t> 동작을 식 </a:t>
            </a:r>
            <a:r>
              <a:rPr lang="en-US" altLang="ko-KR" dirty="0" smtClean="0"/>
              <a:t>(3.4)</a:t>
            </a:r>
            <a:r>
              <a:rPr lang="ko-KR" altLang="en-US" dirty="0" smtClean="0"/>
              <a:t>로 표현할 수 있음</a:t>
            </a:r>
            <a:endParaRPr lang="en-US" altLang="ko-KR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912943" cy="36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8156972" cy="36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62103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3.2.2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동작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[</a:t>
                </a:r>
                <a:r>
                  <a:rPr lang="ko-KR" altLang="en-US" dirty="0" smtClean="0"/>
                  <a:t>그림 </a:t>
                </a:r>
                <a:r>
                  <a:rPr lang="en-US" altLang="ko-KR" dirty="0" smtClean="0"/>
                  <a:t>3-4(b)]</a:t>
                </a:r>
                <a:r>
                  <a:rPr lang="ko-KR" altLang="en-US" dirty="0" smtClean="0"/>
                  <a:t>를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기하학적으로 설명하면</a:t>
                </a:r>
                <a:r>
                  <a:rPr lang="en-US" altLang="ko-KR" dirty="0" smtClean="0"/>
                  <a:t>,</a:t>
                </a:r>
              </a:p>
              <a:p>
                <a:pPr lvl="1"/>
                <a:r>
                  <a:rPr lang="ko-KR" altLang="en-US" dirty="0" smtClean="0"/>
                  <a:t>결정 직선                                                        </a:t>
                </a:r>
                <a:r>
                  <a:rPr lang="en-US" altLang="ko-KR" dirty="0" smtClean="0">
                    <a:sym typeface="Wingdings" pitchFamily="2" charset="2"/>
                  </a:rPr>
                  <a:t>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1</m:t>
                        </m:r>
                      </m:sub>
                    </m:sSub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+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sym typeface="Wingdings" pitchFamily="2" charset="2"/>
                          </a:rPr>
                          <m:t>2</m:t>
                        </m:r>
                      </m:sub>
                    </m:sSub>
                    <m:r>
                      <a:rPr lang="en-US" altLang="ko-KR" b="0" i="1" smtClean="0">
                        <a:latin typeface="Cambria Math"/>
                        <a:sym typeface="Wingdings" pitchFamily="2" charset="2"/>
                      </a:rPr>
                      <m:t>−0.5=0</m:t>
                    </m:r>
                  </m:oMath>
                </a14:m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ko-KR" altLang="en-US" dirty="0" smtClean="0"/>
                  <a:t>과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ko-KR" altLang="en-US" dirty="0" smtClean="0"/>
                  <a:t>는 직선의 방향</a:t>
                </a:r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ko-KR" altLang="en-US" dirty="0" smtClean="0"/>
                  <a:t>은 절편을 결정</a:t>
                </a:r>
                <a:r>
                  <a:rPr lang="en-US" altLang="ko-KR" dirty="0" smtClean="0"/>
                  <a:t> </a:t>
                </a:r>
                <a:endParaRPr lang="en-US" altLang="ko-KR" dirty="0"/>
              </a:p>
              <a:p>
                <a:pPr lvl="2"/>
                <a:r>
                  <a:rPr lang="ko-KR" altLang="en-US" dirty="0" smtClean="0"/>
                  <a:t>결정 직선은 전체 공간을 </a:t>
                </a:r>
                <a:r>
                  <a:rPr lang="en-US" altLang="ko-KR" dirty="0" smtClean="0"/>
                  <a:t>+1</a:t>
                </a:r>
                <a:r>
                  <a:rPr lang="ko-KR" altLang="en-US" dirty="0" smtClean="0"/>
                  <a:t>과 </a:t>
                </a:r>
                <a:r>
                  <a:rPr lang="en-US" altLang="ko-KR" dirty="0" smtClean="0"/>
                  <a:t>-1</a:t>
                </a:r>
                <a:r>
                  <a:rPr lang="ko-KR" altLang="en-US" dirty="0" smtClean="0"/>
                  <a:t>의 두 부분공간으로 분할하는 분류기 역할</a:t>
                </a:r>
                <a:endParaRPr lang="en-US" altLang="ko-KR" dirty="0" smtClean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1"/>
                <a:endParaRPr lang="en-US" altLang="ko-KR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ko-KR" altLang="en-US" dirty="0" smtClean="0"/>
                  <a:t>차원 공간에서는</a:t>
                </a:r>
                <a:endParaRPr lang="en-US" altLang="ko-KR" dirty="0" smtClean="0"/>
              </a:p>
              <a:p>
                <a:pPr lvl="2"/>
                <a:r>
                  <a:rPr lang="en-US" altLang="ko-KR" dirty="0" smtClean="0"/>
                  <a:t>2</a:t>
                </a:r>
                <a:r>
                  <a:rPr lang="ko-KR" altLang="en-US" dirty="0" smtClean="0"/>
                  <a:t>차원은 결정 직선</a:t>
                </a:r>
                <a:r>
                  <a:rPr lang="en-US" altLang="ko-KR" dirty="0" smtClean="0"/>
                  <a:t>, 3</a:t>
                </a:r>
                <a:r>
                  <a:rPr lang="ko-KR" altLang="en-US" dirty="0" smtClean="0"/>
                  <a:t>차원은 결정 평명</a:t>
                </a:r>
                <a:r>
                  <a:rPr lang="en-US" altLang="ko-KR" dirty="0" smtClean="0"/>
                  <a:t>, 4</a:t>
                </a:r>
                <a:r>
                  <a:rPr lang="ko-KR" altLang="en-US" dirty="0" smtClean="0"/>
                  <a:t>차원 이상은 결정 </a:t>
                </a:r>
                <a:r>
                  <a:rPr lang="ko-KR" altLang="en-US" dirty="0" err="1" smtClean="0"/>
                  <a:t>초평면</a:t>
                </a:r>
                <a:r>
                  <a:rPr lang="en-US" altLang="ko-KR" dirty="0" smtClean="0"/>
                  <a:t> </a:t>
                </a: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08920"/>
            <a:ext cx="4248472" cy="229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72206"/>
            <a:ext cx="3753941" cy="30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04376"/>
            <a:ext cx="4824536" cy="36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0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3.2.3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학습 문제 </a:t>
                </a:r>
                <a:endParaRPr lang="en-US" altLang="ko-KR" dirty="0"/>
              </a:p>
              <a:p>
                <a:pPr lvl="1"/>
                <a:r>
                  <a:rPr lang="ko-KR" altLang="en-US" dirty="0" smtClean="0"/>
                  <a:t>지금까지는 학습을 마친 </a:t>
                </a:r>
                <a:r>
                  <a:rPr lang="ko-KR" altLang="en-US" dirty="0" err="1" smtClean="0"/>
                  <a:t>퍼셉트론을</a:t>
                </a:r>
                <a:r>
                  <a:rPr lang="ko-KR" altLang="en-US" dirty="0" smtClean="0"/>
                  <a:t> 가지고 동작을 설명한 셈</a:t>
                </a:r>
                <a:endParaRPr lang="en-US" altLang="ko-KR" dirty="0" smtClean="0"/>
              </a:p>
              <a:p>
                <a:pPr lvl="1"/>
                <a:r>
                  <a:rPr lang="en-US" altLang="ko-KR" dirty="0" smtClean="0"/>
                  <a:t>[</a:t>
                </a:r>
                <a:r>
                  <a:rPr lang="ko-KR" altLang="en-US" dirty="0" smtClean="0"/>
                  <a:t>그림 </a:t>
                </a:r>
                <a:r>
                  <a:rPr lang="en-US" altLang="ko-KR" dirty="0" smtClean="0"/>
                  <a:t>3-6]</a:t>
                </a:r>
                <a:r>
                  <a:rPr lang="ko-KR" altLang="en-US" dirty="0" smtClean="0"/>
                  <a:t>은 학습 문제: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ko-KR" altLang="en-US" dirty="0"/>
                  <a:t>과</a:t>
                </a:r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ko-KR" altLang="en-US" dirty="0" err="1" smtClean="0"/>
                  <a:t>이</a:t>
                </a:r>
                <a:r>
                  <a:rPr lang="ko-KR" altLang="en-US" dirty="0" smtClean="0"/>
                  <a:t> 어떤 값을 가져야 </a:t>
                </a:r>
                <a:r>
                  <a:rPr lang="en-US" altLang="ko-KR" dirty="0" smtClean="0"/>
                  <a:t>100% </a:t>
                </a:r>
                <a:r>
                  <a:rPr lang="ko-KR" altLang="en-US" dirty="0" smtClean="0"/>
                  <a:t>옳게 분류할까</a:t>
                </a:r>
                <a:r>
                  <a:rPr lang="en-US" altLang="ko-KR" dirty="0" smtClean="0"/>
                  <a:t>?</a:t>
                </a:r>
              </a:p>
              <a:p>
                <a:pPr lvl="1"/>
                <a:r>
                  <a:rPr lang="en-US" altLang="ko-KR" dirty="0" smtClean="0"/>
                  <a:t>[</a:t>
                </a:r>
                <a:r>
                  <a:rPr lang="ko-KR" altLang="en-US" dirty="0" smtClean="0"/>
                  <a:t>그림 </a:t>
                </a:r>
                <a:r>
                  <a:rPr lang="en-US" altLang="ko-KR" dirty="0" smtClean="0"/>
                  <a:t>3-6]</a:t>
                </a:r>
                <a:r>
                  <a:rPr lang="ko-KR" altLang="en-US" dirty="0" smtClean="0"/>
                  <a:t>은 </a:t>
                </a:r>
                <a:r>
                  <a:rPr lang="en-US" altLang="ko-KR" dirty="0" smtClean="0"/>
                  <a:t>2</a:t>
                </a:r>
                <a:r>
                  <a:rPr lang="ko-KR" altLang="en-US" dirty="0" smtClean="0"/>
                  <a:t>차원 공간에 </a:t>
                </a:r>
                <a:r>
                  <a:rPr lang="en-US" altLang="ko-KR" dirty="0" smtClean="0"/>
                  <a:t>4</a:t>
                </a:r>
                <a:r>
                  <a:rPr lang="ko-KR" altLang="en-US" dirty="0" smtClean="0"/>
                  <a:t>개 샘플이 있는 훈련집합이지만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현실 세계는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ko-KR" altLang="en-US" dirty="0" smtClean="0"/>
                  <a:t>차원 공간에 수백</a:t>
                </a:r>
                <a:r>
                  <a:rPr lang="en-US" altLang="ko-KR" dirty="0" smtClean="0"/>
                  <a:t>~</a:t>
                </a:r>
                <a:r>
                  <a:rPr lang="ko-KR" altLang="en-US" dirty="0" smtClean="0"/>
                  <a:t>수만 개의 샘플이 존재 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예</a:t>
                </a:r>
                <a:r>
                  <a:rPr lang="en-US" altLang="ko-KR" dirty="0" smtClean="0"/>
                  <a:t>, MNIST</a:t>
                </a:r>
                <a:r>
                  <a:rPr lang="ko-KR" altLang="en-US" dirty="0" smtClean="0"/>
                  <a:t>는 </a:t>
                </a:r>
                <a:r>
                  <a:rPr lang="en-US" altLang="ko-KR" dirty="0" smtClean="0"/>
                  <a:t>784</a:t>
                </a:r>
                <a:r>
                  <a:rPr lang="ko-KR" altLang="en-US" dirty="0" smtClean="0"/>
                  <a:t>차원에 </a:t>
                </a:r>
                <a:r>
                  <a:rPr lang="en-US" altLang="ko-KR" dirty="0" smtClean="0"/>
                  <a:t>6</a:t>
                </a:r>
                <a:r>
                  <a:rPr lang="ko-KR" altLang="en-US" dirty="0" smtClean="0"/>
                  <a:t>만개 샘플</a:t>
                </a:r>
                <a:r>
                  <a:rPr lang="en-US" altLang="ko-KR" dirty="0" smtClean="0"/>
                  <a:t>)</a:t>
                </a:r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73" y="3068960"/>
            <a:ext cx="770136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3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3.2.3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목적함수 설계 </a:t>
                </a:r>
                <a:endParaRPr lang="en-US" altLang="ko-KR" dirty="0"/>
              </a:p>
              <a:p>
                <a:pPr lvl="1"/>
                <a:r>
                  <a:rPr lang="ko-KR" altLang="en-US" dirty="0" err="1" smtClean="0"/>
                  <a:t>퍼셉트론의</a:t>
                </a:r>
                <a:r>
                  <a:rPr lang="ko-KR" altLang="en-US" dirty="0" smtClean="0"/>
                  <a:t> 매개변수를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/>
                        <a:ea typeface="Cambria Math"/>
                      </a:rPr>
                      <m:t>𝐰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/>
                                    <a:ea typeface="Cambria Math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/>
                                    <a:ea typeface="Cambria Math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/>
                                    <a:ea typeface="Cambria Math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/>
                                <a:ea typeface="Cambria Math"/>
                              </a:rPr>
                              <m:t>,⋯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en-US" altLang="ko-KR" i="1">
                                    <a:latin typeface="Cambria Math"/>
                                    <a:ea typeface="Cambria Math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/>
                            <a:ea typeface="Cambria Math"/>
                          </a:rPr>
                          <m:t>T</m:t>
                        </m:r>
                      </m:sup>
                    </m:sSup>
                  </m:oMath>
                </a14:m>
                <a:r>
                  <a:rPr lang="ko-KR" altLang="en-US" dirty="0" smtClean="0"/>
                  <a:t>라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표기하면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매개변수 집합은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i="1" smtClean="0">
                        <a:latin typeface="Cambria Math"/>
                        <a:ea typeface="Cambria Math"/>
                      </a:rPr>
                      <m:t>Θ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ko-KR" b="1" i="0" smtClean="0">
                            <a:latin typeface="Cambria Math"/>
                            <a:ea typeface="Cambria Math"/>
                          </a:rPr>
                          <m:t>𝐰</m:t>
                        </m:r>
                      </m:e>
                    </m:d>
                  </m:oMath>
                </a14:m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목적함수를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𝐽</m:t>
                    </m:r>
                    <m:r>
                      <a:rPr lang="en-US" altLang="ko-KR" b="0" i="1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l-GR" altLang="ko-KR" b="0" i="1" smtClean="0">
                        <a:latin typeface="Cambria Math"/>
                        <a:ea typeface="Cambria Math"/>
                      </a:rPr>
                      <m:t>Θ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또는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𝐽</m:t>
                    </m:r>
                    <m:r>
                      <a:rPr lang="en-US" altLang="ko-KR" i="1">
                        <a:latin typeface="Cambria Math"/>
                      </a:rPr>
                      <m:t>(</m:t>
                    </m:r>
                    <m:r>
                      <a:rPr lang="en-US" altLang="ko-KR" b="1" i="0" smtClean="0">
                        <a:latin typeface="Cambria Math"/>
                      </a:rPr>
                      <m:t>𝐰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ko-KR" altLang="en-US" dirty="0" smtClean="0"/>
                  <a:t>로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표기함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목적함수의 조건</a:t>
                </a:r>
                <a:endParaRPr lang="en-US" altLang="ko-KR" dirty="0" smtClean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 smtClean="0"/>
              </a:p>
              <a:p>
                <a:pPr lvl="2"/>
                <a:endParaRPr lang="en-US" altLang="ko-KR" dirty="0"/>
              </a:p>
              <a:p>
                <a:pPr lvl="1"/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(3.7)</a:t>
                </a:r>
                <a:r>
                  <a:rPr lang="ko-KR" altLang="en-US" dirty="0" smtClean="0"/>
                  <a:t>은 세 가지 조건을 만족하므로</a:t>
                </a:r>
                <a:r>
                  <a:rPr lang="en-US" altLang="ko-KR" dirty="0" smtClean="0"/>
                  <a:t>, </a:t>
                </a:r>
                <a:r>
                  <a:rPr lang="ko-KR" altLang="en-US" dirty="0" err="1" smtClean="0"/>
                  <a:t>퍼셉트론의</a:t>
                </a:r>
                <a:r>
                  <a:rPr lang="ko-KR" altLang="en-US" dirty="0" smtClean="0"/>
                  <a:t> 목적함수로 적합</a:t>
                </a:r>
                <a:endParaRPr lang="en-US" altLang="ko-KR" dirty="0" smtClean="0"/>
              </a:p>
              <a:p>
                <a:pPr lvl="2"/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는 </a:t>
                </a:r>
                <a:r>
                  <a:rPr lang="en-US" altLang="ko-KR" b="1" dirty="0" smtClean="0">
                    <a:latin typeface="Times New Roman" pitchFamily="18" charset="0"/>
                    <a:cs typeface="Times New Roman" pitchFamily="18" charset="0"/>
                  </a:rPr>
                  <a:t>w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가 </a:t>
                </a:r>
                <a:r>
                  <a:rPr lang="ko-KR" altLang="en-US" dirty="0" smtClean="0"/>
                  <a:t>틀리는 샘플의 집합</a:t>
                </a:r>
                <a:endParaRPr lang="en-US" altLang="ko-KR" dirty="0" smtClean="0"/>
              </a:p>
              <a:p>
                <a:pPr lvl="1"/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4896544" cy="130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85184"/>
            <a:ext cx="67437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8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3.2.3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err="1" smtClean="0"/>
                  <a:t>그레이디언트</a:t>
                </a:r>
                <a:r>
                  <a:rPr lang="ko-KR" altLang="en-US" dirty="0" smtClean="0"/>
                  <a:t> 계산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(2.58)</a:t>
                </a:r>
                <a:r>
                  <a:rPr lang="ko-KR" altLang="en-US" dirty="0" smtClean="0"/>
                  <a:t>의 가중치 갱신 규칙 </a:t>
                </a:r>
                <a14:m>
                  <m:oMath xmlns:m="http://schemas.openxmlformats.org/officeDocument/2006/math">
                    <m:r>
                      <a:rPr lang="el-GR" altLang="ko-KR" b="1" i="0" smtClean="0">
                        <a:latin typeface="Cambria Math"/>
                        <a:ea typeface="Cambria Math"/>
                      </a:rPr>
                      <m:t>𝚯</m:t>
                    </m:r>
                    <m:r>
                      <a:rPr lang="en-US" altLang="ko-KR" b="1" i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l-GR" altLang="ko-KR" b="1">
                        <a:latin typeface="Cambria Math"/>
                        <a:ea typeface="Cambria Math"/>
                      </a:rPr>
                      <m:t>𝚯</m:t>
                    </m:r>
                    <m:r>
                      <a:rPr lang="en-US" altLang="ko-KR" b="1" i="0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ko-KR" altLang="en-US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en-US" altLang="ko-KR" b="1" i="0" smtClean="0">
                        <a:latin typeface="Cambria Math"/>
                        <a:ea typeface="Cambria Math"/>
                      </a:rPr>
                      <m:t>𝐠</m:t>
                    </m:r>
                  </m:oMath>
                </a14:m>
                <a:r>
                  <a:rPr lang="ko-KR" altLang="en-US" dirty="0" smtClean="0"/>
                  <a:t>를 적용하려면 </a:t>
                </a:r>
                <a:r>
                  <a:rPr lang="ko-KR" altLang="en-US" dirty="0" err="1" smtClean="0"/>
                  <a:t>그레이디언트</a:t>
                </a:r>
                <a:r>
                  <a:rPr lang="ko-KR" alt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b="1">
                        <a:latin typeface="Cambria Math"/>
                        <a:ea typeface="Cambria Math"/>
                      </a:rPr>
                      <m:t>𝐠</m:t>
                    </m:r>
                  </m:oMath>
                </a14:m>
                <a:r>
                  <a:rPr lang="ko-KR" altLang="en-US" dirty="0" smtClean="0"/>
                  <a:t>가 필요 </a:t>
                </a:r>
                <a:endParaRPr lang="en-US" altLang="ko-KR" dirty="0"/>
              </a:p>
              <a:p>
                <a:pPr lvl="1"/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(3.7)</a:t>
                </a:r>
                <a:r>
                  <a:rPr lang="ko-KR" altLang="en-US" dirty="0" smtClean="0"/>
                  <a:t>을 </a:t>
                </a:r>
                <a:r>
                  <a:rPr lang="ko-KR" altLang="en-US" dirty="0" err="1" smtClean="0"/>
                  <a:t>편미분하면</a:t>
                </a:r>
                <a:r>
                  <a:rPr lang="en-US" altLang="ko-KR" dirty="0" smtClean="0"/>
                  <a:t>,</a:t>
                </a:r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r>
                  <a:rPr lang="ko-KR" altLang="en-US" dirty="0" err="1" smtClean="0"/>
                  <a:t>편미분</a:t>
                </a:r>
                <a:r>
                  <a:rPr lang="ko-KR" altLang="en-US" dirty="0" smtClean="0"/>
                  <a:t> 결과인 식 </a:t>
                </a:r>
                <a:r>
                  <a:rPr lang="en-US" altLang="ko-KR" dirty="0" smtClean="0"/>
                  <a:t>(3.8)</a:t>
                </a:r>
                <a:r>
                  <a:rPr lang="ko-KR" altLang="en-US" dirty="0" smtClean="0"/>
                  <a:t>을 식 </a:t>
                </a:r>
                <a:r>
                  <a:rPr lang="en-US" altLang="ko-KR" dirty="0" smtClean="0"/>
                  <a:t>(2.58)</a:t>
                </a:r>
                <a:r>
                  <a:rPr lang="ko-KR" altLang="en-US" dirty="0" smtClean="0"/>
                  <a:t>에 대입하면</a:t>
                </a:r>
                <a:r>
                  <a:rPr lang="en-US" altLang="ko-KR" dirty="0" smtClean="0"/>
                  <a:t>,</a:t>
                </a:r>
              </a:p>
              <a:p>
                <a:pPr lvl="1"/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3" y="2314600"/>
            <a:ext cx="7551762" cy="209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50702"/>
            <a:ext cx="7517904" cy="70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3.2.3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퍼셉트론 학습 알고리즘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(3.9)</a:t>
                </a:r>
                <a:r>
                  <a:rPr lang="ko-KR" altLang="en-US" dirty="0" smtClean="0"/>
                  <a:t>를 이용하여 학습 알고리즘을 쓰면</a:t>
                </a:r>
                <a:r>
                  <a:rPr lang="en-US" altLang="ko-KR" dirty="0" smtClean="0"/>
                  <a:t>,</a:t>
                </a:r>
                <a:r>
                  <a:rPr lang="ko-KR" altLang="en-US" dirty="0" smtClean="0"/>
                  <a:t> </a:t>
                </a:r>
                <a:endParaRPr lang="en-US" altLang="ko-KR" dirty="0"/>
              </a:p>
              <a:p>
                <a:pPr lvl="2"/>
                <a:r>
                  <a:rPr lang="ko-KR" altLang="en-US" dirty="0" smtClean="0"/>
                  <a:t>훈련집합의 샘플을 모두 맞출</a:t>
                </a:r>
                <a:r>
                  <a:rPr lang="en-US" altLang="ko-KR" dirty="0"/>
                  <a:t>(</a:t>
                </a:r>
                <a:r>
                  <a:rPr lang="ko-KR" altLang="en-US" dirty="0"/>
                  <a:t>즉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𝑌</m:t>
                    </m:r>
                    <m:r>
                      <a:rPr lang="en-US" altLang="ko-KR" i="1">
                        <a:latin typeface="Cambria Math"/>
                      </a:rPr>
                      <m:t>=∅)</m:t>
                    </m:r>
                  </m:oMath>
                </a14:m>
                <a:r>
                  <a:rPr lang="ko-KR" altLang="en-US" dirty="0"/>
                  <a:t> </a:t>
                </a:r>
                <a:r>
                  <a:rPr lang="ko-KR" altLang="en-US" dirty="0" smtClean="0"/>
                  <a:t>때까지 세대</a:t>
                </a:r>
                <a:r>
                  <a:rPr lang="en-US" altLang="ko-KR" baseline="30000" dirty="0" smtClean="0"/>
                  <a:t>epoch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라인 </a:t>
                </a:r>
                <a:r>
                  <a:rPr lang="en-US" altLang="ko-KR" dirty="0" smtClean="0"/>
                  <a:t>3~9)</a:t>
                </a:r>
                <a:r>
                  <a:rPr lang="ko-KR" altLang="en-US" dirty="0" smtClean="0"/>
                  <a:t>를 반복함</a:t>
                </a: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5345782" cy="428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86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3.2.3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 smtClean="0"/>
              <a:t>퍼셉트론</a:t>
            </a:r>
            <a:r>
              <a:rPr lang="ko-KR" altLang="en-US" dirty="0" smtClean="0"/>
              <a:t> 학습 알고리즘의 </a:t>
            </a:r>
            <a:r>
              <a:rPr lang="ko-KR" altLang="en-US" dirty="0" err="1" smtClean="0"/>
              <a:t>스토캐스틱</a:t>
            </a:r>
            <a:r>
              <a:rPr lang="ko-KR" altLang="en-US" dirty="0" smtClean="0"/>
              <a:t> 버전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샘플 순서를 섞음</a:t>
            </a:r>
            <a:r>
              <a:rPr lang="en-US" altLang="ko-KR" dirty="0" smtClean="0"/>
              <a:t>. </a:t>
            </a:r>
            <a:r>
              <a:rPr lang="ko-KR" altLang="en-US" dirty="0" smtClean="0"/>
              <a:t>틀린 샘플이 발생하면 즉시 갱신 </a:t>
            </a:r>
            <a:endParaRPr lang="en-US" altLang="ko-K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4248472" cy="463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5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3.2.3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행렬 표기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행렬을 사용하여 간결하게 표기</a:t>
                </a:r>
                <a:r>
                  <a:rPr lang="en-US" altLang="ko-KR" dirty="0" smtClean="0"/>
                  <a:t>:</a:t>
                </a:r>
              </a:p>
              <a:p>
                <a:pPr marL="266700" lvl="1" indent="0">
                  <a:buNone/>
                </a:pP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행렬 표기로 </a:t>
                </a:r>
                <a:r>
                  <a:rPr lang="en-US" altLang="ko-KR" dirty="0" smtClean="0"/>
                  <a:t>[</a:t>
                </a:r>
                <a:r>
                  <a:rPr lang="ko-KR" altLang="en-US" dirty="0" smtClean="0"/>
                  <a:t>알고리즘 </a:t>
                </a:r>
                <a:r>
                  <a:rPr lang="en-US" altLang="ko-KR" dirty="0" smtClean="0"/>
                  <a:t>3-1]</a:t>
                </a:r>
                <a:r>
                  <a:rPr lang="ko-KR" altLang="en-US" dirty="0" smtClean="0"/>
                  <a:t>을 수정하면</a:t>
                </a:r>
                <a:r>
                  <a:rPr lang="en-US" altLang="ko-KR" dirty="0" smtClean="0"/>
                  <a:t>,</a:t>
                </a:r>
              </a:p>
              <a:p>
                <a:pPr marL="266700" lvl="1" indent="0">
                  <a:buNone/>
                </a:pPr>
                <a:r>
                  <a:rPr lang="ko-KR" altLang="en-US" dirty="0" smtClean="0"/>
                  <a:t> </a:t>
                </a:r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 smtClean="0"/>
              </a:p>
              <a:p>
                <a:pPr lvl="1"/>
                <a:r>
                  <a:rPr lang="ko-KR" altLang="en-US" dirty="0"/>
                  <a:t>행렬 표기로 </a:t>
                </a:r>
                <a:r>
                  <a:rPr lang="en-US" altLang="ko-KR" dirty="0"/>
                  <a:t>[</a:t>
                </a:r>
                <a:r>
                  <a:rPr lang="ko-KR" altLang="en-US" dirty="0"/>
                  <a:t>알고리즘 </a:t>
                </a:r>
                <a:r>
                  <a:rPr lang="en-US" altLang="ko-KR" dirty="0" smtClean="0"/>
                  <a:t>3-2]</a:t>
                </a:r>
                <a:r>
                  <a:rPr lang="ko-KR" altLang="en-US" dirty="0" smtClean="0"/>
                  <a:t>를 </a:t>
                </a:r>
                <a:r>
                  <a:rPr lang="ko-KR" altLang="en-US" dirty="0"/>
                  <a:t>수정하면</a:t>
                </a:r>
                <a:r>
                  <a:rPr lang="en-US" altLang="ko-KR" dirty="0"/>
                  <a:t>,</a:t>
                </a:r>
                <a:r>
                  <a:rPr lang="ko-KR" altLang="en-US" dirty="0"/>
                  <a:t> </a:t>
                </a:r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r>
                  <a:rPr lang="ko-KR" altLang="en-US" dirty="0" smtClean="0"/>
                  <a:t>선형분리 불가능한 경우에는 무한 반복</a:t>
                </a:r>
                <a:endParaRPr lang="en-US" altLang="ko-KR" dirty="0" smtClean="0"/>
              </a:p>
              <a:p>
                <a:pPr lvl="1"/>
                <a:r>
                  <a:rPr lang="en-US" altLang="ko-KR" dirty="0" smtClean="0"/>
                  <a:t>until(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𝑌</m:t>
                    </m:r>
                    <m:r>
                      <a:rPr lang="en-US" altLang="ko-KR" i="1">
                        <a:latin typeface="Cambria Math"/>
                      </a:rPr>
                      <m:t>=∅)</m:t>
                    </m:r>
                  </m:oMath>
                </a14:m>
                <a:r>
                  <a:rPr lang="ko-KR" altLang="en-US" dirty="0"/>
                  <a:t> </a:t>
                </a:r>
                <a:r>
                  <a:rPr lang="ko-KR" altLang="en-US" dirty="0" smtClean="0"/>
                  <a:t>또는</a:t>
                </a:r>
                <a:r>
                  <a:rPr lang="en-US" altLang="ko-KR" dirty="0" smtClean="0"/>
                  <a:t> until(quit)</a:t>
                </a:r>
                <a:r>
                  <a:rPr lang="ko-KR" altLang="en-US" dirty="0" smtClean="0"/>
                  <a:t>를 </a:t>
                </a:r>
                <a:r>
                  <a:rPr lang="en-US" altLang="ko-KR" dirty="0" smtClean="0"/>
                  <a:t>until(</a:t>
                </a:r>
                <a:r>
                  <a:rPr lang="ko-KR" altLang="en-US" dirty="0" smtClean="0"/>
                  <a:t>더 이상 개선이 없다면</a:t>
                </a:r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으로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수정해야 함</a:t>
                </a:r>
                <a:endParaRPr lang="en-US" altLang="ko-KR" dirty="0"/>
              </a:p>
              <a:p>
                <a:pPr lvl="1"/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420888"/>
            <a:ext cx="5112568" cy="92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9" y="3861048"/>
            <a:ext cx="4548961" cy="58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40768"/>
            <a:ext cx="286121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08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/>
              <a:t>3.3.1 </a:t>
            </a:r>
            <a:r>
              <a:rPr lang="ko-KR" altLang="en-US" dirty="0" smtClean="0"/>
              <a:t>특징 공간 변환</a:t>
            </a:r>
            <a:endParaRPr lang="en-US" altLang="ko-KR" dirty="0" smtClean="0"/>
          </a:p>
          <a:p>
            <a:r>
              <a:rPr lang="en-US" altLang="ko-KR" dirty="0" smtClean="0"/>
              <a:t>3.3.2 </a:t>
            </a:r>
            <a:r>
              <a:rPr lang="ko-KR" altLang="en-US" dirty="0" smtClean="0"/>
              <a:t>활성함수</a:t>
            </a:r>
            <a:endParaRPr lang="en-US" altLang="ko-KR" dirty="0" smtClean="0"/>
          </a:p>
          <a:p>
            <a:r>
              <a:rPr lang="en-US" altLang="ko-KR" dirty="0" smtClean="0"/>
              <a:t>3.3.3 </a:t>
            </a:r>
            <a:r>
              <a:rPr lang="ko-KR" altLang="en-US" dirty="0" smtClean="0"/>
              <a:t>구조</a:t>
            </a:r>
            <a:endParaRPr lang="en-US" altLang="ko-KR" dirty="0" smtClean="0"/>
          </a:p>
          <a:p>
            <a:r>
              <a:rPr lang="en-US" altLang="ko-KR" dirty="0" smtClean="0"/>
              <a:t>3.3.4 </a:t>
            </a:r>
            <a:r>
              <a:rPr lang="ko-KR" altLang="en-US" dirty="0" smtClean="0"/>
              <a:t>동작</a:t>
            </a:r>
            <a:endParaRPr lang="en-US" altLang="ko-KR" dirty="0" smtClean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4576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1.1.2 </a:t>
            </a:r>
            <a:r>
              <a:rPr lang="ko-KR" altLang="en-US" dirty="0" smtClean="0"/>
              <a:t>지식기반 방식에서 기계 학습으로의 대전환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큰 깨달음</a:t>
            </a:r>
            <a:r>
              <a:rPr lang="en-US" altLang="ko-KR" dirty="0" smtClean="0"/>
              <a:t> </a:t>
            </a:r>
          </a:p>
          <a:p>
            <a:pPr lvl="1"/>
            <a:r>
              <a:rPr lang="ko-KR" altLang="en-US" dirty="0" smtClean="0"/>
              <a:t>지식기반의 한계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단추를 </a:t>
            </a:r>
            <a:r>
              <a:rPr lang="en-US" altLang="ko-KR" dirty="0" smtClean="0"/>
              <a:t>“</a:t>
            </a:r>
            <a:r>
              <a:rPr lang="ko-KR" altLang="en-US" dirty="0" smtClean="0"/>
              <a:t>가운데 구멍이 몇 개 있는 물체</a:t>
            </a:r>
            <a:r>
              <a:rPr lang="en-US" altLang="ko-KR" dirty="0" smtClean="0"/>
              <a:t>”</a:t>
            </a:r>
            <a:r>
              <a:rPr lang="ko-KR" altLang="en-US" dirty="0" smtClean="0"/>
              <a:t>라고 규정하면 많은 오류 발생 </a:t>
            </a:r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1"/>
            <a:r>
              <a:rPr lang="ko-KR" altLang="en-US" dirty="0" smtClean="0">
                <a:solidFill>
                  <a:srgbClr val="0000FF"/>
                </a:solidFill>
              </a:rPr>
              <a:t>사람은 변화가 심한 장면을 아주 쉽게 인식하지만</a:t>
            </a:r>
            <a:r>
              <a:rPr lang="en-US" altLang="ko-KR" dirty="0" smtClean="0">
                <a:solidFill>
                  <a:srgbClr val="0000FF"/>
                </a:solidFill>
              </a:rPr>
              <a:t>, </a:t>
            </a:r>
            <a:r>
              <a:rPr lang="ko-KR" altLang="en-US" dirty="0" smtClean="0">
                <a:solidFill>
                  <a:srgbClr val="0000FF"/>
                </a:solidFill>
              </a:rPr>
              <a:t>왜 그렇게 인식하는지 서술하지는 못함</a:t>
            </a:r>
            <a:endParaRPr lang="en-US" altLang="ko-KR" dirty="0" smtClean="0">
              <a:solidFill>
                <a:srgbClr val="00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6" y="2411672"/>
            <a:ext cx="7645871" cy="191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26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 smtClean="0"/>
              <a:t>퍼셉트론은</a:t>
            </a:r>
            <a:r>
              <a:rPr lang="ko-KR" altLang="en-US" dirty="0" smtClean="0"/>
              <a:t> 선형 </a:t>
            </a:r>
            <a:r>
              <a:rPr lang="ko-KR" altLang="en-US" dirty="0" err="1" smtClean="0"/>
              <a:t>분류기라는</a:t>
            </a:r>
            <a:r>
              <a:rPr lang="ko-KR" altLang="en-US" dirty="0" smtClean="0"/>
              <a:t> 한계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3-7(b)]</a:t>
            </a:r>
            <a:r>
              <a:rPr lang="ko-KR" altLang="en-US" dirty="0" smtClean="0"/>
              <a:t>의 선형 분리 불가능한 상황에서는 일정한 양의 오류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예</a:t>
            </a:r>
            <a:r>
              <a:rPr lang="en-US" altLang="ko-KR" dirty="0" smtClean="0"/>
              <a:t>) XOR </a:t>
            </a:r>
            <a:r>
              <a:rPr lang="ko-KR" altLang="en-US" dirty="0" smtClean="0"/>
              <a:t>문제에서는 </a:t>
            </a:r>
            <a:r>
              <a:rPr lang="en-US" altLang="ko-KR" dirty="0" smtClean="0"/>
              <a:t>75%</a:t>
            </a:r>
            <a:r>
              <a:rPr lang="ko-KR" altLang="en-US" dirty="0" smtClean="0"/>
              <a:t>가 </a:t>
            </a:r>
            <a:r>
              <a:rPr lang="ko-KR" altLang="en-US" dirty="0" err="1" smtClean="0"/>
              <a:t>정확률</a:t>
            </a:r>
            <a:r>
              <a:rPr lang="ko-KR" altLang="en-US" dirty="0" smtClean="0"/>
              <a:t> 한계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r>
              <a:rPr lang="ko-KR" altLang="en-US" dirty="0" err="1" smtClean="0"/>
              <a:t>민스키의</a:t>
            </a:r>
            <a:r>
              <a:rPr lang="ko-KR" altLang="en-US" dirty="0" smtClean="0"/>
              <a:t> </a:t>
            </a:r>
            <a:r>
              <a:rPr lang="en-US" altLang="ko-KR" dirty="0"/>
              <a:t>『</a:t>
            </a:r>
            <a:r>
              <a:rPr lang="en-US" altLang="ko-KR" dirty="0" err="1"/>
              <a:t>Perceptrons</a:t>
            </a:r>
            <a:r>
              <a:rPr lang="en-US" altLang="ko-KR" dirty="0" smtClean="0"/>
              <a:t>』</a:t>
            </a:r>
          </a:p>
          <a:p>
            <a:pPr lvl="2"/>
            <a:r>
              <a:rPr lang="ko-KR" altLang="en-US" dirty="0" err="1" smtClean="0"/>
              <a:t>페셉트론의</a:t>
            </a:r>
            <a:r>
              <a:rPr lang="ko-KR" altLang="en-US" dirty="0" smtClean="0"/>
              <a:t> 한계를 지적하고 다층 구조를 이용한 극복 방안 제시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당시 기술로 실현 불가능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1974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웨어보스는</a:t>
            </a:r>
            <a:r>
              <a:rPr lang="ko-KR" altLang="en-US" dirty="0" smtClean="0"/>
              <a:t> 박사 논문에서 오류 </a:t>
            </a:r>
            <a:r>
              <a:rPr lang="ko-KR" altLang="en-US" dirty="0" err="1" smtClean="0"/>
              <a:t>역전파</a:t>
            </a:r>
            <a:r>
              <a:rPr lang="ko-KR" altLang="en-US" dirty="0" smtClean="0"/>
              <a:t> 알고리즘 제안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1986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루멜하트의</a:t>
            </a:r>
            <a:r>
              <a:rPr lang="ko-KR" altLang="en-US" dirty="0" smtClean="0"/>
              <a:t> </a:t>
            </a:r>
            <a:r>
              <a:rPr lang="ko-KR" altLang="en-US" dirty="0"/>
              <a:t>저서 </a:t>
            </a:r>
            <a:r>
              <a:rPr lang="en-US" altLang="ko-KR" dirty="0"/>
              <a:t>『Parallel Distributed Processing</a:t>
            </a:r>
            <a:r>
              <a:rPr lang="en-US" altLang="ko-KR" dirty="0" smtClean="0"/>
              <a:t>』</a:t>
            </a:r>
            <a:r>
              <a:rPr lang="ko-KR" altLang="en-US" dirty="0" smtClean="0"/>
              <a:t> </a:t>
            </a:r>
            <a:r>
              <a:rPr lang="ko-KR" altLang="en-US" dirty="0">
                <a:solidFill>
                  <a:srgbClr val="0000FF"/>
                </a:solidFill>
              </a:rPr>
              <a:t>다층 </a:t>
            </a:r>
            <a:r>
              <a:rPr lang="ko-KR" altLang="en-US" dirty="0" err="1">
                <a:solidFill>
                  <a:srgbClr val="0000FF"/>
                </a:solidFill>
              </a:rPr>
              <a:t>페셉트론</a:t>
            </a:r>
            <a:r>
              <a:rPr lang="ko-KR" altLang="en-US" dirty="0">
                <a:solidFill>
                  <a:srgbClr val="0000FF"/>
                </a:solidFill>
              </a:rPr>
              <a:t> </a:t>
            </a:r>
            <a:r>
              <a:rPr lang="ko-KR" altLang="en-US" dirty="0" smtClean="0"/>
              <a:t>이론 정립하여 신경망 부활</a:t>
            </a:r>
            <a:endParaRPr lang="en-US" altLang="ko-KR" dirty="0" smtClean="0"/>
          </a:p>
          <a:p>
            <a:pPr lvl="2"/>
            <a:endParaRPr lang="en-US" altLang="ko-KR" dirty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7267517" cy="196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2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다층 </a:t>
            </a:r>
            <a:r>
              <a:rPr lang="ko-KR" altLang="en-US" dirty="0" err="1" smtClean="0"/>
              <a:t>퍼셉트론의</a:t>
            </a:r>
            <a:r>
              <a:rPr lang="ko-KR" altLang="en-US" dirty="0" smtClean="0"/>
              <a:t> 핵심 아이디어</a:t>
            </a:r>
            <a:endParaRPr lang="en-US" altLang="ko-KR" dirty="0" smtClean="0"/>
          </a:p>
          <a:p>
            <a:pPr lvl="2"/>
            <a:endParaRPr lang="en-US" altLang="ko-KR" dirty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135069" cy="298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93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퍼셉트론 </a:t>
            </a:r>
            <a:r>
              <a:rPr lang="en-US" altLang="ko-KR" dirty="0" smtClean="0"/>
              <a:t>2</a:t>
            </a:r>
            <a:r>
              <a:rPr lang="ko-KR" altLang="en-US" dirty="0" smtClean="0"/>
              <a:t>개를 사용한 </a:t>
            </a:r>
            <a:r>
              <a:rPr lang="en-US" altLang="ko-KR" dirty="0" smtClean="0"/>
              <a:t>XOR </a:t>
            </a:r>
            <a:r>
              <a:rPr lang="ko-KR" altLang="en-US" dirty="0" smtClean="0"/>
              <a:t>문제의 해결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err="1" smtClean="0"/>
              <a:t>퍼셉트론</a:t>
            </a:r>
            <a:r>
              <a:rPr lang="en-US" altLang="ko-KR" dirty="0" smtClean="0"/>
              <a:t>①</a:t>
            </a:r>
            <a:r>
              <a:rPr lang="ko-KR" altLang="en-US" dirty="0" smtClean="0"/>
              <a:t>과 </a:t>
            </a:r>
            <a:r>
              <a:rPr lang="ko-KR" altLang="en-US" dirty="0" err="1" smtClean="0"/>
              <a:t>퍼셉트론</a:t>
            </a:r>
            <a:r>
              <a:rPr lang="en-US" altLang="ko-KR" dirty="0" smtClean="0"/>
              <a:t>②</a:t>
            </a:r>
            <a:r>
              <a:rPr lang="ko-KR" altLang="en-US" dirty="0" smtClean="0"/>
              <a:t>가 모두 </a:t>
            </a:r>
            <a:r>
              <a:rPr lang="en-US" altLang="ko-KR" dirty="0" smtClean="0"/>
              <a:t>+1</a:t>
            </a:r>
            <a:r>
              <a:rPr lang="ko-KR" altLang="en-US" dirty="0" smtClean="0"/>
              <a:t>이면     부류이고 그렇지 않으면     부류임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marL="266700" lvl="1" indent="0">
              <a:buNone/>
            </a:pPr>
            <a:endParaRPr lang="en-US" altLang="ko-KR" dirty="0" smtClean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43" y="2204864"/>
            <a:ext cx="788175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타원 3"/>
          <p:cNvSpPr/>
          <p:nvPr/>
        </p:nvSpPr>
        <p:spPr>
          <a:xfrm>
            <a:off x="4572000" y="1628800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7092280" y="1628800"/>
            <a:ext cx="144016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570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ko-KR" altLang="en-US" dirty="0" smtClean="0"/>
                  <a:t>퍼셉트론 </a:t>
                </a:r>
                <a:r>
                  <a:rPr lang="en-US" altLang="ko-KR" dirty="0" smtClean="0"/>
                  <a:t>2</a:t>
                </a:r>
                <a:r>
                  <a:rPr lang="ko-KR" altLang="en-US" dirty="0" smtClean="0"/>
                  <a:t>개를 병렬로 결합하면</a:t>
                </a:r>
                <a:r>
                  <a:rPr lang="en-US" altLang="ko-KR" dirty="0" smtClean="0"/>
                  <a:t>,</a:t>
                </a:r>
              </a:p>
              <a:p>
                <a:pPr lvl="1"/>
                <a:r>
                  <a:rPr lang="ko-KR" altLang="en-US" dirty="0" smtClean="0"/>
                  <a:t>원래 공간 </a:t>
                </a:r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/>
                      </a:rPr>
                      <m:t>𝐱</m:t>
                    </m:r>
                    <m:r>
                      <a:rPr lang="en-US" altLang="ko-KR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b="0" i="1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/>
                          </a:rPr>
                          <m:t>T</m:t>
                        </m:r>
                      </m:sup>
                    </m:sSup>
                  </m:oMath>
                </a14:m>
                <a:r>
                  <a:rPr lang="ko-KR" altLang="en-US" dirty="0" smtClean="0"/>
                  <a:t>를</a:t>
                </a:r>
                <a:r>
                  <a:rPr lang="en-US" altLang="ko-KR" dirty="0" smtClean="0"/>
                  <a:t>  </a:t>
                </a:r>
                <a:r>
                  <a:rPr lang="ko-KR" altLang="en-US" dirty="0" smtClean="0"/>
                  <a:t>새로운 특징 공간 </a:t>
                </a:r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/>
                      </a:rPr>
                      <m:t>𝐳</m:t>
                    </m:r>
                    <m:r>
                      <a:rPr lang="en-US" altLang="ko-KR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ko-KR">
                            <a:latin typeface="Cambria Math"/>
                          </a:rPr>
                          <m:t>T</m:t>
                        </m:r>
                      </m:sup>
                    </m:sSup>
                  </m:oMath>
                </a14:m>
                <a:r>
                  <a:rPr lang="ko-KR" altLang="en-US" dirty="0" smtClean="0"/>
                  <a:t>로 변환</a:t>
                </a:r>
                <a:endParaRPr lang="en-US" altLang="ko-KR" dirty="0" smtClean="0"/>
              </a:p>
              <a:p>
                <a:pPr lvl="1"/>
                <a:r>
                  <a:rPr lang="ko-KR" altLang="en-US" dirty="0"/>
                  <a:t>새로운 특징 공간 </a:t>
                </a:r>
                <a14:m>
                  <m:oMath xmlns:m="http://schemas.openxmlformats.org/officeDocument/2006/math">
                    <m:r>
                      <a:rPr lang="en-US" altLang="ko-KR" b="1">
                        <a:latin typeface="Cambria Math"/>
                      </a:rPr>
                      <m:t>𝐳</m:t>
                    </m:r>
                  </m:oMath>
                </a14:m>
                <a:r>
                  <a:rPr lang="ko-KR" altLang="en-US" dirty="0" err="1" smtClean="0"/>
                  <a:t>에서는</a:t>
                </a:r>
                <a:r>
                  <a:rPr lang="ko-KR" altLang="en-US" dirty="0" smtClean="0"/>
                  <a:t> 선형 분리 가능함</a:t>
                </a:r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 사람이 수작업으로 특징 학습을 수행한 셈</a:t>
                </a:r>
                <a:endParaRPr lang="en-US" altLang="ko-KR" dirty="0"/>
              </a:p>
              <a:p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641935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3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err="1" smtClean="0"/>
                  <a:t>퍼셉트론</a:t>
                </a:r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1</a:t>
                </a:r>
                <a:r>
                  <a:rPr lang="ko-KR" altLang="en-US" dirty="0" smtClean="0"/>
                  <a:t>개를 순차 결합하면</a:t>
                </a:r>
                <a:r>
                  <a:rPr lang="en-US" altLang="ko-KR" dirty="0" smtClean="0"/>
                  <a:t>,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새로운 </a:t>
                </a:r>
                <a:r>
                  <a:rPr lang="ko-KR" altLang="en-US" dirty="0"/>
                  <a:t>특징 공간 </a:t>
                </a:r>
                <a14:m>
                  <m:oMath xmlns:m="http://schemas.openxmlformats.org/officeDocument/2006/math">
                    <m:r>
                      <a:rPr lang="en-US" altLang="ko-KR" b="1">
                        <a:latin typeface="Cambria Math"/>
                      </a:rPr>
                      <m:t>𝐳</m:t>
                    </m:r>
                  </m:oMath>
                </a14:m>
                <a:r>
                  <a:rPr lang="ko-KR" altLang="en-US" dirty="0" smtClean="0"/>
                  <a:t>에서 선형 분리를 수행하는 </a:t>
                </a:r>
                <a:r>
                  <a:rPr lang="ko-KR" altLang="en-US" dirty="0" err="1" smtClean="0"/>
                  <a:t>퍼셉트론</a:t>
                </a:r>
                <a:r>
                  <a:rPr lang="ko-KR" altLang="en-US" dirty="0" smtClean="0"/>
                  <a:t>③을 순차 결합하면</a:t>
                </a:r>
                <a:r>
                  <a:rPr lang="en-US" altLang="ko-KR" dirty="0" smtClean="0"/>
                  <a:t>, [</a:t>
                </a:r>
                <a:r>
                  <a:rPr lang="ko-KR" altLang="en-US" dirty="0" smtClean="0"/>
                  <a:t>그림 </a:t>
                </a:r>
                <a:r>
                  <a:rPr lang="en-US" altLang="ko-KR" dirty="0" smtClean="0"/>
                  <a:t>3-10(b)]</a:t>
                </a:r>
                <a:r>
                  <a:rPr lang="ko-KR" altLang="en-US" dirty="0" smtClean="0"/>
                  <a:t>의 </a:t>
                </a:r>
                <a:r>
                  <a:rPr lang="ko-KR" altLang="en-US" dirty="0" smtClean="0">
                    <a:solidFill>
                      <a:srgbClr val="0000FF"/>
                    </a:solidFill>
                  </a:rPr>
                  <a:t>다층 </a:t>
                </a:r>
                <a:r>
                  <a:rPr lang="ko-KR" altLang="en-US" dirty="0" err="1" smtClean="0">
                    <a:solidFill>
                      <a:srgbClr val="0000FF"/>
                    </a:solidFill>
                  </a:rPr>
                  <a:t>퍼셉트론</a:t>
                </a:r>
                <a:r>
                  <a:rPr lang="ko-KR" altLang="en-US" dirty="0" err="1" smtClean="0"/>
                  <a:t>이</a:t>
                </a:r>
                <a:r>
                  <a:rPr lang="ko-KR" altLang="en-US" dirty="0" smtClean="0"/>
                  <a:t> 됨</a:t>
                </a: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smtClean="0"/>
                  <a:t>이 다층 </a:t>
                </a:r>
                <a:r>
                  <a:rPr lang="ko-KR" altLang="en-US" dirty="0" err="1" smtClean="0"/>
                  <a:t>퍼셉트론은</a:t>
                </a:r>
                <a:r>
                  <a:rPr lang="ko-KR" altLang="en-US" dirty="0" smtClean="0"/>
                  <a:t> 훈련집합에 있는 </a:t>
                </a:r>
                <a:r>
                  <a:rPr lang="en-US" altLang="ko-KR" dirty="0" smtClean="0"/>
                  <a:t>4</a:t>
                </a:r>
                <a:r>
                  <a:rPr lang="ko-KR" altLang="en-US" dirty="0" smtClean="0"/>
                  <a:t>개 샘플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ko-KR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ko-KR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ko-KR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ko-KR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ko-KR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ko-KR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ko-KR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ko-KR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ko-KR" altLang="en-US" dirty="0" smtClean="0"/>
                  <a:t>을 제대로 분류하나</a:t>
                </a:r>
                <a:r>
                  <a:rPr lang="en-US" altLang="ko-KR" dirty="0" smtClean="0"/>
                  <a:t>?</a:t>
                </a:r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49" y="2295721"/>
            <a:ext cx="6098115" cy="264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다층 </a:t>
                </a:r>
                <a:r>
                  <a:rPr lang="ko-KR" altLang="en-US" dirty="0" err="1" smtClean="0"/>
                  <a:t>퍼셉트론의</a:t>
                </a:r>
                <a:r>
                  <a:rPr lang="ko-KR" altLang="en-US" dirty="0" smtClean="0"/>
                  <a:t> 용량</a:t>
                </a:r>
                <a:endParaRPr lang="en-US" altLang="ko-KR" dirty="0"/>
              </a:p>
              <a:p>
                <a:pPr lvl="1"/>
                <a:r>
                  <a:rPr lang="en-US" altLang="ko-KR" dirty="0" smtClean="0"/>
                  <a:t>[</a:t>
                </a:r>
                <a:r>
                  <a:rPr lang="ko-KR" altLang="en-US" dirty="0" smtClean="0"/>
                  <a:t>그림 </a:t>
                </a:r>
                <a:r>
                  <a:rPr lang="en-US" altLang="ko-KR" dirty="0" smtClean="0"/>
                  <a:t>3-11]</a:t>
                </a:r>
                <a:r>
                  <a:rPr lang="ko-KR" altLang="en-US" dirty="0" smtClean="0"/>
                  <a:t>처럼 </a:t>
                </a:r>
                <a:r>
                  <a:rPr lang="en-US" altLang="ko-KR" dirty="0" smtClean="0"/>
                  <a:t>3</a:t>
                </a:r>
                <a:r>
                  <a:rPr lang="ko-KR" altLang="en-US" dirty="0" smtClean="0"/>
                  <a:t>개 </a:t>
                </a:r>
                <a:r>
                  <a:rPr lang="ko-KR" altLang="en-US" dirty="0" err="1" smtClean="0"/>
                  <a:t>퍼셉트론을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결합하면</a:t>
                </a:r>
                <a:r>
                  <a:rPr lang="en-US" altLang="ko-KR" dirty="0" smtClean="0"/>
                  <a:t>, 2</a:t>
                </a:r>
                <a:r>
                  <a:rPr lang="ko-KR" altLang="en-US" dirty="0" smtClean="0"/>
                  <a:t>차원 공간을 </a:t>
                </a:r>
                <a:r>
                  <a:rPr lang="en-US" altLang="ko-KR" dirty="0" smtClean="0"/>
                  <a:t>7</a:t>
                </a:r>
                <a:r>
                  <a:rPr lang="ko-KR" altLang="en-US" dirty="0" smtClean="0"/>
                  <a:t>개 영역으로 나누고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각 영역을 </a:t>
                </a:r>
                <a:r>
                  <a:rPr lang="en-US" altLang="ko-KR" dirty="0" smtClean="0"/>
                  <a:t>3</a:t>
                </a:r>
                <a:r>
                  <a:rPr lang="ko-KR" altLang="en-US" dirty="0" smtClean="0"/>
                  <a:t>차원 점으로 변환</a:t>
                </a:r>
                <a:endParaRPr lang="en-US" altLang="ko-KR" dirty="0" smtClean="0"/>
              </a:p>
              <a:p>
                <a:pPr lvl="1"/>
                <a:r>
                  <a:rPr lang="ko-KR" altLang="en-US" dirty="0"/>
                  <a:t>활성함수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𝜏</m:t>
                    </m:r>
                  </m:oMath>
                </a14:m>
                <a:r>
                  <a:rPr lang="ko-KR" altLang="en-US" dirty="0" err="1"/>
                  <a:t>로</a:t>
                </a:r>
                <a:r>
                  <a:rPr lang="ko-KR" altLang="en-US" dirty="0"/>
                  <a:t> 계단함수를 사용하므로 영역을 점으로 변환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r>
                  <a:rPr lang="ko-KR" altLang="en-US" dirty="0" smtClean="0"/>
                  <a:t>일반화하여</a:t>
                </a:r>
                <a:r>
                  <a:rPr lang="en-US" altLang="ko-KR" dirty="0" smtClean="0"/>
                  <a:t>,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ko-KR" altLang="en-US" dirty="0" smtClean="0"/>
                  <a:t>개 </a:t>
                </a:r>
                <a:r>
                  <a:rPr lang="ko-KR" altLang="en-US" dirty="0" err="1"/>
                  <a:t>퍼셉트론을</a:t>
                </a:r>
                <a:r>
                  <a:rPr lang="en-US" altLang="ko-KR" dirty="0"/>
                  <a:t> </a:t>
                </a:r>
                <a:r>
                  <a:rPr lang="ko-KR" altLang="en-US" dirty="0" smtClean="0"/>
                  <a:t>결합하면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ko-KR" altLang="en-US" dirty="0" smtClean="0"/>
                  <a:t>차원 공간으로 변환 </a:t>
                </a:r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1+</m:t>
                    </m:r>
                    <m:nary>
                      <m:naryPr>
                        <m:chr m:val="∑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ko-KR" b="0" i="1" smtClean="0">
                            <a:latin typeface="Cambria Math"/>
                          </a:rPr>
                          <m:t>𝑖</m:t>
                        </m:r>
                        <m:r>
                          <a:rPr lang="en-US" altLang="ko-KR" b="0" i="1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altLang="ko-KR" b="0" i="1" smtClean="0">
                            <a:latin typeface="Cambria Math"/>
                          </a:rPr>
                          <m:t>𝑝</m:t>
                        </m:r>
                      </m:sup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𝑖</m:t>
                        </m:r>
                      </m:e>
                    </m:nary>
                  </m:oMath>
                </a14:m>
                <a:r>
                  <a:rPr lang="ko-KR" altLang="en-US" dirty="0" smtClean="0"/>
                  <a:t>개의 영역으로 분할</a:t>
                </a:r>
                <a:endParaRPr lang="en-US" altLang="ko-KR" dirty="0" smtClean="0"/>
              </a:p>
              <a:p>
                <a:pPr lvl="2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6192688" cy="209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33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활성함수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764704"/>
            <a:ext cx="8784976" cy="5832648"/>
          </a:xfrm>
        </p:spPr>
        <p:txBody>
          <a:bodyPr/>
          <a:lstStyle/>
          <a:p>
            <a:r>
              <a:rPr lang="ko-KR" altLang="en-US" dirty="0" smtClean="0"/>
              <a:t>딱딱한 공간 분할과 부드러운 공간 분할</a:t>
            </a:r>
            <a:endParaRPr lang="en-US" altLang="ko-KR" dirty="0"/>
          </a:p>
          <a:p>
            <a:pPr lvl="1"/>
            <a:r>
              <a:rPr lang="ko-KR" altLang="en-US" dirty="0" smtClean="0"/>
              <a:t>계단함수는 딱딱한 의사결정</a:t>
            </a:r>
            <a:r>
              <a:rPr lang="en-US" altLang="ko-KR" dirty="0" smtClean="0"/>
              <a:t>(</a:t>
            </a:r>
            <a:r>
              <a:rPr lang="ko-KR" altLang="en-US" dirty="0" smtClean="0"/>
              <a:t>영역을 점으로 변환</a:t>
            </a:r>
            <a:r>
              <a:rPr lang="en-US" altLang="ko-KR" dirty="0" smtClean="0"/>
              <a:t>). </a:t>
            </a:r>
            <a:r>
              <a:rPr lang="ko-KR" altLang="en-US" dirty="0" smtClean="0"/>
              <a:t>나머지 활성함수는 부드러운 의사결정</a:t>
            </a:r>
            <a:r>
              <a:rPr lang="en-US" altLang="ko-KR" dirty="0" smtClean="0"/>
              <a:t>(</a:t>
            </a:r>
            <a:r>
              <a:rPr lang="ko-KR" altLang="en-US" dirty="0" smtClean="0"/>
              <a:t>영역을 영역으로 변환</a:t>
            </a:r>
            <a:r>
              <a:rPr lang="en-US" altLang="ko-KR" dirty="0" smtClean="0"/>
              <a:t>)</a:t>
            </a:r>
          </a:p>
          <a:p>
            <a:pPr marL="266700" lvl="1" indent="0"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7" y="1838130"/>
            <a:ext cx="7507476" cy="20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45" y="4328492"/>
            <a:ext cx="4577866" cy="193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5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활성함수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764704"/>
            <a:ext cx="8784976" cy="5832648"/>
          </a:xfrm>
        </p:spPr>
        <p:txBody>
          <a:bodyPr/>
          <a:lstStyle/>
          <a:p>
            <a:r>
              <a:rPr lang="ko-KR" altLang="en-US" dirty="0" smtClean="0"/>
              <a:t>신경망이 사용하는 다양한 활성함수</a:t>
            </a:r>
            <a:endParaRPr lang="en-US" altLang="ko-KR" dirty="0"/>
          </a:p>
          <a:p>
            <a:pPr lvl="1"/>
            <a:r>
              <a:rPr lang="ko-KR" altLang="en-US" dirty="0" err="1" smtClean="0"/>
              <a:t>로지스틱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시그모이드와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하이퍼볼릭</a:t>
            </a:r>
            <a:r>
              <a:rPr lang="ko-KR" altLang="en-US" dirty="0" smtClean="0"/>
              <a:t> 탄젠트는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ko-KR" altLang="en-US" dirty="0" smtClean="0"/>
              <a:t>가 커질수록 계단함수에 가까워짐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모두 </a:t>
            </a:r>
            <a:r>
              <a:rPr lang="en-US" altLang="ko-KR" dirty="0" smtClean="0"/>
              <a:t>1</a:t>
            </a:r>
            <a:r>
              <a:rPr lang="ko-KR" altLang="en-US" dirty="0" smtClean="0"/>
              <a:t>차 </a:t>
            </a:r>
            <a:r>
              <a:rPr lang="ko-KR" altLang="en-US" dirty="0" err="1" smtClean="0"/>
              <a:t>도함수</a:t>
            </a:r>
            <a:r>
              <a:rPr lang="ko-KR" altLang="en-US" dirty="0" smtClean="0"/>
              <a:t> 계산이 빠름 </a:t>
            </a:r>
            <a:r>
              <a:rPr lang="en-US" altLang="ko-KR" dirty="0" smtClean="0"/>
              <a:t>(</a:t>
            </a:r>
            <a:r>
              <a:rPr lang="ko-KR" altLang="en-US" dirty="0" smtClean="0"/>
              <a:t>특히 </a:t>
            </a:r>
            <a:r>
              <a:rPr lang="en-US" altLang="ko-KR" dirty="0" err="1" smtClean="0"/>
              <a:t>ReLU</a:t>
            </a:r>
            <a:r>
              <a:rPr lang="ko-KR" altLang="en-US" dirty="0" smtClean="0"/>
              <a:t>는 비교 연산 한 번</a:t>
            </a:r>
            <a:r>
              <a:rPr lang="en-US" altLang="ko-KR" dirty="0" smtClean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r>
              <a:rPr lang="ko-KR" altLang="en-US" dirty="0" err="1" smtClean="0"/>
              <a:t>퍼셉트론은</a:t>
            </a:r>
            <a:r>
              <a:rPr lang="ko-KR" altLang="en-US" dirty="0" smtClean="0"/>
              <a:t> 계단함수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다층 </a:t>
            </a:r>
            <a:r>
              <a:rPr lang="ko-KR" altLang="en-US" dirty="0" err="1" smtClean="0"/>
              <a:t>퍼셉트론은</a:t>
            </a:r>
            <a:r>
              <a:rPr lang="ko-KR" altLang="en-US" dirty="0" smtClean="0"/>
              <a:t> </a:t>
            </a:r>
            <a:r>
              <a:rPr lang="ko-KR" altLang="en-US" dirty="0" err="1"/>
              <a:t>로지스틱</a:t>
            </a:r>
            <a:r>
              <a:rPr lang="ko-KR" altLang="en-US" dirty="0"/>
              <a:t> </a:t>
            </a:r>
            <a:r>
              <a:rPr lang="ko-KR" altLang="en-US" dirty="0" err="1"/>
              <a:t>시그모이드와</a:t>
            </a:r>
            <a:r>
              <a:rPr lang="ko-KR" altLang="en-US" dirty="0"/>
              <a:t> </a:t>
            </a:r>
            <a:r>
              <a:rPr lang="ko-KR" altLang="en-US" dirty="0" err="1" smtClean="0"/>
              <a:t>하이퍼볼릭</a:t>
            </a:r>
            <a:r>
              <a:rPr lang="ko-KR" altLang="en-US" dirty="0" smtClean="0"/>
              <a:t> 탄젠트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딥러닝은</a:t>
            </a:r>
            <a:r>
              <a:rPr lang="ko-KR" altLang="en-US" dirty="0" smtClean="0"/>
              <a:t> </a:t>
            </a:r>
            <a:r>
              <a:rPr lang="en-US" altLang="ko-KR" dirty="0" err="1" smtClean="0"/>
              <a:t>ReLU</a:t>
            </a:r>
            <a:r>
              <a:rPr lang="ko-KR" altLang="en-US" dirty="0" smtClean="0"/>
              <a:t>를 사용</a:t>
            </a:r>
            <a:endParaRPr lang="en-US" altLang="ko-KR" dirty="0" smtClean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10710"/>
            <a:ext cx="7272808" cy="333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4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구조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764704"/>
            <a:ext cx="8784976" cy="5832648"/>
          </a:xfrm>
        </p:spPr>
        <p:txBody>
          <a:bodyPr/>
          <a:lstStyle/>
          <a:p>
            <a:r>
              <a:rPr lang="en-US" altLang="ko-KR" dirty="0" smtClean="0"/>
              <a:t>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3-14(a)]</a:t>
            </a:r>
            <a:r>
              <a:rPr lang="ko-KR" altLang="en-US" dirty="0" smtClean="0"/>
              <a:t>는 </a:t>
            </a:r>
            <a:r>
              <a:rPr lang="ko-KR" altLang="en-US" dirty="0" err="1" smtClean="0"/>
              <a:t>입력층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은닉층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출력층의</a:t>
            </a:r>
            <a:r>
              <a:rPr lang="ko-KR" altLang="en-US" dirty="0" smtClean="0"/>
              <a:t> </a:t>
            </a:r>
            <a:r>
              <a:rPr lang="en-US" altLang="ko-KR" dirty="0" smtClean="0"/>
              <a:t>2</a:t>
            </a:r>
            <a:r>
              <a:rPr lang="ko-KR" altLang="en-US" dirty="0" smtClean="0"/>
              <a:t>층 구조</a:t>
            </a:r>
            <a:endParaRPr lang="en-US" altLang="ko-KR" dirty="0" smtClean="0"/>
          </a:p>
          <a:p>
            <a:pPr lvl="1"/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+1</a:t>
            </a:r>
            <a:r>
              <a:rPr lang="ko-KR" altLang="en-US" dirty="0" smtClean="0"/>
              <a:t>개의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입력 </a:t>
            </a:r>
            <a:r>
              <a:rPr lang="ko-KR" altLang="en-US" dirty="0" err="1" smtClean="0"/>
              <a:t>노드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ko-KR" altLang="en-US" dirty="0" smtClean="0"/>
              <a:t>는 특징의 개수</a:t>
            </a:r>
            <a:r>
              <a:rPr lang="en-US" altLang="ko-KR" dirty="0" smtClean="0"/>
              <a:t>).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ko-KR" altLang="en-US" dirty="0" smtClean="0"/>
              <a:t>개의 출력 </a:t>
            </a:r>
            <a:r>
              <a:rPr lang="ko-KR" altLang="en-US" dirty="0" err="1" smtClean="0"/>
              <a:t>노드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ko-KR" altLang="en-US" dirty="0" smtClean="0"/>
              <a:t>는 부류 </a:t>
            </a:r>
            <a:r>
              <a:rPr lang="ko-KR" altLang="en-US" dirty="0"/>
              <a:t>개수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ko-KR" altLang="en-US" dirty="0" smtClean="0"/>
              <a:t>개의 </a:t>
            </a:r>
            <a:r>
              <a:rPr lang="ko-KR" altLang="en-US" dirty="0"/>
              <a:t>출력 </a:t>
            </a:r>
            <a:r>
              <a:rPr lang="ko-KR" altLang="en-US" dirty="0" err="1" smtClean="0"/>
              <a:t>노드</a:t>
            </a:r>
            <a:r>
              <a:rPr lang="en-US" altLang="ko-KR" dirty="0" smtClean="0"/>
              <a:t>:</a:t>
            </a:r>
            <a:r>
              <a:rPr lang="ko-KR" altLang="en-US" dirty="0" smtClean="0"/>
              <a:t>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ko-KR" altLang="en-US" dirty="0" smtClean="0"/>
              <a:t>는 </a:t>
            </a:r>
            <a:r>
              <a:rPr lang="ko-KR" altLang="en-US" dirty="0" err="1" smtClean="0"/>
              <a:t>하이퍼</a:t>
            </a:r>
            <a:r>
              <a:rPr lang="ko-KR" altLang="en-US" dirty="0" smtClean="0"/>
              <a:t> 매개변수</a:t>
            </a:r>
            <a:r>
              <a:rPr lang="en-US" altLang="ko-KR" dirty="0" smtClean="0"/>
              <a:t>(</a:t>
            </a:r>
            <a:r>
              <a:rPr lang="ko-KR" altLang="en-US" dirty="0"/>
              <a:t>사용자가 정해주는 </a:t>
            </a:r>
            <a:r>
              <a:rPr lang="ko-KR" altLang="en-US" dirty="0" smtClean="0"/>
              <a:t>매개변수</a:t>
            </a:r>
            <a:r>
              <a:rPr lang="en-US" altLang="ko-KR" dirty="0" smtClean="0"/>
              <a:t>)</a:t>
            </a:r>
          </a:p>
          <a:p>
            <a:pPr lvl="2"/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ko-KR" altLang="en-US" dirty="0" smtClean="0"/>
              <a:t>가 너무 크면 과잉적합</a:t>
            </a:r>
            <a:r>
              <a:rPr lang="en-US" altLang="ko-KR" dirty="0" smtClean="0"/>
              <a:t>, </a:t>
            </a:r>
            <a:r>
              <a:rPr lang="ko-KR" altLang="en-US" dirty="0" smtClean="0"/>
              <a:t>너무 작으면 과소적합 </a:t>
            </a:r>
            <a:r>
              <a:rPr lang="en-US" altLang="ko-KR" dirty="0" smtClean="0">
                <a:sym typeface="Wingdings" pitchFamily="2" charset="2"/>
              </a:rPr>
              <a:t> 5.5</a:t>
            </a:r>
            <a:r>
              <a:rPr lang="ko-KR" altLang="en-US" dirty="0" smtClean="0">
                <a:sym typeface="Wingdings" pitchFamily="2" charset="2"/>
              </a:rPr>
              <a:t>절의 </a:t>
            </a:r>
            <a:r>
              <a:rPr lang="ko-KR" altLang="en-US" dirty="0" err="1" smtClean="0">
                <a:sym typeface="Wingdings" pitchFamily="2" charset="2"/>
              </a:rPr>
              <a:t>하이퍼</a:t>
            </a:r>
            <a:r>
              <a:rPr lang="ko-KR" altLang="en-US" dirty="0" smtClean="0">
                <a:sym typeface="Wingdings" pitchFamily="2" charset="2"/>
              </a:rPr>
              <a:t> 매개변수 최적화</a:t>
            </a:r>
            <a:endParaRPr lang="en-US" altLang="ko-KR" dirty="0"/>
          </a:p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 smtClean="0"/>
              <a:t>3-14(b)]</a:t>
            </a:r>
            <a:r>
              <a:rPr lang="ko-KR" altLang="en-US" dirty="0"/>
              <a:t>는 </a:t>
            </a:r>
            <a:r>
              <a:rPr lang="ko-KR" altLang="en-US" dirty="0" err="1"/>
              <a:t>입력층</a:t>
            </a:r>
            <a:r>
              <a:rPr lang="en-US" altLang="ko-KR" dirty="0"/>
              <a:t>-</a:t>
            </a:r>
            <a:r>
              <a:rPr lang="ko-KR" altLang="en-US" dirty="0" err="1"/>
              <a:t>은닉층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은닉층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출력층의</a:t>
            </a:r>
            <a:r>
              <a:rPr lang="ko-KR" altLang="en-US" dirty="0" smtClean="0"/>
              <a:t> </a:t>
            </a:r>
            <a:r>
              <a:rPr lang="en-US" altLang="ko-KR" dirty="0" smtClean="0"/>
              <a:t>3</a:t>
            </a:r>
            <a:r>
              <a:rPr lang="ko-KR" altLang="en-US" dirty="0" smtClean="0"/>
              <a:t>층 </a:t>
            </a:r>
            <a:r>
              <a:rPr lang="ko-KR" altLang="en-US" dirty="0"/>
              <a:t>구조</a:t>
            </a:r>
            <a:endParaRPr lang="en-US" altLang="ko-KR" dirty="0"/>
          </a:p>
          <a:p>
            <a:endParaRPr lang="en-US" altLang="ko-KR" dirty="0" smtClean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56283"/>
            <a:ext cx="7729924" cy="346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8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구조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764704"/>
                <a:ext cx="8784976" cy="5832648"/>
              </a:xfrm>
            </p:spPr>
            <p:txBody>
              <a:bodyPr/>
              <a:lstStyle/>
              <a:p>
                <a:r>
                  <a:rPr lang="ko-KR" altLang="en-US" dirty="0" smtClean="0"/>
                  <a:t>다층 </a:t>
                </a:r>
                <a:r>
                  <a:rPr lang="ko-KR" altLang="en-US" dirty="0" err="1" smtClean="0"/>
                  <a:t>퍼셉트론의</a:t>
                </a:r>
                <a:r>
                  <a:rPr lang="ko-KR" altLang="en-US" dirty="0" smtClean="0"/>
                  <a:t> 매개변수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가중치</a:t>
                </a:r>
                <a:r>
                  <a:rPr lang="en-US" altLang="ko-KR" dirty="0" smtClean="0"/>
                  <a:t>)</a:t>
                </a:r>
                <a:endParaRPr lang="en-US" altLang="ko-KR" dirty="0"/>
              </a:p>
              <a:p>
                <a:pPr lvl="1"/>
                <a:r>
                  <a:rPr lang="ko-KR" altLang="en-US" dirty="0" err="1" smtClean="0"/>
                  <a:t>입력층</a:t>
                </a:r>
                <a:r>
                  <a:rPr lang="en-US" altLang="ko-KR" dirty="0" smtClean="0"/>
                  <a:t>-</a:t>
                </a:r>
                <a:r>
                  <a:rPr lang="ko-KR" altLang="en-US" dirty="0" err="1" smtClean="0"/>
                  <a:t>은닉층을</a:t>
                </a:r>
                <a:r>
                  <a:rPr lang="ko-KR" altLang="en-US" dirty="0" smtClean="0"/>
                  <a:t> 연결하는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0" smtClean="0">
                            <a:latin typeface="Cambria Math"/>
                          </a:rPr>
                          <m:t>𝐔</m:t>
                        </m:r>
                      </m:e>
                      <m:sup>
                        <m:r>
                          <a:rPr lang="en-US" altLang="ko-KR" b="0" i="1" smtClean="0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ko-KR" dirty="0" smtClean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dirty="0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altLang="ko-KR" b="0" i="1" dirty="0" smtClean="0">
                            <a:latin typeface="Cambria Math"/>
                          </a:rPr>
                          <m:t>𝑗𝑖</m:t>
                        </m:r>
                      </m:sub>
                      <m:sup>
                        <m:r>
                          <a:rPr lang="en-US" altLang="ko-KR" b="0" i="1" dirty="0" smtClean="0">
                            <a:latin typeface="Cambria Math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ko-KR" altLang="en-US" dirty="0" smtClean="0"/>
                  <a:t>은 </a:t>
                </a:r>
                <a:r>
                  <a:rPr lang="ko-KR" altLang="en-US" dirty="0" err="1" smtClean="0"/>
                  <a:t>입력층의</a:t>
                </a:r>
                <a:r>
                  <a:rPr lang="ko-KR" altLang="en-US" dirty="0" smtClean="0"/>
                  <a:t>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번째 </a:t>
                </a:r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</a:rPr>
                  <a:t>노드를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</a:rPr>
                  <a:t>은닉층의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번째 </a:t>
                </a:r>
                <a:r>
                  <a:rPr lang="ko-KR" altLang="en-US" dirty="0" err="1" smtClean="0"/>
                  <a:t>노드와</a:t>
                </a:r>
                <a:r>
                  <a:rPr lang="ko-KR" altLang="en-US" dirty="0" smtClean="0"/>
                  <a:t> 연결</a:t>
                </a:r>
                <a:r>
                  <a:rPr lang="en-US" altLang="ko-KR" dirty="0" smtClean="0"/>
                  <a:t>)</a:t>
                </a:r>
              </a:p>
              <a:p>
                <a:pPr lvl="1"/>
                <a:r>
                  <a:rPr lang="ko-KR" altLang="en-US" dirty="0" err="1" smtClean="0"/>
                  <a:t>은닉층</a:t>
                </a:r>
                <a:r>
                  <a:rPr lang="en-US" altLang="ko-KR" dirty="0" smtClean="0"/>
                  <a:t>-</a:t>
                </a:r>
                <a:r>
                  <a:rPr lang="ko-KR" altLang="en-US" dirty="0" err="1" smtClean="0"/>
                  <a:t>출력층을</a:t>
                </a:r>
                <a:r>
                  <a:rPr lang="ko-KR" altLang="en-US" dirty="0" smtClean="0"/>
                  <a:t> </a:t>
                </a:r>
                <a:r>
                  <a:rPr lang="ko-KR" altLang="en-US" dirty="0"/>
                  <a:t>연결하는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>
                            <a:latin typeface="Cambria Math"/>
                          </a:rPr>
                          <m:t>𝐔</m:t>
                        </m:r>
                      </m:e>
                      <m:sup>
                        <m:r>
                          <a:rPr lang="en-US" altLang="ko-KR" b="1" i="1" smtClean="0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altLang="ko-KR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ko-KR" dirty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i="1" dirty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altLang="ko-KR" b="0" i="1" dirty="0" smtClean="0">
                            <a:latin typeface="Cambria Math"/>
                          </a:rPr>
                          <m:t>𝑘</m:t>
                        </m:r>
                        <m:r>
                          <a:rPr lang="en-US" altLang="ko-KR" i="1" dirty="0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en-US" altLang="ko-KR" b="0" i="1" dirty="0" smtClean="0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ko-KR" altLang="en-US" dirty="0" smtClean="0"/>
                  <a:t>는 </a:t>
                </a:r>
                <a:r>
                  <a:rPr lang="ko-KR" altLang="en-US" dirty="0" err="1" smtClean="0"/>
                  <a:t>은닉층의</a:t>
                </a:r>
                <a:r>
                  <a:rPr lang="ko-KR" altLang="en-US" dirty="0" smtClean="0"/>
                  <a:t>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번째 </a:t>
                </a:r>
                <a:r>
                  <a:rPr lang="ko-KR" altLang="en-US" dirty="0" err="1">
                    <a:latin typeface="Times New Roman" pitchFamily="18" charset="0"/>
                    <a:cs typeface="Times New Roman" pitchFamily="18" charset="0"/>
                  </a:rPr>
                  <a:t>노드를</a:t>
                </a:r>
                <a:r>
                  <a:rPr lang="ko-KR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ko-KR" altLang="en-US" dirty="0" err="1" smtClean="0">
                    <a:latin typeface="Times New Roman" pitchFamily="18" charset="0"/>
                    <a:cs typeface="Times New Roman" pitchFamily="18" charset="0"/>
                  </a:rPr>
                  <a:t>출력층의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k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번째 </a:t>
                </a:r>
                <a:r>
                  <a:rPr lang="ko-KR" altLang="en-US" dirty="0" err="1"/>
                  <a:t>노드와</a:t>
                </a:r>
                <a:r>
                  <a:rPr lang="ko-KR" altLang="en-US" dirty="0"/>
                  <a:t> 연결</a:t>
                </a:r>
                <a:r>
                  <a:rPr lang="en-US" altLang="ko-KR" dirty="0" smtClean="0"/>
                  <a:t>)</a:t>
                </a:r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r>
                  <a:rPr lang="ko-KR" altLang="en-US" dirty="0" smtClean="0"/>
                  <a:t>일반화하면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i="1" dirty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altLang="ko-KR" i="1" dirty="0">
                            <a:latin typeface="Cambria Math"/>
                          </a:rPr>
                          <m:t>𝑗</m:t>
                        </m:r>
                        <m:r>
                          <a:rPr lang="en-US" altLang="ko-KR" b="0" i="1" dirty="0" smtClean="0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altLang="ko-KR" b="0" i="1" dirty="0" smtClean="0">
                            <a:latin typeface="Cambria Math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ko-KR" altLang="en-US" dirty="0" smtClean="0"/>
                  <a:t>은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-1</a:t>
                </a:r>
                <a:r>
                  <a:rPr lang="ko-KR" altLang="en-US" dirty="0" smtClean="0"/>
                  <a:t>번째 </a:t>
                </a:r>
                <a:r>
                  <a:rPr lang="ko-KR" altLang="en-US" dirty="0" err="1" smtClean="0"/>
                  <a:t>은닉층의</a:t>
                </a:r>
                <a:r>
                  <a:rPr lang="ko-KR" altLang="en-US" dirty="0" smtClean="0"/>
                  <a:t>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번째 </a:t>
                </a:r>
                <a:r>
                  <a:rPr lang="ko-KR" altLang="en-US" dirty="0" err="1">
                    <a:latin typeface="Times New Roman" pitchFamily="18" charset="0"/>
                    <a:cs typeface="Times New Roman" pitchFamily="18" charset="0"/>
                  </a:rPr>
                  <a:t>노드를</a:t>
                </a:r>
                <a:r>
                  <a:rPr lang="ko-KR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ko-KR" altLang="en-US" dirty="0" smtClean="0"/>
                  <a:t>번째 </a:t>
                </a:r>
                <a:r>
                  <a:rPr lang="ko-KR" altLang="en-US" dirty="0" err="1"/>
                  <a:t>은닉층의</a:t>
                </a:r>
                <a:r>
                  <a:rPr lang="ko-KR" altLang="en-US" dirty="0"/>
                  <a:t>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ko-KR" altLang="en-US" dirty="0" smtClean="0">
                    <a:latin typeface="Times New Roman" pitchFamily="18" charset="0"/>
                    <a:cs typeface="Times New Roman" pitchFamily="18" charset="0"/>
                  </a:rPr>
                  <a:t>번째 </a:t>
                </a:r>
                <a:r>
                  <a:rPr lang="ko-KR" altLang="en-US" dirty="0" err="1"/>
                  <a:t>노드와</a:t>
                </a:r>
                <a:r>
                  <a:rPr lang="ko-KR" altLang="en-US" dirty="0"/>
                  <a:t> </a:t>
                </a:r>
                <a:r>
                  <a:rPr lang="ko-KR" altLang="en-US" dirty="0" smtClean="0"/>
                  <a:t>연결하는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가중치</a:t>
                </a:r>
                <a:endParaRPr lang="en-US" altLang="ko-KR" dirty="0" smtClean="0"/>
              </a:p>
              <a:p>
                <a:pPr lvl="2"/>
                <a:r>
                  <a:rPr lang="ko-KR" altLang="en-US" dirty="0" err="1" smtClean="0"/>
                  <a:t>입력층을</a:t>
                </a:r>
                <a:r>
                  <a:rPr lang="ko-KR" altLang="en-US" dirty="0" smtClean="0"/>
                  <a:t>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ko-KR" altLang="en-US" dirty="0"/>
                  <a:t>번째 </a:t>
                </a:r>
                <a:r>
                  <a:rPr lang="ko-KR" altLang="en-US" dirty="0" err="1" smtClean="0"/>
                  <a:t>은닉층</a:t>
                </a:r>
                <a:r>
                  <a:rPr lang="en-US" altLang="ko-KR" dirty="0" smtClean="0"/>
                  <a:t> </a:t>
                </a:r>
                <a:r>
                  <a:rPr lang="en-US" altLang="ko-KR" dirty="0"/>
                  <a:t>, </a:t>
                </a:r>
                <a:r>
                  <a:rPr lang="ko-KR" altLang="en-US" dirty="0" err="1" smtClean="0"/>
                  <a:t>출력층을</a:t>
                </a:r>
                <a:r>
                  <a:rPr lang="ko-KR" altLang="en-US" dirty="0" smtClean="0"/>
                  <a:t> 마지막 </a:t>
                </a:r>
                <a:r>
                  <a:rPr lang="ko-KR" altLang="en-US" dirty="0" err="1" smtClean="0"/>
                  <a:t>은닉층으로</a:t>
                </a:r>
                <a:r>
                  <a:rPr lang="ko-KR" altLang="en-US" dirty="0" smtClean="0"/>
                  <a:t> 간주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marL="266700" lvl="1" indent="0">
                  <a:buNone/>
                </a:pP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764704"/>
                <a:ext cx="8784976" cy="5832648"/>
              </a:xfrm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0990"/>
            <a:ext cx="7318970" cy="170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19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1.1.2 </a:t>
            </a:r>
            <a:r>
              <a:rPr lang="ko-KR" altLang="en-US" dirty="0" smtClean="0"/>
              <a:t>지식기반 방식에서 기계 학습으로의 대전환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인공지능의 주도권</a:t>
            </a:r>
            <a:r>
              <a:rPr lang="en-US" altLang="ko-KR" dirty="0" smtClean="0"/>
              <a:t> </a:t>
            </a:r>
            <a:r>
              <a:rPr lang="ko-KR" altLang="en-US" dirty="0" smtClean="0"/>
              <a:t>전환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지식기반 </a:t>
            </a:r>
            <a:r>
              <a:rPr lang="en-US" altLang="ko-KR" dirty="0" smtClean="0">
                <a:sym typeface="Wingdings" pitchFamily="2" charset="2"/>
              </a:rPr>
              <a:t> </a:t>
            </a:r>
            <a:r>
              <a:rPr lang="ko-KR" altLang="en-US" dirty="0" smtClean="0">
                <a:sym typeface="Wingdings" pitchFamily="2" charset="2"/>
              </a:rPr>
              <a:t>기계 학습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기계 학습</a:t>
            </a:r>
            <a:r>
              <a:rPr lang="en-US" altLang="ko-KR" dirty="0" smtClean="0"/>
              <a:t>: </a:t>
            </a:r>
            <a:r>
              <a:rPr lang="ko-KR" altLang="en-US" dirty="0" smtClean="0">
                <a:solidFill>
                  <a:srgbClr val="0000FF"/>
                </a:solidFill>
              </a:rPr>
              <a:t>데이터 중심 </a:t>
            </a:r>
            <a:r>
              <a:rPr lang="ko-KR" altLang="en-US" dirty="0" smtClean="0"/>
              <a:t>접근방식</a:t>
            </a:r>
            <a:endParaRPr lang="en-US" altLang="ko-KR" dirty="0" smtClean="0"/>
          </a:p>
          <a:p>
            <a:pPr marL="447675" lvl="2" indent="0">
              <a:buNone/>
            </a:pPr>
            <a:r>
              <a:rPr lang="ko-KR" altLang="en-US" dirty="0" smtClean="0"/>
              <a:t> </a:t>
            </a:r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776281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7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동작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764704"/>
            <a:ext cx="8784976" cy="5832648"/>
          </a:xfrm>
        </p:spPr>
        <p:txBody>
          <a:bodyPr/>
          <a:lstStyle/>
          <a:p>
            <a:r>
              <a:rPr lang="ko-KR" altLang="en-US" dirty="0" smtClean="0"/>
              <a:t>특징 벡터 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를 출력 벡터 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ko-KR" altLang="en-US" dirty="0" smtClean="0"/>
              <a:t>로 </a:t>
            </a:r>
            <a:r>
              <a:rPr lang="ko-KR" altLang="en-US" dirty="0" err="1" smtClean="0"/>
              <a:t>매핑하는</a:t>
            </a:r>
            <a:r>
              <a:rPr lang="ko-KR" altLang="en-US" dirty="0" smtClean="0"/>
              <a:t> 함수로 간주할 수 있음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깊은 신경망은                                       </a:t>
            </a:r>
            <a:r>
              <a:rPr lang="en-US" altLang="ko-KR" dirty="0" smtClean="0">
                <a:sym typeface="Wingdings" pitchFamily="2" charset="2"/>
              </a:rPr>
              <a:t> 4</a:t>
            </a:r>
            <a:r>
              <a:rPr lang="ko-KR" altLang="en-US" dirty="0" smtClean="0">
                <a:sym typeface="Wingdings" pitchFamily="2" charset="2"/>
              </a:rPr>
              <a:t>장의 주제</a:t>
            </a:r>
            <a:r>
              <a:rPr lang="en-US" altLang="ko-KR" dirty="0" smtClean="0">
                <a:sym typeface="Wingdings" pitchFamily="2" charset="2"/>
              </a:rPr>
              <a:t>(</a:t>
            </a:r>
            <a:r>
              <a:rPr lang="ko-KR" altLang="en-US" dirty="0" err="1" smtClean="0">
                <a:sym typeface="Wingdings" pitchFamily="2" charset="2"/>
              </a:rPr>
              <a:t>딥러닝</a:t>
            </a:r>
            <a:r>
              <a:rPr lang="en-US" altLang="ko-KR" dirty="0" smtClean="0">
                <a:sym typeface="Wingdings" pitchFamily="2" charset="2"/>
              </a:rPr>
              <a:t>)</a:t>
            </a:r>
            <a:r>
              <a:rPr lang="ko-KR" altLang="en-US" dirty="0" smtClean="0"/>
              <a:t> 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6953399" cy="125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6458868" cy="193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72" y="5373216"/>
            <a:ext cx="31908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8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동작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>
              <a:xfrm>
                <a:off x="179512" y="764704"/>
                <a:ext cx="8784976" cy="5832648"/>
              </a:xfrm>
            </p:spPr>
            <p:txBody>
              <a:bodyPr/>
              <a:lstStyle/>
              <a:p>
                <a:r>
                  <a:rPr lang="ko-KR" altLang="en-US" dirty="0" smtClean="0"/>
                  <a:t>노드가 수행하는 연산을 구체적으로 쓰면</a:t>
                </a:r>
                <a:r>
                  <a:rPr lang="en-US" altLang="ko-KR" dirty="0" smtClean="0"/>
                  <a:t>,</a:t>
                </a:r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1" i="0" smtClean="0">
                            <a:latin typeface="Cambria Math"/>
                          </a:rPr>
                          <m:t>𝐮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en-US" altLang="ko-KR" b="0" i="1" smtClean="0">
                            <a:latin typeface="Cambria Math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ko-KR" altLang="en-US" dirty="0" smtClean="0"/>
                  <a:t>은</a:t>
                </a:r>
                <a:r>
                  <a:rPr lang="en-US" altLang="ko-KR" dirty="0" smtClean="0"/>
                  <a:t>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ko-KR" altLang="en-US" dirty="0" smtClean="0"/>
                  <a:t>번째 은닉 </a:t>
                </a:r>
                <a:r>
                  <a:rPr lang="ko-KR" altLang="en-US" dirty="0" err="1" smtClean="0"/>
                  <a:t>노드에</a:t>
                </a:r>
                <a:r>
                  <a:rPr lang="ko-KR" altLang="en-US" dirty="0" smtClean="0"/>
                  <a:t> 연결된 가중치 벡터 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(3.11)</a:t>
                </a:r>
                <a:r>
                  <a:rPr lang="ko-KR" altLang="en-US" dirty="0" smtClean="0"/>
                  <a:t>의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0" smtClean="0">
                            <a:latin typeface="Cambria Math"/>
                          </a:rPr>
                          <m:t>𝐔</m:t>
                        </m:r>
                      </m:e>
                      <m:sup>
                        <m:r>
                          <a:rPr lang="en-US" altLang="ko-KR" b="0" i="1" smtClean="0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r>
                  <a:rPr lang="ko-KR" altLang="en-US" dirty="0" smtClean="0"/>
                  <a:t>의</a:t>
                </a:r>
                <a:r>
                  <a:rPr lang="en-US" altLang="ko-KR" dirty="0" smtClean="0"/>
                  <a:t>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ko-KR" altLang="en-US" dirty="0" smtClean="0"/>
                  <a:t>번째 행</a:t>
                </a:r>
                <a:r>
                  <a:rPr lang="en-US" altLang="ko-KR" dirty="0" smtClean="0"/>
                  <a:t>)</a:t>
                </a:r>
                <a:endParaRPr lang="en-US" altLang="ko-KR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1">
                            <a:latin typeface="Cambria Math"/>
                          </a:rPr>
                          <m:t>𝐮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𝑘</m:t>
                        </m:r>
                      </m:sub>
                      <m:sup>
                        <m:r>
                          <a:rPr lang="en-US" altLang="ko-KR" b="0" i="1" smtClean="0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ko-KR" altLang="en-US" dirty="0" smtClean="0"/>
                  <a:t>는</a:t>
                </a:r>
                <a:r>
                  <a:rPr lang="en-US" altLang="ko-KR" dirty="0" smtClean="0"/>
                  <a:t>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k</a:t>
                </a:r>
                <a:r>
                  <a:rPr lang="ko-KR" altLang="en-US" dirty="0" smtClean="0"/>
                  <a:t>번째 출력</a:t>
                </a:r>
                <a:r>
                  <a:rPr lang="en-US" altLang="ko-KR" dirty="0" smtClean="0"/>
                  <a:t> </a:t>
                </a:r>
                <a:r>
                  <a:rPr lang="ko-KR" altLang="en-US" dirty="0" err="1" smtClean="0"/>
                  <a:t>노드에</a:t>
                </a:r>
                <a:r>
                  <a:rPr lang="ko-KR" altLang="en-US" dirty="0" smtClean="0"/>
                  <a:t> </a:t>
                </a:r>
                <a:r>
                  <a:rPr lang="ko-KR" altLang="en-US" dirty="0"/>
                  <a:t>연결된 가중치 벡터 </a:t>
                </a:r>
                <a:r>
                  <a:rPr lang="en-US" altLang="ko-KR" dirty="0"/>
                  <a:t>(</a:t>
                </a:r>
                <a:r>
                  <a:rPr lang="ko-KR" altLang="en-US" dirty="0"/>
                  <a:t>식 </a:t>
                </a:r>
                <a:r>
                  <a:rPr lang="en-US" altLang="ko-KR" dirty="0"/>
                  <a:t>(3.11)</a:t>
                </a:r>
                <a:r>
                  <a:rPr lang="ko-KR" altLang="en-US" dirty="0"/>
                  <a:t>의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>
                            <a:latin typeface="Cambria Math"/>
                          </a:rPr>
                          <m:t>𝐔</m:t>
                        </m:r>
                      </m:e>
                      <m:sup>
                        <m:r>
                          <a:rPr lang="en-US" altLang="ko-KR" b="1" i="1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ko-KR" altLang="en-US" dirty="0"/>
                  <a:t>의</a:t>
                </a:r>
                <a:r>
                  <a:rPr lang="en-US" altLang="ko-KR" dirty="0"/>
                  <a:t> </a:t>
                </a:r>
                <a:r>
                  <a:rPr lang="en-US" altLang="ko-KR" i="1" dirty="0" smtClean="0">
                    <a:latin typeface="Times New Roman" pitchFamily="18" charset="0"/>
                    <a:cs typeface="Times New Roman" pitchFamily="18" charset="0"/>
                  </a:rPr>
                  <a:t>k</a:t>
                </a:r>
                <a:r>
                  <a:rPr lang="ko-KR" altLang="en-US" dirty="0" smtClean="0"/>
                  <a:t>번째 </a:t>
                </a:r>
                <a:r>
                  <a:rPr lang="ko-KR" altLang="en-US" dirty="0"/>
                  <a:t>행</a:t>
                </a:r>
                <a:r>
                  <a:rPr lang="en-US" altLang="ko-KR" dirty="0" smtClean="0"/>
                  <a:t>)</a:t>
                </a:r>
              </a:p>
              <a:p>
                <a:pPr lvl="1"/>
                <a:endParaRPr lang="en-US" altLang="ko-KR" dirty="0"/>
              </a:p>
              <a:p>
                <a:r>
                  <a:rPr lang="ko-KR" altLang="en-US" dirty="0" smtClean="0"/>
                  <a:t>다층 </a:t>
                </a:r>
                <a:r>
                  <a:rPr lang="ko-KR" altLang="en-US" dirty="0" err="1" smtClean="0"/>
                  <a:t>퍼셉트론의</a:t>
                </a:r>
                <a:r>
                  <a:rPr lang="ko-KR" altLang="en-US" dirty="0" smtClean="0"/>
                  <a:t> 동작을 행렬로 표기하면</a:t>
                </a:r>
                <a:r>
                  <a:rPr lang="en-US" altLang="ko-KR" dirty="0" smtClean="0"/>
                  <a:t>,</a:t>
                </a:r>
              </a:p>
              <a:p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marL="266700" lvl="1" indent="0">
                  <a:buNone/>
                </a:pP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79512" y="764704"/>
                <a:ext cx="8784976" cy="5832648"/>
              </a:xfrm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344816" cy="239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661248"/>
            <a:ext cx="6408712" cy="48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36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3.3.4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동작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764704"/>
            <a:ext cx="8784976" cy="5832648"/>
          </a:xfrm>
        </p:spPr>
        <p:txBody>
          <a:bodyPr/>
          <a:lstStyle/>
          <a:p>
            <a:r>
              <a:rPr lang="ko-KR" altLang="en-US" dirty="0" err="1" smtClean="0"/>
              <a:t>은닉층은</a:t>
            </a:r>
            <a:r>
              <a:rPr lang="ko-KR" altLang="en-US" dirty="0" smtClean="0"/>
              <a:t> 특징 </a:t>
            </a:r>
            <a:r>
              <a:rPr lang="ko-KR" altLang="en-US" dirty="0" err="1" smtClean="0"/>
              <a:t>추출기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err="1" smtClean="0"/>
              <a:t>은닉층은</a:t>
            </a:r>
            <a:r>
              <a:rPr lang="ko-KR" altLang="en-US" dirty="0" smtClean="0"/>
              <a:t> 특징 벡터를 분류에 더 유리한 새로운 특징 공간으로 변환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현대 기계 학습에서는 </a:t>
            </a:r>
            <a:r>
              <a:rPr lang="ko-KR" altLang="en-US" dirty="0" smtClean="0">
                <a:solidFill>
                  <a:srgbClr val="0000FF"/>
                </a:solidFill>
              </a:rPr>
              <a:t>특징 학습</a:t>
            </a:r>
            <a:r>
              <a:rPr lang="ko-KR" altLang="en-US" dirty="0" smtClean="0"/>
              <a:t>이라</a:t>
            </a:r>
            <a:r>
              <a:rPr lang="en-US" altLang="ko-KR" baseline="30000" dirty="0" smtClean="0"/>
              <a:t>feature learning</a:t>
            </a:r>
            <a:r>
              <a:rPr lang="ko-KR" altLang="en-US" baseline="30000" dirty="0" smtClean="0"/>
              <a:t> </a:t>
            </a:r>
            <a:r>
              <a:rPr lang="ko-KR" altLang="en-US" dirty="0" smtClean="0"/>
              <a:t>부름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딥러닝은</a:t>
            </a:r>
            <a:r>
              <a:rPr lang="ko-KR" altLang="en-US" dirty="0" smtClean="0"/>
              <a:t> 더 많은 단계를 거쳐 특징학습을 함</a:t>
            </a:r>
            <a:r>
              <a:rPr lang="en-US" altLang="ko-KR" dirty="0" smtClean="0"/>
              <a:t>)</a:t>
            </a:r>
            <a:endParaRPr lang="en-US" altLang="ko-KR" dirty="0"/>
          </a:p>
          <a:p>
            <a:pPr lvl="1"/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1" y="2780928"/>
            <a:ext cx="691866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1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3.4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오류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역전파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알고리즘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 smtClean="0"/>
              <a:t>3.4.1 </a:t>
            </a:r>
            <a:r>
              <a:rPr lang="ko-KR" altLang="en-US" dirty="0" smtClean="0"/>
              <a:t>목적함수의 정의</a:t>
            </a:r>
            <a:endParaRPr lang="en-US" altLang="ko-KR" dirty="0" smtClean="0"/>
          </a:p>
          <a:p>
            <a:r>
              <a:rPr lang="en-US" altLang="ko-KR" dirty="0" smtClean="0"/>
              <a:t>3.4.2 </a:t>
            </a:r>
            <a:r>
              <a:rPr lang="ko-KR" altLang="en-US" dirty="0" smtClean="0"/>
              <a:t>오류 </a:t>
            </a:r>
            <a:r>
              <a:rPr lang="ko-KR" altLang="en-US" dirty="0" err="1" smtClean="0"/>
              <a:t>역전파</a:t>
            </a:r>
            <a:r>
              <a:rPr lang="ko-KR" altLang="en-US" dirty="0" smtClean="0"/>
              <a:t> 알고리즘 설계</a:t>
            </a:r>
            <a:endParaRPr lang="en-US" altLang="ko-KR" dirty="0" smtClean="0"/>
          </a:p>
          <a:p>
            <a:r>
              <a:rPr lang="en-US" altLang="ko-KR" dirty="0" smtClean="0"/>
              <a:t>3.4.3 </a:t>
            </a:r>
            <a:r>
              <a:rPr lang="ko-KR" altLang="en-US" dirty="0" smtClean="0"/>
              <a:t>오류 </a:t>
            </a:r>
            <a:r>
              <a:rPr lang="ko-KR" altLang="en-US" dirty="0" err="1" smtClean="0"/>
              <a:t>역전파를</a:t>
            </a:r>
            <a:r>
              <a:rPr lang="ko-KR" altLang="en-US" dirty="0" smtClean="0"/>
              <a:t> 이용한 학습 알고리즘</a:t>
            </a:r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40983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3.4.1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목적함수의 정의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훈련집합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특징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벡터 집합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</a:rPr>
                      <m:t>𝕏</m:t>
                    </m:r>
                    <m:r>
                      <a:rPr lang="en-US" altLang="ko-KR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1" i="0" smtClean="0">
                                <a:latin typeface="Cambria Math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1">
                                <a:latin typeface="Cambria Math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</a:rPr>
                          <m:t>,</m:t>
                        </m:r>
                        <m:r>
                          <a:rPr lang="en-US" altLang="ko-KR" i="1" smtClean="0">
                            <a:latin typeface="Cambria Math"/>
                          </a:rPr>
                          <m:t>⋯</m:t>
                        </m:r>
                        <m:r>
                          <a:rPr lang="en-US" altLang="ko-KR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1">
                                <a:latin typeface="Cambria Math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ko-KR" altLang="en-US" dirty="0" smtClean="0"/>
                  <a:t>과 부류 벡터 집합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</a:rPr>
                      <m:t>𝕐</m:t>
                    </m:r>
                    <m:r>
                      <a:rPr lang="en-US" altLang="ko-KR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1" i="0" smtClean="0">
                                <a:latin typeface="Cambria Math"/>
                              </a:rPr>
                              <m:t>𝐲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1" i="0" smtClean="0">
                                <a:latin typeface="Cambria Math"/>
                              </a:rPr>
                              <m:t>𝐲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</a:rPr>
                          <m:t>,⋯,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1" i="0" smtClean="0">
                                <a:latin typeface="Cambria Math"/>
                              </a:rPr>
                              <m:t>𝐲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부류 벡터는 </a:t>
                </a:r>
                <a:r>
                  <a:rPr lang="ko-KR" altLang="en-US" dirty="0" err="1" smtClean="0"/>
                  <a:t>원핫</a:t>
                </a:r>
                <a:r>
                  <a:rPr lang="ko-KR" altLang="en-US" dirty="0" smtClean="0"/>
                  <a:t> 코드로 표현됨</a:t>
                </a:r>
                <a:r>
                  <a:rPr lang="en-US" altLang="ko-KR" dirty="0" smtClean="0"/>
                  <a:t>. </a:t>
                </a:r>
                <a:r>
                  <a:rPr lang="ko-KR" altLang="en-US" dirty="0" smtClean="0"/>
                  <a:t>즉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0" smtClean="0">
                            <a:latin typeface="Cambria Math"/>
                          </a:rPr>
                          <m:t>𝐲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ko-KR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/>
                              </a:rPr>
                              <m:t>0,0,⋯,1,⋯,0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/>
                          </a:rPr>
                          <m:t>T</m:t>
                        </m:r>
                      </m:sup>
                    </m:sSup>
                  </m:oMath>
                </a14:m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설계 행렬로 쓰면</a:t>
                </a:r>
                <a:r>
                  <a:rPr lang="en-US" altLang="ko-KR" dirty="0" smtClean="0"/>
                  <a:t>,</a:t>
                </a:r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r>
                  <a:rPr lang="ko-KR" altLang="en-US" dirty="0" smtClean="0"/>
                  <a:t>기계 학습의 목표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모든 샘플을 옳게 분류하는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(3.17)</a:t>
                </a:r>
                <a:r>
                  <a:rPr lang="ko-KR" altLang="en-US" dirty="0" smtClean="0"/>
                  <a:t>을 만족하는</a:t>
                </a:r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 함수 </a:t>
                </a:r>
                <a:r>
                  <a:rPr lang="en-US" altLang="ko-KR" b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ko-KR" altLang="en-US" dirty="0" smtClean="0"/>
                  <a:t>를 찾는 일</a:t>
                </a:r>
                <a:endParaRPr lang="en-US" altLang="ko-KR" dirty="0"/>
              </a:p>
              <a:p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67913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17" y="5459754"/>
            <a:ext cx="6840760" cy="77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3.4.1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목적함수의 정의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목적함수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평균 제곱 오차로</a:t>
            </a:r>
            <a:r>
              <a:rPr lang="en-US" altLang="ko-KR" baseline="30000" dirty="0" smtClean="0"/>
              <a:t>MSE(mean squared error)</a:t>
            </a:r>
            <a:r>
              <a:rPr lang="ko-KR" altLang="en-US" baseline="30000" dirty="0" smtClean="0"/>
              <a:t> </a:t>
            </a:r>
            <a:r>
              <a:rPr lang="ko-KR" altLang="en-US" dirty="0" smtClean="0"/>
              <a:t>정의</a:t>
            </a:r>
            <a:endParaRPr lang="en-US" altLang="ko-KR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11302"/>
            <a:ext cx="6558136" cy="140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6848542" cy="290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06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3.4.2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오류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역전파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알고리즘의 설계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식 </a:t>
                </a:r>
                <a:r>
                  <a:rPr lang="en-US" altLang="ko-KR" dirty="0" smtClean="0"/>
                  <a:t>(3.19)</a:t>
                </a:r>
                <a:r>
                  <a:rPr lang="ko-KR" altLang="en-US" dirty="0" smtClean="0"/>
                  <a:t>의 목적함수를 다시 쓰면</a:t>
                </a:r>
                <a:r>
                  <a:rPr lang="en-US" altLang="ko-KR" dirty="0" smtClean="0"/>
                  <a:t>,</a:t>
                </a:r>
              </a:p>
              <a:p>
                <a:pPr lvl="1"/>
                <a:r>
                  <a:rPr lang="en-US" altLang="ko-KR" dirty="0" smtClean="0"/>
                  <a:t>2</a:t>
                </a:r>
                <a:r>
                  <a:rPr lang="ko-KR" altLang="en-US" dirty="0" smtClean="0"/>
                  <a:t>층 </a:t>
                </a:r>
                <a:r>
                  <a:rPr lang="ko-KR" altLang="en-US" dirty="0" err="1" smtClean="0"/>
                  <a:t>퍼셉트론의</a:t>
                </a:r>
                <a:r>
                  <a:rPr lang="ko-KR" altLang="en-US" dirty="0" smtClean="0"/>
                  <a:t> 경우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i="1" smtClean="0">
                        <a:latin typeface="Cambria Math"/>
                        <a:ea typeface="Cambria Math"/>
                      </a:rPr>
                      <m:t>Θ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altLang="ko-KR" b="1" i="0" smtClean="0">
                                <a:latin typeface="Cambria Math"/>
                                <a:ea typeface="Cambria Math"/>
                              </a:rPr>
                              <m:t>𝐔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p>
                        </m:sSup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altLang="ko-KR" b="1">
                                <a:latin typeface="Cambria Math"/>
                                <a:ea typeface="Cambria Math"/>
                              </a:rPr>
                              <m:t>𝐔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𝐽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ko-KR" b="0" i="1" smtClean="0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</m:d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(</m:t>
                    </m:r>
                    <m:d>
                      <m:dPr>
                        <m:begChr m:val="{"/>
                        <m:endChr m:val="}"/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altLang="ko-KR" b="1">
                                <a:latin typeface="Cambria Math"/>
                                <a:ea typeface="Cambria Math"/>
                              </a:rPr>
                              <m:t>𝐔</m:t>
                            </m:r>
                          </m:e>
                          <m:sup>
                            <m:r>
                              <a:rPr lang="en-US" altLang="ko-KR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p>
                        </m:sSup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altLang="ko-KR" b="1">
                                <a:latin typeface="Cambria Math"/>
                                <a:ea typeface="Cambria Math"/>
                              </a:rPr>
                              <m:t>𝐔</m:t>
                            </m:r>
                          </m:e>
                          <m:sup>
                            <m:r>
                              <a:rPr lang="en-US" altLang="ko-KR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의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최저점을 찾아주는 경사</a:t>
                </a:r>
                <a:r>
                  <a:rPr lang="en-US" altLang="ko-KR" dirty="0" smtClean="0"/>
                  <a:t> </a:t>
                </a:r>
                <a:r>
                  <a:rPr lang="ko-KR" altLang="en-US" dirty="0" err="1" smtClean="0"/>
                  <a:t>하강법</a:t>
                </a:r>
                <a:r>
                  <a:rPr lang="en-US" altLang="ko-KR" dirty="0" smtClean="0"/>
                  <a:t> </a:t>
                </a:r>
              </a:p>
              <a:p>
                <a:pPr lvl="1"/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6705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593102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18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3.4.2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오류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역전파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알고리즘의 설계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식</a:t>
            </a:r>
            <a:r>
              <a:rPr lang="en-US" altLang="ko-KR" dirty="0" smtClean="0"/>
              <a:t> (3.21)</a:t>
            </a:r>
            <a:r>
              <a:rPr lang="ko-KR" altLang="en-US" dirty="0" smtClean="0"/>
              <a:t>을 알고리즘 형태로 쓰면</a:t>
            </a:r>
            <a:r>
              <a:rPr lang="en-US" altLang="ko-KR" dirty="0" smtClean="0"/>
              <a:t>,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00808"/>
            <a:ext cx="6219825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7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3.4.2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오류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역전파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알고리즘의 설계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오류 </a:t>
                </a:r>
                <a:r>
                  <a:rPr lang="ko-KR" altLang="en-US" dirty="0" err="1" smtClean="0"/>
                  <a:t>역전파의</a:t>
                </a:r>
                <a:r>
                  <a:rPr lang="ko-KR" altLang="en-US" dirty="0" smtClean="0"/>
                  <a:t> 유도</a:t>
                </a:r>
                <a:endParaRPr lang="en-US" altLang="ko-KR" dirty="0" smtClean="0"/>
              </a:p>
              <a:p>
                <a:pPr lvl="1"/>
                <a:r>
                  <a:rPr lang="en-US" altLang="ko-KR" dirty="0" smtClean="0"/>
                  <a:t>[</a:t>
                </a:r>
                <a:r>
                  <a:rPr lang="ko-KR" altLang="en-US" dirty="0" smtClean="0"/>
                  <a:t>알고리즘 </a:t>
                </a:r>
                <a:r>
                  <a:rPr lang="en-US" altLang="ko-KR" dirty="0" smtClean="0"/>
                  <a:t>3-3]</a:t>
                </a:r>
                <a:r>
                  <a:rPr lang="ko-KR" altLang="en-US" dirty="0" smtClean="0"/>
                  <a:t>의 라인 </a:t>
                </a:r>
                <a:r>
                  <a:rPr lang="en-US" altLang="ko-KR" dirty="0" smtClean="0"/>
                  <a:t>6</a:t>
                </a:r>
                <a:r>
                  <a:rPr lang="ko-KR" altLang="en-US" dirty="0" smtClean="0"/>
                  <a:t>을 위한 </a:t>
                </a:r>
                <a:r>
                  <a:rPr lang="ko-KR" altLang="en-US" dirty="0" err="1" smtClean="0"/>
                  <a:t>도함수</a:t>
                </a:r>
                <a:r>
                  <a:rPr lang="ko-KR" altLang="en-US" dirty="0" smtClean="0"/>
                  <a:t> 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 smtClean="0">
                            <a:latin typeface="Cambria Math"/>
                          </a:rPr>
                          <m:t>𝜕</m:t>
                        </m:r>
                        <m:r>
                          <a:rPr lang="en-US" altLang="ko-KR" b="0" i="1" smtClean="0"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a:rPr lang="en-US" altLang="ko-KR" i="1" smtClean="0">
                            <a:latin typeface="Cambria Math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1" i="0" smtClean="0">
                                <a:latin typeface="Cambria Math"/>
                              </a:rPr>
                              <m:t>𝐔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/>
                              </a:rPr>
                              <m:t>1</m:t>
                            </m:r>
                          </m:sup>
                        </m:sSup>
                      </m:den>
                    </m:f>
                  </m:oMath>
                </a14:m>
                <a:r>
                  <a:rPr lang="ko-KR" altLang="en-US" dirty="0" smtClean="0"/>
                  <a:t>와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/>
                          </a:rPr>
                          <m:t>𝜕</m:t>
                        </m:r>
                        <m:r>
                          <a:rPr lang="en-US" altLang="ko-KR" i="1"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a:rPr lang="en-US" altLang="ko-KR" i="1">
                            <a:latin typeface="Cambria Math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1" i="0" smtClean="0">
                                <a:latin typeface="Cambria Math"/>
                              </a:rPr>
                              <m:t>𝐔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ko-KR" altLang="en-US" dirty="0" smtClean="0"/>
                  <a:t>의 계산 과정</a:t>
                </a:r>
                <a:endParaRPr lang="en-US" altLang="ko-KR" dirty="0" smtClean="0"/>
              </a:p>
              <a:p>
                <a:pPr lvl="1"/>
                <a:r>
                  <a:rPr lang="ko-KR" altLang="en-US" dirty="0" smtClean="0"/>
                  <a:t>먼저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>
                            <a:latin typeface="Cambria Math"/>
                          </a:rPr>
                          <m:t>𝐔</m:t>
                        </m:r>
                      </m:e>
                      <m:sup>
                        <m:r>
                          <a:rPr lang="en-US" altLang="ko-KR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ko-KR" altLang="en-US" dirty="0" smtClean="0"/>
                  <a:t>를 구성하는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𝑘𝑗</m:t>
                        </m:r>
                      </m:sub>
                      <m:sup>
                        <m:r>
                          <a:rPr lang="en-US" altLang="ko-KR" b="0" i="1" smtClean="0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ko-KR" altLang="en-US" dirty="0" smtClean="0"/>
                  <a:t>로 미분하면</a:t>
                </a:r>
                <a:r>
                  <a:rPr lang="en-US" altLang="ko-KR" dirty="0" smtClean="0"/>
                  <a:t>,</a:t>
                </a: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91" y="2514205"/>
            <a:ext cx="308363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34" y="2596867"/>
            <a:ext cx="3759766" cy="357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60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3.4.2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오류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역전파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알고리즘의 설계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smtClean="0"/>
                  <a:t>오류 </a:t>
                </a:r>
                <a:r>
                  <a:rPr lang="ko-KR" altLang="en-US" dirty="0" err="1" smtClean="0"/>
                  <a:t>역전파의</a:t>
                </a:r>
                <a:r>
                  <a:rPr lang="ko-KR" altLang="en-US" dirty="0" smtClean="0"/>
                  <a:t> 유도</a:t>
                </a:r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0" smtClean="0">
                            <a:latin typeface="Cambria Math"/>
                          </a:rPr>
                          <m:t>𝐔</m:t>
                        </m:r>
                      </m:e>
                      <m:sup>
                        <m:r>
                          <a:rPr lang="en-US" altLang="ko-KR" b="0" i="1" smtClean="0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r>
                  <a:rPr lang="ko-KR" altLang="en-US" dirty="0" smtClean="0"/>
                  <a:t>을 구성하는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𝑗𝑖</m:t>
                        </m:r>
                      </m:sub>
                      <m:sup>
                        <m:r>
                          <a:rPr lang="en-US" altLang="ko-KR" b="0" i="1" smtClean="0">
                            <a:latin typeface="Cambria Math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ko-KR" altLang="en-US" dirty="0" smtClean="0"/>
                  <a:t>로 미분하면</a:t>
                </a:r>
                <a:r>
                  <a:rPr lang="en-US" altLang="ko-KR" dirty="0" smtClean="0"/>
                  <a:t>,</a:t>
                </a:r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1">
                <a:blip r:embed="rId2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32422"/>
            <a:ext cx="3312368" cy="459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9316"/>
            <a:ext cx="3601364" cy="302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0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1.1.3 </a:t>
            </a:r>
            <a:r>
              <a:rPr lang="ko-KR" altLang="en-US" dirty="0" smtClean="0"/>
              <a:t>기계 학습 개념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간단한 기계 학습 예제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가로축은 시간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세로축은 이동체의 위치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관측한 </a:t>
            </a:r>
            <a:r>
              <a:rPr lang="en-US" altLang="ko-KR" dirty="0" smtClean="0"/>
              <a:t>4</a:t>
            </a:r>
            <a:r>
              <a:rPr lang="ko-KR" altLang="en-US" dirty="0" smtClean="0"/>
              <a:t>개의 점이 데이터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예측</a:t>
            </a:r>
            <a:r>
              <a:rPr lang="en-US" altLang="ko-KR" baseline="30000" dirty="0" smtClean="0"/>
              <a:t>prediction</a:t>
            </a:r>
            <a:r>
              <a:rPr lang="ko-KR" altLang="en-US" dirty="0" smtClean="0"/>
              <a:t> 문제</a:t>
            </a:r>
            <a:r>
              <a:rPr lang="en-US" altLang="ko-KR" dirty="0" smtClean="0"/>
              <a:t> </a:t>
            </a:r>
          </a:p>
          <a:p>
            <a:pPr lvl="1"/>
            <a:r>
              <a:rPr lang="ko-KR" altLang="en-US" dirty="0" smtClean="0"/>
              <a:t>임의의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시간이 주어지면 이때 이동체의 위치는</a:t>
            </a:r>
            <a:r>
              <a:rPr lang="en-US" altLang="ko-KR" dirty="0" smtClean="0"/>
              <a:t>?</a:t>
            </a:r>
          </a:p>
          <a:p>
            <a:pPr lvl="1"/>
            <a:r>
              <a:rPr lang="ko-KR" altLang="en-US" dirty="0" smtClean="0"/>
              <a:t>회귀</a:t>
            </a:r>
            <a:r>
              <a:rPr lang="en-US" altLang="ko-KR" baseline="30000" dirty="0" smtClean="0"/>
              <a:t>regression</a:t>
            </a:r>
            <a:r>
              <a:rPr lang="ko-KR" altLang="en-US" dirty="0" smtClean="0"/>
              <a:t> 문제와 분류</a:t>
            </a:r>
            <a:r>
              <a:rPr lang="en-US" altLang="ko-KR" baseline="30000" dirty="0" smtClean="0"/>
              <a:t>classification</a:t>
            </a:r>
            <a:r>
              <a:rPr lang="ko-KR" altLang="en-US" dirty="0" smtClean="0"/>
              <a:t> 문제로</a:t>
            </a:r>
            <a:r>
              <a:rPr lang="en-US" altLang="ko-KR" dirty="0" smtClean="0"/>
              <a:t> </a:t>
            </a:r>
            <a:r>
              <a:rPr lang="ko-KR" altLang="en-US" dirty="0" smtClean="0"/>
              <a:t>나뉨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회귀는 목표치가 실수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분류는 </a:t>
            </a:r>
            <a:r>
              <a:rPr lang="ko-KR" altLang="en-US" dirty="0" err="1" smtClean="0"/>
              <a:t>부류값</a:t>
            </a:r>
            <a:r>
              <a:rPr lang="ko-KR" altLang="en-US" dirty="0" smtClean="0"/>
              <a:t> </a:t>
            </a:r>
            <a:r>
              <a:rPr lang="en-US" altLang="ko-KR" dirty="0" smtClean="0"/>
              <a:t>([</a:t>
            </a:r>
            <a:r>
              <a:rPr lang="ko-KR" altLang="en-US" dirty="0" smtClean="0"/>
              <a:t>그림 </a:t>
            </a:r>
            <a:r>
              <a:rPr lang="en-US" altLang="ko-KR" dirty="0" smtClean="0"/>
              <a:t>1-4]</a:t>
            </a:r>
            <a:r>
              <a:rPr lang="ko-KR" altLang="en-US" dirty="0" smtClean="0"/>
              <a:t>는 회귀 문제</a:t>
            </a:r>
            <a:r>
              <a:rPr lang="en-US" altLang="ko-KR" dirty="0" smtClean="0"/>
              <a:t>)</a:t>
            </a:r>
          </a:p>
          <a:p>
            <a:pPr marL="447675" lvl="2" indent="0">
              <a:buNone/>
            </a:pPr>
            <a:r>
              <a:rPr lang="ko-KR" altLang="en-US" dirty="0" smtClean="0"/>
              <a:t> </a:t>
            </a:r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2648761" cy="216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18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3.4.2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오류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역전파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알고리즘의 설계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지금까지</a:t>
            </a:r>
            <a:r>
              <a:rPr lang="en-US" altLang="ko-KR" dirty="0" smtClean="0"/>
              <a:t> </a:t>
            </a:r>
            <a:r>
              <a:rPr lang="ko-KR" altLang="en-US" dirty="0" smtClean="0"/>
              <a:t>유도한 식을 정리하면</a:t>
            </a:r>
            <a:r>
              <a:rPr lang="en-US" altLang="ko-KR" dirty="0" smtClean="0"/>
              <a:t>,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ko-KR" altLang="en-US" dirty="0" smtClean="0">
                <a:solidFill>
                  <a:srgbClr val="0000FF"/>
                </a:solidFill>
              </a:rPr>
              <a:t>오류 </a:t>
            </a:r>
            <a:r>
              <a:rPr lang="ko-KR" altLang="en-US" dirty="0" err="1" smtClean="0">
                <a:solidFill>
                  <a:srgbClr val="0000FF"/>
                </a:solidFill>
              </a:rPr>
              <a:t>역전파</a:t>
            </a:r>
            <a:r>
              <a:rPr lang="en-US" altLang="ko-KR" baseline="30000" dirty="0" smtClean="0"/>
              <a:t>error back-propagation</a:t>
            </a:r>
            <a:r>
              <a:rPr lang="ko-KR" altLang="en-US" baseline="30000" dirty="0" smtClean="0"/>
              <a:t> </a:t>
            </a:r>
            <a:r>
              <a:rPr lang="ko-KR" altLang="en-US" dirty="0" smtClean="0"/>
              <a:t>알고리즘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식 </a:t>
            </a:r>
            <a:r>
              <a:rPr lang="en-US" altLang="ko-KR" dirty="0" smtClean="0"/>
              <a:t>(3.22)~(3.25)</a:t>
            </a:r>
            <a:r>
              <a:rPr lang="ko-KR" altLang="en-US" dirty="0" smtClean="0"/>
              <a:t>를 이용하여 </a:t>
            </a:r>
            <a:r>
              <a:rPr lang="ko-KR" altLang="en-US" dirty="0" err="1" smtClean="0"/>
              <a:t>출력층의</a:t>
            </a:r>
            <a:r>
              <a:rPr lang="ko-KR" altLang="en-US" dirty="0" smtClean="0"/>
              <a:t> 오류를 역방향</a:t>
            </a:r>
            <a:r>
              <a:rPr lang="en-US" altLang="ko-KR" dirty="0" smtClean="0"/>
              <a:t>(</a:t>
            </a:r>
            <a:r>
              <a:rPr lang="ko-KR" altLang="en-US" dirty="0" smtClean="0"/>
              <a:t>왼쪽</a:t>
            </a:r>
            <a:r>
              <a:rPr lang="en-US" altLang="ko-KR" dirty="0" smtClean="0"/>
              <a:t>)</a:t>
            </a:r>
            <a:r>
              <a:rPr lang="ko-KR" altLang="en-US" dirty="0" smtClean="0"/>
              <a:t>으로 전파하며 </a:t>
            </a:r>
            <a:r>
              <a:rPr lang="ko-KR" altLang="en-US" dirty="0" err="1" smtClean="0"/>
              <a:t>그레이디언트를</a:t>
            </a:r>
            <a:r>
              <a:rPr lang="ko-KR" altLang="en-US" dirty="0" smtClean="0"/>
              <a:t> 계산하는 알고리즘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6192690" cy="120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15735"/>
            <a:ext cx="6192689" cy="152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08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3.4.3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오류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역전파를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이용한 학습 알고리즘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692696"/>
            <a:ext cx="8784976" cy="5904656"/>
          </a:xfrm>
        </p:spPr>
        <p:txBody>
          <a:bodyPr/>
          <a:lstStyle/>
          <a:p>
            <a:r>
              <a:rPr lang="ko-KR" altLang="en-US" dirty="0" smtClean="0"/>
              <a:t>식 </a:t>
            </a:r>
            <a:r>
              <a:rPr lang="en-US" altLang="ko-KR" dirty="0" smtClean="0"/>
              <a:t>(3.22)~(3.25)</a:t>
            </a:r>
            <a:r>
              <a:rPr lang="ko-KR" altLang="en-US" dirty="0" smtClean="0"/>
              <a:t>를</a:t>
            </a:r>
            <a:r>
              <a:rPr lang="en-US" altLang="ko-KR" dirty="0" smtClean="0"/>
              <a:t> </a:t>
            </a:r>
            <a:r>
              <a:rPr lang="ko-KR" altLang="en-US" dirty="0" smtClean="0"/>
              <a:t>이용한 </a:t>
            </a:r>
            <a:r>
              <a:rPr lang="ko-KR" altLang="en-US" dirty="0" err="1" smtClean="0"/>
              <a:t>스토캐스틱</a:t>
            </a:r>
            <a:r>
              <a:rPr lang="ko-KR" altLang="en-US" dirty="0" smtClean="0"/>
              <a:t> 경사 </a:t>
            </a:r>
            <a:r>
              <a:rPr lang="ko-KR" altLang="en-US" dirty="0" err="1" smtClean="0"/>
              <a:t>하강법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9" y="1268760"/>
            <a:ext cx="5760318" cy="421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80" y="5485676"/>
            <a:ext cx="5768483" cy="103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58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3.4.3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오류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역전파를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이용한 학습 알고리즘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836712"/>
            <a:ext cx="8784976" cy="5760640"/>
          </a:xfrm>
        </p:spPr>
        <p:txBody>
          <a:bodyPr/>
          <a:lstStyle/>
          <a:p>
            <a:r>
              <a:rPr lang="ko-KR" altLang="en-US" dirty="0" smtClean="0"/>
              <a:t>임의 샘플링 방식으로 바꾸려면</a:t>
            </a:r>
            <a:r>
              <a:rPr lang="en-US" altLang="ko-KR" dirty="0" smtClean="0"/>
              <a:t>,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78458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75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3.4.3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오류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역전파를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이용한 학습 알고리즘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836712"/>
            <a:ext cx="8784976" cy="5760640"/>
          </a:xfrm>
        </p:spPr>
        <p:txBody>
          <a:bodyPr/>
          <a:lstStyle/>
          <a:p>
            <a:r>
              <a:rPr lang="ko-KR" altLang="en-US" dirty="0" smtClean="0"/>
              <a:t>행렬 표기</a:t>
            </a:r>
            <a:r>
              <a:rPr lang="en-US" altLang="ko-KR" dirty="0" smtClean="0"/>
              <a:t>: GPU</a:t>
            </a:r>
            <a:r>
              <a:rPr lang="ko-KR" altLang="en-US" dirty="0" smtClean="0"/>
              <a:t>를 사용한 고속 행렬 연산에 적합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08010"/>
            <a:ext cx="6048671" cy="495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99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3.5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미니배치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스토캐스틱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경사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하강법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836712"/>
            <a:ext cx="8784976" cy="5760640"/>
          </a:xfrm>
        </p:spPr>
        <p:txBody>
          <a:bodyPr/>
          <a:lstStyle/>
          <a:p>
            <a:r>
              <a:rPr lang="ko-KR" altLang="en-US" dirty="0" smtClean="0"/>
              <a:t>미니배치 방식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한번에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ko-KR" altLang="en-US" dirty="0" smtClean="0"/>
              <a:t>개의 샘플을 처리함 </a:t>
            </a:r>
            <a:r>
              <a:rPr lang="en-US" altLang="ko-KR" dirty="0" smtClean="0"/>
              <a:t>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ko-KR" altLang="en-US" dirty="0" smtClean="0"/>
              <a:t>는 미니배치 크기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lvl="2">
              <a:lnSpc>
                <a:spcPct val="150000"/>
              </a:lnSpc>
            </a:pP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t=</a:t>
            </a:r>
            <a:r>
              <a:rPr lang="en-US" altLang="ko-KR" dirty="0" smtClean="0"/>
              <a:t>1</a:t>
            </a:r>
            <a:r>
              <a:rPr lang="ko-KR" altLang="en-US" dirty="0" smtClean="0"/>
              <a:t>이면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스토캐스틱</a:t>
            </a:r>
            <a:r>
              <a:rPr lang="en-US" altLang="ko-KR" dirty="0" smtClean="0"/>
              <a:t> </a:t>
            </a:r>
            <a:r>
              <a:rPr lang="ko-KR" altLang="en-US" dirty="0" smtClean="0"/>
              <a:t>경사 </a:t>
            </a:r>
            <a:r>
              <a:rPr lang="ko-KR" altLang="en-US" dirty="0" err="1" smtClean="0"/>
              <a:t>하강법</a:t>
            </a:r>
            <a:r>
              <a:rPr lang="ko-KR" altLang="en-US" dirty="0" smtClean="0"/>
              <a:t> </a:t>
            </a:r>
            <a:r>
              <a:rPr lang="en-US" altLang="ko-KR" dirty="0" smtClean="0"/>
              <a:t>([</a:t>
            </a:r>
            <a:r>
              <a:rPr lang="ko-KR" altLang="en-US" dirty="0" smtClean="0"/>
              <a:t>알고리즘 </a:t>
            </a:r>
            <a:r>
              <a:rPr lang="en-US" altLang="ko-KR" dirty="0" smtClean="0"/>
              <a:t>3-4])</a:t>
            </a:r>
          </a:p>
          <a:p>
            <a:pPr lvl="2">
              <a:lnSpc>
                <a:spcPct val="150000"/>
              </a:lnSpc>
            </a:pP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ko-KR" altLang="en-US" dirty="0" smtClean="0"/>
              <a:t>이면</a:t>
            </a:r>
            <a:r>
              <a:rPr lang="en-US" altLang="ko-KR" dirty="0" smtClean="0"/>
              <a:t> </a:t>
            </a:r>
            <a:r>
              <a:rPr lang="ko-KR" altLang="en-US" dirty="0" smtClean="0"/>
              <a:t>배치</a:t>
            </a:r>
            <a:r>
              <a:rPr lang="en-US" altLang="ko-KR" dirty="0" smtClean="0"/>
              <a:t> </a:t>
            </a:r>
            <a:r>
              <a:rPr lang="ko-KR" altLang="en-US" dirty="0" smtClean="0"/>
              <a:t>경사 </a:t>
            </a:r>
            <a:r>
              <a:rPr lang="ko-KR" altLang="en-US" dirty="0" err="1" smtClean="0"/>
              <a:t>하강법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미니배치 방식은 보통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수십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수백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2">
              <a:lnSpc>
                <a:spcPct val="150000"/>
              </a:lnSpc>
            </a:pPr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그레이디언트의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 잡음을 줄여주는 효과 때문에 수렴이 빨라짐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GPU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를 사용한 병렬처리에도 유리함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>
                <a:latin typeface="Times New Roman" pitchFamily="18" charset="0"/>
                <a:cs typeface="Times New Roman" pitchFamily="18" charset="0"/>
              </a:rPr>
              <a:t>현대 기계 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학습은 미니배치를 </a:t>
            </a:r>
            <a:r>
              <a:rPr lang="ko-KR" altLang="en-US" dirty="0">
                <a:latin typeface="Times New Roman" pitchFamily="18" charset="0"/>
                <a:cs typeface="Times New Roman" pitchFamily="18" charset="0"/>
              </a:rPr>
              <a:t>표준처럼 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여겨 널리 사용함 </a:t>
            </a:r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86612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3.5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미니배치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스토캐스틱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경사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하강법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6681192" cy="574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0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3.6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퍼셉트론에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의한 인식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836712"/>
            <a:ext cx="8784976" cy="5760640"/>
          </a:xfrm>
        </p:spPr>
        <p:txBody>
          <a:bodyPr/>
          <a:lstStyle/>
          <a:p>
            <a:r>
              <a:rPr lang="ko-KR" altLang="en-US" dirty="0" smtClean="0"/>
              <a:t>예측 </a:t>
            </a:r>
            <a:r>
              <a:rPr lang="en-US" altLang="ko-KR" dirty="0" smtClean="0"/>
              <a:t>(</a:t>
            </a:r>
            <a:r>
              <a:rPr lang="ko-KR" altLang="en-US" dirty="0" smtClean="0"/>
              <a:t>또는 테스트</a:t>
            </a:r>
            <a:r>
              <a:rPr lang="en-US" altLang="ko-KR" dirty="0" smtClean="0"/>
              <a:t>) </a:t>
            </a:r>
            <a:r>
              <a:rPr lang="ko-KR" altLang="en-US" dirty="0" smtClean="0"/>
              <a:t>단계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학습을 마친 후 현장 설치하여 사용 </a:t>
            </a:r>
            <a:r>
              <a:rPr lang="en-US" altLang="ko-KR" dirty="0" smtClean="0"/>
              <a:t>(</a:t>
            </a:r>
            <a:r>
              <a:rPr lang="ko-KR" altLang="en-US" dirty="0" smtClean="0"/>
              <a:t>또는 테스트 집합으로 성능 테스트</a:t>
            </a:r>
            <a:r>
              <a:rPr lang="en-US" altLang="ko-KR" dirty="0" smtClean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 smtClean="0"/>
              <a:t>라인 </a:t>
            </a:r>
            <a:r>
              <a:rPr lang="en-US" altLang="ko-KR" dirty="0" smtClean="0"/>
              <a:t>6</a:t>
            </a:r>
            <a:r>
              <a:rPr lang="ko-KR" altLang="en-US" dirty="0" smtClean="0"/>
              <a:t>을 수식으로 표현하면</a:t>
            </a:r>
            <a:r>
              <a:rPr lang="en-US" altLang="ko-KR" dirty="0" smtClean="0"/>
              <a:t>,</a:t>
            </a:r>
          </a:p>
          <a:p>
            <a:pPr lvl="1"/>
            <a:r>
              <a:rPr lang="ko-KR" altLang="en-US" dirty="0" smtClean="0"/>
              <a:t>전방 계산 한번만 사용하므로 </a:t>
            </a:r>
            <a:r>
              <a:rPr lang="ko-KR" altLang="en-US" dirty="0" smtClean="0">
                <a:solidFill>
                  <a:srgbClr val="0000FF"/>
                </a:solidFill>
              </a:rPr>
              <a:t>빠름 </a:t>
            </a:r>
            <a:r>
              <a:rPr lang="en-US" altLang="ko-KR" dirty="0" smtClean="0"/>
              <a:t>(</a:t>
            </a:r>
            <a:r>
              <a:rPr lang="ko-KR" altLang="en-US" dirty="0" smtClean="0"/>
              <a:t>표 </a:t>
            </a:r>
            <a:r>
              <a:rPr lang="en-US" altLang="ko-KR" dirty="0" smtClean="0"/>
              <a:t>3-2 </a:t>
            </a:r>
            <a:r>
              <a:rPr lang="ko-KR" altLang="en-US" dirty="0" smtClean="0"/>
              <a:t>참조</a:t>
            </a:r>
            <a:r>
              <a:rPr lang="en-US" altLang="ko-KR" dirty="0" smtClean="0"/>
              <a:t>)</a:t>
            </a:r>
          </a:p>
          <a:p>
            <a:pPr lvl="1"/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2863"/>
            <a:ext cx="7056784" cy="317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373216"/>
            <a:ext cx="1732918" cy="46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3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3.7.3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성능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향상을 위한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휴리스틱의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중요성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/>
              <a:t>순수한 최적화 알고리즘으로는 높은 성능 불가능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데이터 희소성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잡음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미숙한 신경망 구조 등의 이유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성능 향상을 위한 갖가지 </a:t>
            </a:r>
            <a:r>
              <a:rPr lang="ko-KR" altLang="en-US" dirty="0" err="1" smtClean="0"/>
              <a:t>휴리스틱을</a:t>
            </a:r>
            <a:r>
              <a:rPr lang="ko-KR" altLang="en-US" dirty="0" smtClean="0"/>
              <a:t> 개발하고 공유함 </a:t>
            </a:r>
            <a:r>
              <a:rPr lang="en-US" altLang="ko-KR" dirty="0" smtClean="0">
                <a:sym typeface="Wingdings" pitchFamily="2" charset="2"/>
              </a:rPr>
              <a:t> </a:t>
            </a:r>
            <a:r>
              <a:rPr lang="ko-KR" altLang="en-US" dirty="0" smtClean="0">
                <a:sym typeface="Wingdings" pitchFamily="2" charset="2"/>
              </a:rPr>
              <a:t>예</a:t>
            </a:r>
            <a:r>
              <a:rPr lang="en-US" altLang="ko-KR" dirty="0" smtClean="0">
                <a:sym typeface="Wingdings" pitchFamily="2" charset="2"/>
              </a:rPr>
              <a:t>) 『Neural Networks: Tricks of the Trade』 [Montavon2012]</a:t>
            </a:r>
          </a:p>
          <a:p>
            <a:pPr>
              <a:lnSpc>
                <a:spcPct val="100000"/>
              </a:lnSpc>
            </a:pPr>
            <a:r>
              <a:rPr lang="ko-KR" altLang="en-US" dirty="0" err="1" smtClean="0">
                <a:sym typeface="Wingdings" pitchFamily="2" charset="2"/>
              </a:rPr>
              <a:t>휴리스틱</a:t>
            </a:r>
            <a:r>
              <a:rPr lang="ko-KR" altLang="en-US" dirty="0" smtClean="0">
                <a:sym typeface="Wingdings" pitchFamily="2" charset="2"/>
              </a:rPr>
              <a:t> 개발에서 중요 쟁점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7996386" cy="238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7" y="5229199"/>
            <a:ext cx="7962563" cy="83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66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3.7.3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성능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향상을 위한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휴리스틱의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중요성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실용적인 성능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1980~1990</a:t>
            </a:r>
            <a:r>
              <a:rPr lang="ko-KR" altLang="en-US" dirty="0" smtClean="0"/>
              <a:t>년대에 </a:t>
            </a:r>
            <a:r>
              <a:rPr lang="ko-KR" altLang="en-US" dirty="0"/>
              <a:t>다층 </a:t>
            </a:r>
            <a:r>
              <a:rPr lang="ko-KR" altLang="en-US" dirty="0" err="1" smtClean="0"/>
              <a:t>퍼셉트론은</a:t>
            </a:r>
            <a:r>
              <a:rPr lang="ko-KR" altLang="en-US" dirty="0" smtClean="0"/>
              <a:t> 실용 시스템 제작에 크게 기여</a:t>
            </a:r>
            <a:endParaRPr lang="en-US" altLang="ko-KR" dirty="0" smtClean="0"/>
          </a:p>
          <a:p>
            <a:pPr lvl="2">
              <a:lnSpc>
                <a:spcPct val="150000"/>
              </a:lnSpc>
            </a:pPr>
            <a:r>
              <a:rPr lang="ko-KR" altLang="en-US" dirty="0" smtClean="0"/>
              <a:t>인쇄</a:t>
            </a:r>
            <a:r>
              <a:rPr lang="en-US" altLang="ko-KR" dirty="0" smtClean="0"/>
              <a:t>/</a:t>
            </a:r>
            <a:r>
              <a:rPr lang="ko-KR" altLang="en-US" dirty="0" smtClean="0"/>
              <a:t>필기 문자 인식으로 우편물 자동 분류기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전표 인식기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자동차 번호판 인식기 등</a:t>
            </a:r>
            <a:endParaRPr lang="en-US" altLang="ko-KR" dirty="0" smtClean="0"/>
          </a:p>
          <a:p>
            <a:pPr lvl="2">
              <a:lnSpc>
                <a:spcPct val="150000"/>
              </a:lnSpc>
            </a:pPr>
            <a:r>
              <a:rPr lang="ko-KR" altLang="en-US" dirty="0" smtClean="0"/>
              <a:t>음성 인식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게임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주가 예측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정보 검색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의료 진단</a:t>
            </a:r>
            <a:r>
              <a:rPr lang="en-US" altLang="ko-KR" dirty="0" smtClean="0"/>
              <a:t>, </a:t>
            </a:r>
            <a:r>
              <a:rPr lang="ko-KR" altLang="en-US" dirty="0" smtClean="0"/>
              <a:t>유전자 검색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반도체 결함 검사 등</a:t>
            </a:r>
            <a:endParaRPr lang="en-US" altLang="ko-KR" dirty="0" smtClean="0"/>
          </a:p>
          <a:p>
            <a:pPr lvl="2">
              <a:lnSpc>
                <a:spcPct val="150000"/>
              </a:lnSpc>
            </a:pPr>
            <a:endParaRPr lang="en-US" altLang="ko-KR" dirty="0" smtClean="0"/>
          </a:p>
          <a:p>
            <a:r>
              <a:rPr lang="ko-KR" altLang="en-US" dirty="0" smtClean="0"/>
              <a:t>하지만 한계 노출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잡음이 섞인 상황에서 음성인식  성능 저하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필기 주소 인식 능력 저하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바둑에서의 한계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r>
              <a:rPr lang="ko-KR" altLang="en-US" dirty="0" err="1" smtClean="0"/>
              <a:t>딥러닝은</a:t>
            </a:r>
            <a:r>
              <a:rPr lang="ko-KR" altLang="en-US" dirty="0" smtClean="0"/>
              <a:t> 이들 한계를 극복함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7169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5709740"/>
            <a:ext cx="8229600" cy="1031628"/>
          </a:xfrm>
        </p:spPr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smtClean="0"/>
              <a:t>장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딥러닝</a:t>
            </a:r>
            <a:r>
              <a:rPr lang="ko-KR" altLang="en-US" dirty="0" smtClean="0"/>
              <a:t> 기초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846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3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36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3600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6675</Words>
  <Application>Microsoft Office PowerPoint</Application>
  <PresentationFormat>화면 슬라이드 쇼(4:3)</PresentationFormat>
  <Paragraphs>2788</Paragraphs>
  <Slides>189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189</vt:i4>
      </vt:variant>
    </vt:vector>
  </HeadingPairs>
  <TitlesOfParts>
    <vt:vector size="201" baseType="lpstr">
      <vt:lpstr>Wingdings</vt:lpstr>
      <vt:lpstr>Tahoma</vt:lpstr>
      <vt:lpstr>맑은 고딕</vt:lpstr>
      <vt:lpstr>아리따M</vt:lpstr>
      <vt:lpstr>Cambria Math</vt:lpstr>
      <vt:lpstr>Arial</vt:lpstr>
      <vt:lpstr>나눔손글씨 펜</vt:lpstr>
      <vt:lpstr>Times New Roman</vt:lpstr>
      <vt:lpstr>HY견고딕</vt:lpstr>
      <vt:lpstr>1_Office 테마</vt:lpstr>
      <vt:lpstr>2_Office 테마</vt:lpstr>
      <vt:lpstr>3_Office 테마</vt:lpstr>
      <vt:lpstr>전북대학교 컴퓨터공학부 인공지능 심화교육(2019.9.30)</vt:lpstr>
      <vt:lpstr>1장. 소개</vt:lpstr>
      <vt:lpstr>인공지능&gt;기계학습&gt;딥러닝</vt:lpstr>
      <vt:lpstr>PREVIEW</vt:lpstr>
      <vt:lpstr>1.1.1 기계 학습의 정의</vt:lpstr>
      <vt:lpstr>1.1.2 지식기반 방식에서 기계 학습으로의 대전환</vt:lpstr>
      <vt:lpstr>1.1.2 지식기반 방식에서 기계 학습으로의 대전환</vt:lpstr>
      <vt:lpstr>1.1.2 지식기반 방식에서 기계 학습으로의 대전환</vt:lpstr>
      <vt:lpstr>1.1.3 기계 학습 개념</vt:lpstr>
      <vt:lpstr>1.1.3 기계 학습 개념</vt:lpstr>
      <vt:lpstr>1.1.3 기계 학습 개념</vt:lpstr>
      <vt:lpstr>1.1.3 기계 학습 개념</vt:lpstr>
      <vt:lpstr>1.2.1 1차원과 2차원 특징 공간</vt:lpstr>
      <vt:lpstr>1.2.2 다차원 특징 공간</vt:lpstr>
      <vt:lpstr>1.2.2 다차원 특징 공간</vt:lpstr>
      <vt:lpstr>1.2.3 특징 공간 변환과 표현 학습</vt:lpstr>
      <vt:lpstr>1.2.3 특징 공간 변환과 표현 학습</vt:lpstr>
      <vt:lpstr>1.2.3 특징 공간 변환과 표현 학습</vt:lpstr>
      <vt:lpstr>1.3 데이터에 대한 이해</vt:lpstr>
      <vt:lpstr>1.3.2 데이터베이스의 중요성</vt:lpstr>
      <vt:lpstr>1.3.2 데이터베이스의 중요성</vt:lpstr>
      <vt:lpstr>1.3.2 데이터베이스의 중요성</vt:lpstr>
      <vt:lpstr>1.3.2 데이터베이스의 중요성</vt:lpstr>
      <vt:lpstr>1.3.3 데이터베이스 크기와 기계 학습 성능</vt:lpstr>
      <vt:lpstr>1.4 간단한 기계 학습의 예</vt:lpstr>
      <vt:lpstr>1.4 간단한 기계 학습의 예</vt:lpstr>
      <vt:lpstr>1.4 간단한 기계 학습의 예</vt:lpstr>
      <vt:lpstr>1.4 간단한 기계 학습의 예</vt:lpstr>
      <vt:lpstr>1.4 간단한 기계 학습의 예</vt:lpstr>
      <vt:lpstr>1.4 간단한 기계 학습의 예</vt:lpstr>
      <vt:lpstr>1.5.1 과소적합과 과잉적합</vt:lpstr>
      <vt:lpstr>1.5.1 과소적합과 과잉적합</vt:lpstr>
      <vt:lpstr>1.5.3 검증집합과 교차검증을 이용한 모델 선택 알고리즘</vt:lpstr>
      <vt:lpstr>1.5.3 검증집합과 교차검증을 이용한 모델 선택 알고리즘</vt:lpstr>
      <vt:lpstr>1.5.3 검증집합과 교차검증을 이용한 모델 선택 알고리즘</vt:lpstr>
      <vt:lpstr>1.5.4 모델 선택의 한계와 현실적인 해결책</vt:lpstr>
      <vt:lpstr>1.6 규제</vt:lpstr>
      <vt:lpstr>1.6.1 데이터 확대</vt:lpstr>
      <vt:lpstr>1.6.1 데이터 확대</vt:lpstr>
      <vt:lpstr>1.6.2 가중치 감쇠</vt:lpstr>
      <vt:lpstr>1.7 기계 학습 유형</vt:lpstr>
      <vt:lpstr>1.7.1 지도 방식에 따른 유형</vt:lpstr>
      <vt:lpstr>1.7.1 지도 방식에 따른 유형</vt:lpstr>
      <vt:lpstr>1.7.2 다양한 기준에 따른 유형</vt:lpstr>
      <vt:lpstr>1.8 기계 학습의 과거와 현재, 미래</vt:lpstr>
      <vt:lpstr>1.8.1 인공지능과 기계 학습의 간략한 역사</vt:lpstr>
      <vt:lpstr>1.8.1 인공지능과 기계 학습의 간략한 역사</vt:lpstr>
      <vt:lpstr>1.8.1 인공지능과 기계 학습의 간략한 역사</vt:lpstr>
      <vt:lpstr>1.8.1 인공지능과 기계 학습의 간략한 역사</vt:lpstr>
      <vt:lpstr>1.8.2 기술 추세</vt:lpstr>
      <vt:lpstr>1.8.3 사회적 전망</vt:lpstr>
      <vt:lpstr>3장. 다층 퍼셉트론</vt:lpstr>
      <vt:lpstr>PREVIEW</vt:lpstr>
      <vt:lpstr>3.1.1 인공신경망과 생물신경망</vt:lpstr>
      <vt:lpstr>3.1.2 신경망의 간략한 역사</vt:lpstr>
      <vt:lpstr>3.1.3 신경망의 종류</vt:lpstr>
      <vt:lpstr>3.2 퍼셉트론</vt:lpstr>
      <vt:lpstr>3.2.1 구조</vt:lpstr>
      <vt:lpstr>3.2.2 동작</vt:lpstr>
      <vt:lpstr>3.2.2 동작</vt:lpstr>
      <vt:lpstr>3.2.2 동작</vt:lpstr>
      <vt:lpstr>3.2.2 동작</vt:lpstr>
      <vt:lpstr>3.2.3 학습</vt:lpstr>
      <vt:lpstr>3.2.3 학습</vt:lpstr>
      <vt:lpstr>3.2.3 학습</vt:lpstr>
      <vt:lpstr>3.2.3 학습</vt:lpstr>
      <vt:lpstr>3.2.3 학습</vt:lpstr>
      <vt:lpstr>3.2.3 학습</vt:lpstr>
      <vt:lpstr>3.3 다층 퍼셉트론</vt:lpstr>
      <vt:lpstr>3.3 다층 퍼셉트론</vt:lpstr>
      <vt:lpstr>3.3 다층 퍼셉트론</vt:lpstr>
      <vt:lpstr>3.3.1 특징 공간 변환</vt:lpstr>
      <vt:lpstr>3.3.1 특징 공간 변환</vt:lpstr>
      <vt:lpstr>3.3.1 특징 공간 변환</vt:lpstr>
      <vt:lpstr>3.3.1 특징 공간 변환</vt:lpstr>
      <vt:lpstr>3.3.2 활성함수</vt:lpstr>
      <vt:lpstr>3.3.2 활성함수</vt:lpstr>
      <vt:lpstr>3.3.3 구조</vt:lpstr>
      <vt:lpstr>3.3.3 구조</vt:lpstr>
      <vt:lpstr>3.3.4 동작</vt:lpstr>
      <vt:lpstr>3.3.4 동작</vt:lpstr>
      <vt:lpstr>3.3.4 동작</vt:lpstr>
      <vt:lpstr>3.4 오류 역전파 알고리즘</vt:lpstr>
      <vt:lpstr>3.4.1 목적함수의 정의</vt:lpstr>
      <vt:lpstr>3.4.1 목적함수의 정의</vt:lpstr>
      <vt:lpstr>3.4.2 오류 역전파 알고리즘의 설계</vt:lpstr>
      <vt:lpstr>3.4.2 오류 역전파 알고리즘의 설계</vt:lpstr>
      <vt:lpstr>3.4.2 오류 역전파 알고리즘의 설계</vt:lpstr>
      <vt:lpstr>3.4.2 오류 역전파 알고리즘의 설계</vt:lpstr>
      <vt:lpstr>3.4.2 오류 역전파 알고리즘의 설계</vt:lpstr>
      <vt:lpstr>3.4.3 오류 역전파를 이용한 학습 알고리즘</vt:lpstr>
      <vt:lpstr>3.4.3 오류 역전파를 이용한 학습 알고리즘</vt:lpstr>
      <vt:lpstr>3.4.3 오류 역전파를 이용한 학습 알고리즘</vt:lpstr>
      <vt:lpstr>3.5 미니배치 스토캐스틱 경사 하강법</vt:lpstr>
      <vt:lpstr>3.5 미니배치 스토캐스틱 경사 하강법</vt:lpstr>
      <vt:lpstr>3.6 다층 퍼셉트론에 의한 인식</vt:lpstr>
      <vt:lpstr>3.7.3 성능 향상을 위한 휴리스틱의 중요성</vt:lpstr>
      <vt:lpstr>3.7.3 성능 향상을 위한 휴리스틱의 중요성</vt:lpstr>
      <vt:lpstr>4장. 딥러닝 기초</vt:lpstr>
      <vt:lpstr>PREVIEW</vt:lpstr>
      <vt:lpstr>4.1 딥러닝의 등장</vt:lpstr>
      <vt:lpstr>4.1 딥러닝의 등장</vt:lpstr>
      <vt:lpstr>4.1.1 딥러닝의 기술 혁신 요인</vt:lpstr>
      <vt:lpstr>4.1.2 특징 학습의 부각</vt:lpstr>
      <vt:lpstr>4.1.2 특징 학습의 부각</vt:lpstr>
      <vt:lpstr>4.2 깊은 다층 퍼셉트론</vt:lpstr>
      <vt:lpstr>4.2.1 구조와 동작</vt:lpstr>
      <vt:lpstr>4.2.1 구조와 동작</vt:lpstr>
      <vt:lpstr>4.2.1 구조와 동작</vt:lpstr>
      <vt:lpstr>4.2.2 학습</vt:lpstr>
      <vt:lpstr>4.2.2 학습</vt:lpstr>
      <vt:lpstr>4.2.2 학습</vt:lpstr>
      <vt:lpstr>5장. 딥러닝 최적화</vt:lpstr>
      <vt:lpstr>PREVIEW</vt:lpstr>
      <vt:lpstr>5.1 목적함수: 교차 엔트로피와 로그우도</vt:lpstr>
      <vt:lpstr>5.1.1 평균제곱 오차 다시 생각하기</vt:lpstr>
      <vt:lpstr>5.1.1 평균제곱 오차 다시 생각하기</vt:lpstr>
      <vt:lpstr>5.1.2 교차 엔트로피 목적함수</vt:lpstr>
      <vt:lpstr>5.1.2 교차 엔트로피 목적함수</vt:lpstr>
      <vt:lpstr>5.1.2 교차 엔트로피 목적함수</vt:lpstr>
      <vt:lpstr>5.1.2 교차 엔트로피 목적함수</vt:lpstr>
      <vt:lpstr>5.1.3 softmax 활성함수와 로그우도 목적함수</vt:lpstr>
      <vt:lpstr>5.1.3 softmax 활성함수와 로그우도 목적함수</vt:lpstr>
      <vt:lpstr>5.2 성능 향상을 위한 요령</vt:lpstr>
      <vt:lpstr>5.2 성능 향상을 위한 요령</vt:lpstr>
      <vt:lpstr>5.2.1 데이터 전처리 </vt:lpstr>
      <vt:lpstr>5.2.1 데이터 전처리 </vt:lpstr>
      <vt:lpstr>5.2.1 데이터 전처리 </vt:lpstr>
      <vt:lpstr>5.2.1 데이터 전처리 </vt:lpstr>
      <vt:lpstr>5.2.2 가중치 초기화 </vt:lpstr>
      <vt:lpstr>5.2.2 가중치 초기화 </vt:lpstr>
      <vt:lpstr>5.2.2 가중치 초기화 </vt:lpstr>
      <vt:lpstr>5.2.3 모멘텀 </vt:lpstr>
      <vt:lpstr>5.2.3 모멘텀 </vt:lpstr>
      <vt:lpstr>5.2.3 모멘텀 </vt:lpstr>
      <vt:lpstr>5.2.4 적응적 학습률 </vt:lpstr>
      <vt:lpstr>5.2.4 적응적 학습률 </vt:lpstr>
      <vt:lpstr>5.2.4 적응적 학습률 </vt:lpstr>
      <vt:lpstr>5.2.4 적응적 학습률 </vt:lpstr>
      <vt:lpstr>5.2.4 적응적 학습률 </vt:lpstr>
      <vt:lpstr>5.2.5 활성 함수 </vt:lpstr>
      <vt:lpstr>5.2.5 활성 함수 </vt:lpstr>
      <vt:lpstr>5.2.6 배치 정규화 </vt:lpstr>
      <vt:lpstr>5.2.6 배치 정규화 </vt:lpstr>
      <vt:lpstr>5.2.6 배치 정규화 </vt:lpstr>
      <vt:lpstr>5.2.6 배치 정규화 </vt:lpstr>
      <vt:lpstr>5.2.6 배치 정규화 </vt:lpstr>
      <vt:lpstr>5.3 규제의 필요성과 원리</vt:lpstr>
      <vt:lpstr>5.3.1 과잉적합에 빠지는 이유와 과잉적합을 피하는 전략</vt:lpstr>
      <vt:lpstr>5.3.2 규제의 정의</vt:lpstr>
      <vt:lpstr>5.3.2 규제의 정의</vt:lpstr>
      <vt:lpstr>5.4 규제 기법</vt:lpstr>
      <vt:lpstr>5.4.1 가중치 벌칙</vt:lpstr>
      <vt:lpstr>5.4.1 가중치 벌칙</vt:lpstr>
      <vt:lpstr>5.4.1 가중치 벌칙</vt:lpstr>
      <vt:lpstr>5.4.1 가중치 벌칙</vt:lpstr>
      <vt:lpstr>5.4.1 가중치 벌칙</vt:lpstr>
      <vt:lpstr>5.4.1 가중치 벌칙</vt:lpstr>
      <vt:lpstr>5.4.1 가중치 벌칙</vt:lpstr>
      <vt:lpstr>5.4.1 가중치 벌칙</vt:lpstr>
      <vt:lpstr>5.4.1 가중치 벌칙</vt:lpstr>
      <vt:lpstr>5.4.1 가중치 벌칙</vt:lpstr>
      <vt:lpstr>5.4.2 조기 멈춤</vt:lpstr>
      <vt:lpstr>5.4.2 조기 멈춤</vt:lpstr>
      <vt:lpstr>5.4.2 조기 멈춤</vt:lpstr>
      <vt:lpstr>5.4.3 데이터 확대</vt:lpstr>
      <vt:lpstr>5.4.3 데이터 확대</vt:lpstr>
      <vt:lpstr>5.4.3 데이터 확대</vt:lpstr>
      <vt:lpstr>5.4.3 데이터 확대</vt:lpstr>
      <vt:lpstr>5.4.4 드롭아웃</vt:lpstr>
      <vt:lpstr>5.4.4 드롭아웃</vt:lpstr>
      <vt:lpstr>5.4.4 드롭아웃</vt:lpstr>
      <vt:lpstr>5.4.4 드롭아웃</vt:lpstr>
      <vt:lpstr>5.4.5 앙상블 기법</vt:lpstr>
      <vt:lpstr>5.5 하이퍼 매개변수 최적화</vt:lpstr>
      <vt:lpstr>5.5 하이퍼 매개변수 최적화</vt:lpstr>
      <vt:lpstr>5.5 하이퍼 매개변수 최적화</vt:lpstr>
      <vt:lpstr>5.5 하이퍼 매개변수 최적화</vt:lpstr>
      <vt:lpstr>시스템 성능 측정</vt:lpstr>
      <vt:lpstr>02 정확률accuracy</vt:lpstr>
      <vt:lpstr>06 정밀도와 재현률</vt:lpstr>
      <vt:lpstr>06.1 혼동 행렬confusion matrix</vt:lpstr>
      <vt:lpstr>06.1 혼동 행렬</vt:lpstr>
      <vt:lpstr>06.2 정밀도와 재현률 또는 특이도와 민감도</vt:lpstr>
      <vt:lpstr>06.2 정밀도와 재현률 또는 특이도와 민감도</vt:lpstr>
      <vt:lpstr>07 ROC 곡선과 AUC</vt:lpstr>
      <vt:lpstr>07.1 ROC 곡선과 AUC 정의</vt:lpstr>
      <vt:lpstr>07.1 ROC 곡선과 AUC 정의</vt:lpstr>
      <vt:lpstr>07.1 ROC 곡선과 AUC 정의</vt:lpstr>
    </vt:vector>
  </TitlesOfParts>
  <Company>R&amp;D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오일석</dc:creator>
  <cp:lastModifiedBy>오일석</cp:lastModifiedBy>
  <cp:revision>159</cp:revision>
  <dcterms:created xsi:type="dcterms:W3CDTF">2006-10-05T04:04:58Z</dcterms:created>
  <dcterms:modified xsi:type="dcterms:W3CDTF">2019-09-30T06:42:44Z</dcterms:modified>
</cp:coreProperties>
</file>