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</p:sldMasterIdLst>
  <p:handoutMasterIdLst>
    <p:handoutMasterId r:id="rId134"/>
  </p:handoutMasterIdLst>
  <p:sldIdLst>
    <p:sldId id="258" r:id="rId2"/>
    <p:sldId id="464" r:id="rId3"/>
    <p:sldId id="290" r:id="rId4"/>
    <p:sldId id="298" r:id="rId5"/>
    <p:sldId id="299" r:id="rId6"/>
    <p:sldId id="327" r:id="rId7"/>
    <p:sldId id="318" r:id="rId8"/>
    <p:sldId id="303" r:id="rId9"/>
    <p:sldId id="304" r:id="rId10"/>
    <p:sldId id="356" r:id="rId11"/>
    <p:sldId id="465" r:id="rId12"/>
    <p:sldId id="307" r:id="rId13"/>
    <p:sldId id="359" r:id="rId14"/>
    <p:sldId id="360" r:id="rId15"/>
    <p:sldId id="315" r:id="rId16"/>
    <p:sldId id="316" r:id="rId17"/>
    <p:sldId id="357" r:id="rId18"/>
    <p:sldId id="358" r:id="rId19"/>
    <p:sldId id="361" r:id="rId20"/>
    <p:sldId id="321" r:id="rId21"/>
    <p:sldId id="362" r:id="rId22"/>
    <p:sldId id="364" r:id="rId23"/>
    <p:sldId id="365" r:id="rId24"/>
    <p:sldId id="366" r:id="rId25"/>
    <p:sldId id="367" r:id="rId26"/>
    <p:sldId id="368" r:id="rId27"/>
    <p:sldId id="329" r:id="rId28"/>
    <p:sldId id="369" r:id="rId29"/>
    <p:sldId id="370" r:id="rId30"/>
    <p:sldId id="335" r:id="rId31"/>
    <p:sldId id="336" r:id="rId32"/>
    <p:sldId id="371" r:id="rId33"/>
    <p:sldId id="343" r:id="rId34"/>
    <p:sldId id="344" r:id="rId35"/>
    <p:sldId id="345" r:id="rId36"/>
    <p:sldId id="346" r:id="rId37"/>
    <p:sldId id="372" r:id="rId38"/>
    <p:sldId id="347" r:id="rId39"/>
    <p:sldId id="373" r:id="rId40"/>
    <p:sldId id="349" r:id="rId41"/>
    <p:sldId id="350" r:id="rId42"/>
    <p:sldId id="374" r:id="rId43"/>
    <p:sldId id="375" r:id="rId44"/>
    <p:sldId id="376" r:id="rId45"/>
    <p:sldId id="377" r:id="rId46"/>
    <p:sldId id="379" r:id="rId47"/>
    <p:sldId id="380" r:id="rId48"/>
    <p:sldId id="381" r:id="rId49"/>
    <p:sldId id="382" r:id="rId50"/>
    <p:sldId id="383" r:id="rId51"/>
    <p:sldId id="384" r:id="rId52"/>
    <p:sldId id="389" r:id="rId53"/>
    <p:sldId id="390" r:id="rId54"/>
    <p:sldId id="391" r:id="rId55"/>
    <p:sldId id="392" r:id="rId56"/>
    <p:sldId id="331" r:id="rId57"/>
    <p:sldId id="332" r:id="rId58"/>
    <p:sldId id="333" r:id="rId59"/>
    <p:sldId id="334" r:id="rId60"/>
    <p:sldId id="393" r:id="rId61"/>
    <p:sldId id="394" r:id="rId62"/>
    <p:sldId id="338" r:id="rId63"/>
    <p:sldId id="339" r:id="rId64"/>
    <p:sldId id="396" r:id="rId65"/>
    <p:sldId id="397" r:id="rId66"/>
    <p:sldId id="342" r:id="rId67"/>
    <p:sldId id="398" r:id="rId68"/>
    <p:sldId id="399" r:id="rId69"/>
    <p:sldId id="351" r:id="rId70"/>
    <p:sldId id="352" r:id="rId71"/>
    <p:sldId id="353" r:id="rId72"/>
    <p:sldId id="354" r:id="rId73"/>
    <p:sldId id="400" r:id="rId74"/>
    <p:sldId id="355" r:id="rId75"/>
    <p:sldId id="402" r:id="rId76"/>
    <p:sldId id="403" r:id="rId77"/>
    <p:sldId id="404" r:id="rId78"/>
    <p:sldId id="405" r:id="rId79"/>
    <p:sldId id="406" r:id="rId80"/>
    <p:sldId id="407" r:id="rId81"/>
    <p:sldId id="408" r:id="rId82"/>
    <p:sldId id="409" r:id="rId83"/>
    <p:sldId id="410" r:id="rId84"/>
    <p:sldId id="411" r:id="rId85"/>
    <p:sldId id="412" r:id="rId86"/>
    <p:sldId id="413" r:id="rId87"/>
    <p:sldId id="414" r:id="rId88"/>
    <p:sldId id="415" r:id="rId89"/>
    <p:sldId id="416" r:id="rId90"/>
    <p:sldId id="417" r:id="rId91"/>
    <p:sldId id="418" r:id="rId92"/>
    <p:sldId id="419" r:id="rId93"/>
    <p:sldId id="420" r:id="rId94"/>
    <p:sldId id="421" r:id="rId95"/>
    <p:sldId id="422" r:id="rId96"/>
    <p:sldId id="423" r:id="rId97"/>
    <p:sldId id="424" r:id="rId98"/>
    <p:sldId id="425" r:id="rId99"/>
    <p:sldId id="426" r:id="rId100"/>
    <p:sldId id="428" r:id="rId101"/>
    <p:sldId id="429" r:id="rId102"/>
    <p:sldId id="430" r:id="rId103"/>
    <p:sldId id="431" r:id="rId104"/>
    <p:sldId id="432" r:id="rId105"/>
    <p:sldId id="433" r:id="rId106"/>
    <p:sldId id="435" r:id="rId107"/>
    <p:sldId id="436" r:id="rId108"/>
    <p:sldId id="437" r:id="rId109"/>
    <p:sldId id="440" r:id="rId110"/>
    <p:sldId id="441" r:id="rId111"/>
    <p:sldId id="442" r:id="rId112"/>
    <p:sldId id="443" r:id="rId113"/>
    <p:sldId id="444" r:id="rId114"/>
    <p:sldId id="445" r:id="rId115"/>
    <p:sldId id="446" r:id="rId116"/>
    <p:sldId id="447" r:id="rId117"/>
    <p:sldId id="448" r:id="rId118"/>
    <p:sldId id="449" r:id="rId119"/>
    <p:sldId id="450" r:id="rId120"/>
    <p:sldId id="451" r:id="rId121"/>
    <p:sldId id="452" r:id="rId122"/>
    <p:sldId id="453" r:id="rId123"/>
    <p:sldId id="454" r:id="rId124"/>
    <p:sldId id="455" r:id="rId125"/>
    <p:sldId id="456" r:id="rId126"/>
    <p:sldId id="457" r:id="rId127"/>
    <p:sldId id="458" r:id="rId128"/>
    <p:sldId id="459" r:id="rId129"/>
    <p:sldId id="460" r:id="rId130"/>
    <p:sldId id="461" r:id="rId131"/>
    <p:sldId id="462" r:id="rId132"/>
    <p:sldId id="463" r:id="rId133"/>
  </p:sldIdLst>
  <p:sldSz cx="12192000" cy="6858000"/>
  <p:notesSz cx="6858000" cy="9144000"/>
  <p:embeddedFontLst>
    <p:embeddedFont>
      <p:font typeface="HY견고딕" panose="020B0600000101010101" charset="-127"/>
      <p:regular r:id="rId135"/>
    </p:embeddedFont>
    <p:embeddedFont>
      <p:font typeface="나눔손글씨 펜" panose="020B0600000101010101" charset="-127"/>
      <p:regular r:id="rId136"/>
    </p:embeddedFont>
    <p:embeddedFont>
      <p:font typeface="Cambria Math" panose="02040503050406030204" pitchFamily="18" charset="0"/>
      <p:regular r:id="rId137"/>
    </p:embeddedFont>
    <p:embeddedFont>
      <p:font typeface="맑은 고딕" panose="020B0503020000020004" pitchFamily="50" charset="-127"/>
      <p:regular r:id="rId138"/>
      <p:bold r:id="rId13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FF"/>
    <a:srgbClr val="FFC1C1"/>
    <a:srgbClr val="BC0606"/>
    <a:srgbClr val="FB5357"/>
    <a:srgbClr val="ED193A"/>
    <a:srgbClr val="FC888B"/>
    <a:srgbClr val="F90F15"/>
    <a:srgbClr val="FFE6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756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4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handoutMaster" Target="handoutMasters/handoutMaster1.xml"/><Relationship Id="rId139" Type="http://schemas.openxmlformats.org/officeDocument/2006/relationships/font" Target="fonts/font5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font" Target="fonts/font1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BBE25-1181-4C43-B3E8-9A672AB42AD3}" type="datetimeFigureOut">
              <a:rPr lang="ko-KR" altLang="en-US" smtClean="0"/>
              <a:t>2023-10-30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4FE1A-607B-4D11-88C0-1D39C9D151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488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5517232"/>
            <a:ext cx="12192000" cy="1368152"/>
          </a:xfrm>
          <a:prstGeom prst="rect">
            <a:avLst/>
          </a:prstGeom>
          <a:solidFill>
            <a:srgbClr val="FC8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dirty="0"/>
          </a:p>
        </p:txBody>
      </p:sp>
      <p:sp>
        <p:nvSpPr>
          <p:cNvPr id="8" name="제목 13"/>
          <p:cNvSpPr>
            <a:spLocks noGrp="1"/>
          </p:cNvSpPr>
          <p:nvPr>
            <p:ph type="title"/>
          </p:nvPr>
        </p:nvSpPr>
        <p:spPr>
          <a:xfrm>
            <a:off x="335360" y="5709740"/>
            <a:ext cx="10972800" cy="1031628"/>
          </a:xfrm>
        </p:spPr>
        <p:txBody>
          <a:bodyPr/>
          <a:lstStyle>
            <a:lvl1pPr algn="l">
              <a:defRPr sz="4400" b="0">
                <a:solidFill>
                  <a:schemeClr val="bg1"/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pic>
        <p:nvPicPr>
          <p:cNvPr id="11" name="Picture 4" descr="C:\Users\김현용\Desktop\제호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" y="332656"/>
            <a:ext cx="2540001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그룹 2"/>
          <p:cNvGrpSpPr/>
          <p:nvPr userDrawn="1"/>
        </p:nvGrpSpPr>
        <p:grpSpPr>
          <a:xfrm>
            <a:off x="7161569" y="1963502"/>
            <a:ext cx="5030431" cy="3553731"/>
            <a:chOff x="5371176" y="1963501"/>
            <a:chExt cx="3772823" cy="3553731"/>
          </a:xfrm>
        </p:grpSpPr>
        <p:pic>
          <p:nvPicPr>
            <p:cNvPr id="12" name="Picture 3"/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49" r="8333" b="19249"/>
            <a:stretch/>
          </p:blipFill>
          <p:spPr bwMode="auto">
            <a:xfrm>
              <a:off x="5371176" y="1963501"/>
              <a:ext cx="3772823" cy="3553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직사각형 12"/>
            <p:cNvSpPr/>
            <p:nvPr userDrawn="1"/>
          </p:nvSpPr>
          <p:spPr>
            <a:xfrm>
              <a:off x="7596336" y="1963501"/>
              <a:ext cx="1080120" cy="993616"/>
            </a:xfrm>
            <a:prstGeom prst="rect">
              <a:avLst/>
            </a:prstGeom>
            <a:noFill/>
            <a:ln w="57150">
              <a:gradFill flip="none" rotWithShape="1">
                <a:gsLst>
                  <a:gs pos="0">
                    <a:srgbClr val="F90F15"/>
                  </a:gs>
                  <a:gs pos="55000">
                    <a:srgbClr val="FC888B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4" name="직사각형 13"/>
            <p:cNvSpPr/>
            <p:nvPr userDrawn="1"/>
          </p:nvSpPr>
          <p:spPr>
            <a:xfrm>
              <a:off x="5402746" y="4819650"/>
              <a:ext cx="648072" cy="572616"/>
            </a:xfrm>
            <a:prstGeom prst="rect">
              <a:avLst/>
            </a:prstGeom>
            <a:noFill/>
            <a:ln w="57150">
              <a:gradFill flip="none" rotWithShape="1">
                <a:gsLst>
                  <a:gs pos="0">
                    <a:srgbClr val="F90F15"/>
                  </a:gs>
                  <a:gs pos="55000">
                    <a:srgbClr val="FC888B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r="12584" b="78836"/>
          <a:stretch/>
        </p:blipFill>
        <p:spPr bwMode="auto">
          <a:xfrm>
            <a:off x="280525" y="3941604"/>
            <a:ext cx="5239411" cy="140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 userDrawn="1"/>
        </p:nvSpPr>
        <p:spPr>
          <a:xfrm>
            <a:off x="4367808" y="5013176"/>
            <a:ext cx="1097293" cy="260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962518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3"/>
          <p:cNvSpPr>
            <a:spLocks noGrp="1"/>
          </p:cNvSpPr>
          <p:nvPr>
            <p:ph type="title"/>
          </p:nvPr>
        </p:nvSpPr>
        <p:spPr>
          <a:xfrm>
            <a:off x="1599968" y="2348880"/>
            <a:ext cx="6800288" cy="1031628"/>
          </a:xfrm>
        </p:spPr>
        <p:txBody>
          <a:bodyPr/>
          <a:lstStyle>
            <a:lvl1pPr algn="l">
              <a:defRPr sz="4400" b="0">
                <a:solidFill>
                  <a:schemeClr val="accent5">
                    <a:lumMod val="50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pic>
        <p:nvPicPr>
          <p:cNvPr id="11" name="Picture 4" descr="C:\Users\김현용\Desktop\제호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34" y="6237312"/>
            <a:ext cx="2540001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4801" r="19532" b="9887"/>
          <a:stretch/>
        </p:blipFill>
        <p:spPr bwMode="auto">
          <a:xfrm>
            <a:off x="8858131" y="3822400"/>
            <a:ext cx="3333868" cy="30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 userDrawn="1"/>
        </p:nvSpPr>
        <p:spPr>
          <a:xfrm>
            <a:off x="8547922" y="3284984"/>
            <a:ext cx="620420" cy="496808"/>
          </a:xfrm>
          <a:prstGeom prst="rect">
            <a:avLst/>
          </a:prstGeom>
          <a:noFill/>
          <a:ln w="57150">
            <a:solidFill>
              <a:srgbClr val="ED1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9626500" y="1939424"/>
            <a:ext cx="404912" cy="303023"/>
          </a:xfrm>
          <a:prstGeom prst="rect">
            <a:avLst/>
          </a:prstGeom>
          <a:noFill/>
          <a:ln w="57150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직사각형 9"/>
          <p:cNvSpPr/>
          <p:nvPr userDrawn="1"/>
        </p:nvSpPr>
        <p:spPr>
          <a:xfrm>
            <a:off x="1216455" y="2203146"/>
            <a:ext cx="7663855" cy="1328780"/>
          </a:xfrm>
          <a:prstGeom prst="rect">
            <a:avLst/>
          </a:prstGeom>
          <a:noFill/>
          <a:ln w="127000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" name="그룹 2"/>
          <p:cNvGrpSpPr/>
          <p:nvPr userDrawn="1"/>
        </p:nvGrpSpPr>
        <p:grpSpPr>
          <a:xfrm>
            <a:off x="1216456" y="1610891"/>
            <a:ext cx="6300745" cy="447607"/>
            <a:chOff x="1587302" y="1206947"/>
            <a:chExt cx="7737226" cy="565869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" t="7712" r="12584" b="83763"/>
            <a:stretch/>
          </p:blipFill>
          <p:spPr bwMode="auto">
            <a:xfrm>
              <a:off x="5394970" y="1206947"/>
              <a:ext cx="3929558" cy="565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" r="15164" b="92157"/>
            <a:stretch/>
          </p:blipFill>
          <p:spPr bwMode="auto">
            <a:xfrm>
              <a:off x="1587302" y="1231989"/>
              <a:ext cx="3813373" cy="520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직사각형 16"/>
          <p:cNvSpPr/>
          <p:nvPr userDrawn="1"/>
        </p:nvSpPr>
        <p:spPr>
          <a:xfrm>
            <a:off x="9131300" y="1609726"/>
            <a:ext cx="682536" cy="468119"/>
          </a:xfrm>
          <a:prstGeom prst="rect">
            <a:avLst/>
          </a:prstGeom>
          <a:noFill/>
          <a:ln w="57150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95489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/>
          <p:nvPr userDrawn="1"/>
        </p:nvSpPr>
        <p:spPr>
          <a:xfrm>
            <a:off x="1007435" y="620688"/>
            <a:ext cx="9793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  <a:cs typeface="Tahoma" pitchFamily="34" charset="0"/>
              </a:rPr>
              <a:t>각 절에서 다루는 내용</a:t>
            </a:r>
            <a:endParaRPr kumimoji="0" lang="ko-KR" altLang="en-US" sz="28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  <a:cs typeface="Tahoma" pitchFamily="34" charset="0"/>
            </a:endParaRPr>
          </a:p>
        </p:txBody>
      </p:sp>
      <p:sp>
        <p:nvSpPr>
          <p:cNvPr id="11" name="모서리가 둥근 직사각형 8"/>
          <p:cNvSpPr/>
          <p:nvPr userDrawn="1"/>
        </p:nvSpPr>
        <p:spPr>
          <a:xfrm>
            <a:off x="431371" y="404814"/>
            <a:ext cx="11330516" cy="6048375"/>
          </a:xfrm>
          <a:prstGeom prst="roundRect">
            <a:avLst>
              <a:gd name="adj" fmla="val 5013"/>
            </a:avLst>
          </a:prstGeom>
          <a:noFill/>
          <a:ln w="53975">
            <a:solidFill>
              <a:srgbClr val="BC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4" hasCustomPrompt="1"/>
          </p:nvPr>
        </p:nvSpPr>
        <p:spPr>
          <a:xfrm>
            <a:off x="1007435" y="1412776"/>
            <a:ext cx="10369152" cy="4680520"/>
          </a:xfrm>
        </p:spPr>
        <p:txBody>
          <a:bodyPr/>
          <a:lstStyle>
            <a:lvl1pPr marL="457200" indent="-457200">
              <a:buFont typeface="+mj-lt"/>
              <a:buAutoNum type="arabicPeriod"/>
              <a:defRPr sz="2000"/>
            </a:lvl1pPr>
            <a:lvl2pPr marL="542925" indent="-276225">
              <a:buClr>
                <a:schemeClr val="accent3">
                  <a:lumMod val="75000"/>
                </a:schemeClr>
              </a:buClr>
              <a:buFont typeface="나눔손글씨 펜" pitchFamily="66" charset="-127"/>
              <a:buChar char="→"/>
              <a:defRPr sz="1800">
                <a:latin typeface="나눔손글씨 펜" pitchFamily="66" charset="-127"/>
                <a:ea typeface="나눔손글씨 펜" pitchFamily="66" charset="-127"/>
              </a:defRPr>
            </a:lvl2pPr>
          </a:lstStyle>
          <a:p>
            <a:pPr lvl="0"/>
            <a:r>
              <a:rPr lang="ko-KR" altLang="en-US" dirty="0"/>
              <a:t>마스터 텍스트 스타일을 편집합니다</a:t>
            </a:r>
            <a:r>
              <a:rPr lang="en-US" altLang="ko-KR" dirty="0"/>
              <a:t>.</a:t>
            </a:r>
            <a:endParaRPr lang="ko-KR" altLang="en-US" dirty="0"/>
          </a:p>
          <a:p>
            <a:pPr lvl="1"/>
            <a:r>
              <a:rPr lang="ko-KR" altLang="en-US" dirty="0"/>
              <a:t> 둘째 수준</a:t>
            </a:r>
          </a:p>
        </p:txBody>
      </p:sp>
    </p:spTree>
    <p:extLst>
      <p:ext uri="{BB962C8B-B14F-4D97-AF65-F5344CB8AC3E}">
        <p14:creationId xmlns:p14="http://schemas.microsoft.com/office/powerpoint/2010/main" val="14042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섹션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49" y="144016"/>
            <a:ext cx="10081120" cy="54868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2832992" y="764704"/>
            <a:ext cx="3119669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5952662" y="764704"/>
            <a:ext cx="3119669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>
            <a:off x="9072331" y="764704"/>
            <a:ext cx="3119669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>
            <a:off x="0" y="764704"/>
            <a:ext cx="3119669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내용 개체 틀 2"/>
          <p:cNvSpPr>
            <a:spLocks noGrp="1"/>
          </p:cNvSpPr>
          <p:nvPr>
            <p:ph idx="10"/>
          </p:nvPr>
        </p:nvSpPr>
        <p:spPr>
          <a:xfrm>
            <a:off x="239350" y="908720"/>
            <a:ext cx="11713301" cy="5688632"/>
          </a:xfrm>
        </p:spPr>
        <p:txBody>
          <a:bodyPr/>
          <a:lstStyle>
            <a:lvl1pPr marL="342900" indent="-34290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Char char="n"/>
              <a:defRPr sz="2000" b="0">
                <a:latin typeface="+mn-ea"/>
                <a:ea typeface="+mn-ea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47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섹션 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49" y="144016"/>
            <a:ext cx="10081120" cy="548680"/>
          </a:xfrm>
        </p:spPr>
        <p:txBody>
          <a:bodyPr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2832992" y="764704"/>
            <a:ext cx="3119669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 userDrawn="1"/>
        </p:nvCxnSpPr>
        <p:spPr>
          <a:xfrm>
            <a:off x="5952662" y="764704"/>
            <a:ext cx="3119669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>
            <a:off x="9072331" y="764704"/>
            <a:ext cx="3119669" cy="0"/>
          </a:xfrm>
          <a:prstGeom prst="line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>
            <a:off x="0" y="764704"/>
            <a:ext cx="3119669" cy="0"/>
          </a:xfrm>
          <a:prstGeom prst="line">
            <a:avLst/>
          </a:prstGeom>
          <a:ln w="762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내용 개체 틀 2"/>
          <p:cNvSpPr>
            <a:spLocks noGrp="1"/>
          </p:cNvSpPr>
          <p:nvPr>
            <p:ph idx="10"/>
          </p:nvPr>
        </p:nvSpPr>
        <p:spPr>
          <a:xfrm>
            <a:off x="239350" y="908720"/>
            <a:ext cx="1056117" cy="568863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1800" b="1">
                <a:solidFill>
                  <a:schemeClr val="accent3">
                    <a:lumMod val="75000"/>
                  </a:schemeClr>
                </a:solidFill>
                <a:latin typeface="나눔손글씨 펜" pitchFamily="66" charset="-127"/>
                <a:ea typeface="나눔손글씨 펜" pitchFamily="66" charset="-127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8" name="내용 개체 틀 2"/>
          <p:cNvSpPr>
            <a:spLocks noGrp="1"/>
          </p:cNvSpPr>
          <p:nvPr>
            <p:ph idx="11"/>
          </p:nvPr>
        </p:nvSpPr>
        <p:spPr>
          <a:xfrm>
            <a:off x="1103445" y="908720"/>
            <a:ext cx="10657184" cy="568863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1600" b="0">
                <a:latin typeface="+mj-ea"/>
                <a:ea typeface="+mj-ea"/>
              </a:defRPr>
            </a:lvl1pPr>
            <a:lvl2pPr marL="447675" indent="-180975"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sz="1600"/>
            </a:lvl2pPr>
            <a:lvl3pPr marL="628650" indent="-180975">
              <a:spcAft>
                <a:spcPts val="3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4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51238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335360" y="274638"/>
            <a:ext cx="1161729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335360" y="1600200"/>
            <a:ext cx="11617291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534870"/>
            <a:ext cx="28448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3C4A7B72-6AE8-49C2-8F32-E8A725FD610D}" type="datetimeFigureOut">
              <a:rPr lang="ko-KR" altLang="en-US" smtClean="0"/>
              <a:pPr>
                <a:defRPr/>
              </a:pPr>
              <a:t>2023-10-30</a:t>
            </a:fld>
            <a:endParaRPr lang="ko-KR" altLang="en-US" dirty="0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525345"/>
            <a:ext cx="38608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515820"/>
            <a:ext cx="2844800" cy="253281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52DD98C4-AD35-4759-9571-E1AA62A00DA9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674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3" r:id="rId2"/>
    <p:sldLayoutId id="2147483677" r:id="rId3"/>
    <p:sldLayoutId id="2147483679" r:id="rId4"/>
    <p:sldLayoutId id="2147483682" r:id="rId5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Blip>
          <a:blip r:embed="rId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5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VJ1sgY" TargetMode="External"/><Relationship Id="rId2" Type="http://schemas.openxmlformats.org/officeDocument/2006/relationships/hyperlink" Target="http://cv.jbnu.ac.k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03512" y="144016"/>
            <a:ext cx="8784976" cy="548680"/>
          </a:xfrm>
        </p:spPr>
        <p:txBody>
          <a:bodyPr/>
          <a:lstStyle/>
          <a:p>
            <a:pPr algn="ctr"/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전북대학교 컴퓨터공학부 인공지능 심화교육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2023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1703512" y="1988840"/>
            <a:ext cx="8784976" cy="3240360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sz="4000" b="1" dirty="0"/>
              <a:t>인공지능과 </a:t>
            </a:r>
            <a:r>
              <a:rPr lang="ko-KR" altLang="en-US" sz="4000" b="1" dirty="0" err="1"/>
              <a:t>딥러닝</a:t>
            </a:r>
            <a:r>
              <a:rPr lang="ko-KR" altLang="en-US" sz="4000" b="1" dirty="0"/>
              <a:t> 기초</a:t>
            </a:r>
            <a:endParaRPr lang="en-US" altLang="ko-KR" sz="4000" b="1" dirty="0"/>
          </a:p>
          <a:p>
            <a:pPr marL="0" indent="0" algn="ctr">
              <a:buNone/>
            </a:pPr>
            <a:endParaRPr lang="en-US" altLang="ko-KR" sz="3200" dirty="0"/>
          </a:p>
          <a:p>
            <a:pPr marL="0" indent="0" algn="ctr">
              <a:buNone/>
            </a:pPr>
            <a:endParaRPr lang="en-US" altLang="ko-KR" sz="3200" dirty="0"/>
          </a:p>
          <a:p>
            <a:pPr marL="0" indent="0" algn="ctr">
              <a:buNone/>
            </a:pPr>
            <a:r>
              <a:rPr lang="en-US" altLang="ko-KR" sz="3200" dirty="0"/>
              <a:t>2023.10.31 ~ 2023.11.01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22355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6397" y="144016"/>
            <a:ext cx="8496944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 개발에 많이 쓰는 라이브러리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기초 라이브러리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넘파이</a:t>
            </a:r>
            <a:r>
              <a:rPr lang="en-US" altLang="ko-KR" dirty="0"/>
              <a:t>(</a:t>
            </a:r>
            <a:r>
              <a:rPr lang="en-US" altLang="ko-KR" dirty="0" err="1"/>
              <a:t>Numpy</a:t>
            </a:r>
            <a:r>
              <a:rPr lang="en-US" altLang="ko-KR" dirty="0"/>
              <a:t>): </a:t>
            </a:r>
            <a:r>
              <a:rPr lang="ko-KR" altLang="en-US" dirty="0"/>
              <a:t>다차원 배열</a:t>
            </a:r>
            <a:r>
              <a:rPr lang="en-US" altLang="ko-KR" dirty="0"/>
              <a:t> </a:t>
            </a:r>
            <a:r>
              <a:rPr lang="ko-KR" altLang="en-US" dirty="0"/>
              <a:t>지원</a:t>
            </a:r>
            <a:r>
              <a:rPr lang="en-US" altLang="ko-KR" dirty="0"/>
              <a:t>(</a:t>
            </a:r>
            <a:r>
              <a:rPr lang="ko-KR" altLang="en-US" dirty="0"/>
              <a:t>부록 </a:t>
            </a:r>
            <a:r>
              <a:rPr lang="en-US" altLang="ko-KR" dirty="0"/>
              <a:t>A)</a:t>
            </a:r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맷플롯립</a:t>
            </a:r>
            <a:r>
              <a:rPr lang="en-US" altLang="ko-KR" dirty="0"/>
              <a:t>(</a:t>
            </a:r>
            <a:r>
              <a:rPr lang="en-US" altLang="ko-KR" dirty="0" err="1"/>
              <a:t>Matplotlib</a:t>
            </a:r>
            <a:r>
              <a:rPr lang="en-US" altLang="ko-KR" dirty="0"/>
              <a:t>): </a:t>
            </a:r>
            <a:r>
              <a:rPr lang="ko-KR" altLang="en-US" dirty="0"/>
              <a:t>데이터</a:t>
            </a:r>
            <a:r>
              <a:rPr lang="en-US" altLang="ko-KR" dirty="0"/>
              <a:t> </a:t>
            </a:r>
            <a:r>
              <a:rPr lang="ko-KR" altLang="en-US" dirty="0"/>
              <a:t>시각화</a:t>
            </a:r>
            <a:r>
              <a:rPr lang="en-US" altLang="ko-KR" dirty="0"/>
              <a:t>(</a:t>
            </a:r>
            <a:r>
              <a:rPr lang="ko-KR" altLang="en-US" dirty="0"/>
              <a:t>부록 </a:t>
            </a:r>
            <a:r>
              <a:rPr lang="en-US" altLang="ko-KR" dirty="0"/>
              <a:t>B)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en-US" dirty="0"/>
              <a:t>인공지능</a:t>
            </a:r>
            <a:r>
              <a:rPr lang="en-US" altLang="ko-KR" dirty="0"/>
              <a:t> </a:t>
            </a:r>
            <a:r>
              <a:rPr lang="ko-KR" altLang="en-US" dirty="0"/>
              <a:t>라이브러리</a:t>
            </a:r>
            <a:endParaRPr lang="en-US" altLang="ko-KR" dirty="0"/>
          </a:p>
          <a:p>
            <a:pPr lvl="1"/>
            <a:r>
              <a:rPr lang="ko-KR" altLang="en-US" dirty="0" err="1"/>
              <a:t>사이킷런</a:t>
            </a:r>
            <a:r>
              <a:rPr lang="en-US" altLang="ko-KR" dirty="0"/>
              <a:t>(</a:t>
            </a:r>
            <a:r>
              <a:rPr lang="en-US" altLang="ko-KR" dirty="0" err="1"/>
              <a:t>Scikit</a:t>
            </a:r>
            <a:r>
              <a:rPr lang="en-US" altLang="ko-KR" dirty="0"/>
              <a:t>-learn): </a:t>
            </a:r>
            <a:r>
              <a:rPr lang="ko-KR" altLang="en-US" dirty="0"/>
              <a:t>고전적인 기계 학습 지원</a:t>
            </a:r>
            <a:endParaRPr lang="en-US" altLang="ko-KR" dirty="0"/>
          </a:p>
          <a:p>
            <a:pPr lvl="1"/>
            <a:r>
              <a:rPr lang="ko-KR" altLang="en-US" dirty="0" err="1"/>
              <a:t>텐서플로</a:t>
            </a:r>
            <a:r>
              <a:rPr lang="en-US" altLang="ko-KR" dirty="0"/>
              <a:t>(</a:t>
            </a:r>
            <a:r>
              <a:rPr lang="en-US" altLang="ko-KR" dirty="0" err="1"/>
              <a:t>TensorFlow</a:t>
            </a:r>
            <a:r>
              <a:rPr lang="en-US" altLang="ko-KR" dirty="0"/>
              <a:t>): </a:t>
            </a:r>
            <a:r>
              <a:rPr lang="ko-KR" altLang="en-US" dirty="0"/>
              <a:t>딥러닝 지원</a:t>
            </a:r>
            <a:r>
              <a:rPr lang="en-US" altLang="ko-KR" dirty="0"/>
              <a:t>(</a:t>
            </a:r>
            <a:r>
              <a:rPr lang="ko-KR" altLang="en-US" dirty="0"/>
              <a:t>이 책이 사용하는 라이브러리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케라스</a:t>
            </a:r>
            <a:r>
              <a:rPr lang="en-US" altLang="ko-KR" dirty="0"/>
              <a:t>(</a:t>
            </a:r>
            <a:r>
              <a:rPr lang="en-US" altLang="ko-KR" dirty="0" err="1"/>
              <a:t>Keras</a:t>
            </a:r>
            <a:r>
              <a:rPr lang="en-US" altLang="ko-KR" dirty="0"/>
              <a:t>): </a:t>
            </a:r>
            <a:r>
              <a:rPr lang="ko-KR" altLang="en-US" dirty="0" err="1"/>
              <a:t>텐서플로를</a:t>
            </a:r>
            <a:r>
              <a:rPr lang="en-US" altLang="ko-KR" dirty="0"/>
              <a:t> </a:t>
            </a:r>
            <a:r>
              <a:rPr lang="ko-KR" altLang="en-US" dirty="0"/>
              <a:t>한 단계 추상화한 라이브러리</a:t>
            </a:r>
            <a:r>
              <a:rPr lang="en-US" altLang="ko-KR" dirty="0"/>
              <a:t>(</a:t>
            </a:r>
            <a:r>
              <a:rPr lang="ko-KR" altLang="en-US" dirty="0"/>
              <a:t>이 책이 사용하는 라이브러리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파이토치</a:t>
            </a:r>
            <a:r>
              <a:rPr lang="en-US" altLang="ko-KR" dirty="0"/>
              <a:t>(</a:t>
            </a:r>
            <a:r>
              <a:rPr lang="en-US" altLang="ko-KR" dirty="0" err="1"/>
              <a:t>PyTorch</a:t>
            </a:r>
            <a:r>
              <a:rPr lang="en-US" altLang="ko-KR" dirty="0"/>
              <a:t>): </a:t>
            </a:r>
            <a:r>
              <a:rPr lang="ko-KR" altLang="en-US" dirty="0" err="1"/>
              <a:t>딥러닝</a:t>
            </a:r>
            <a:r>
              <a:rPr lang="ko-KR" altLang="en-US" dirty="0"/>
              <a:t> 라이브러리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1" y="2420889"/>
            <a:ext cx="6864251" cy="48210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1" y="3098094"/>
            <a:ext cx="6864251" cy="4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453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등장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1980</a:t>
            </a:r>
            <a:r>
              <a:rPr lang="ko-KR" altLang="en-US" dirty="0"/>
              <a:t>년대의 깊은 신경망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구조적으로는 쉬운 개념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다층 </a:t>
            </a:r>
            <a:r>
              <a:rPr lang="ko-KR" altLang="en-US" dirty="0" err="1"/>
              <a:t>퍼셉트론에</a:t>
            </a:r>
            <a:r>
              <a:rPr lang="ko-KR" altLang="en-US" dirty="0"/>
              <a:t> </a:t>
            </a:r>
            <a:r>
              <a:rPr lang="ko-KR" altLang="en-US" dirty="0" err="1"/>
              <a:t>은닉층을</a:t>
            </a:r>
            <a:r>
              <a:rPr lang="ko-KR" altLang="en-US" dirty="0"/>
              <a:t> 많이 두면 깊은 신경망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하지만 학습이 잘 안됨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 err="1"/>
              <a:t>그레이디언트</a:t>
            </a:r>
            <a:r>
              <a:rPr lang="ko-KR" altLang="en-US" dirty="0"/>
              <a:t> 소멸 문제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작은 데이터셋 문제</a:t>
            </a:r>
            <a:r>
              <a:rPr lang="en-US" altLang="ko-KR" dirty="0"/>
              <a:t>(</a:t>
            </a:r>
            <a:r>
              <a:rPr lang="ko-KR" altLang="en-US" dirty="0"/>
              <a:t>추정할 매개변수가 많아지는데 데이터는 적어 과잉 적합 발생</a:t>
            </a:r>
            <a:r>
              <a:rPr lang="en-US" altLang="ko-KR" dirty="0"/>
              <a:t>)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과다한 계산 시간</a:t>
            </a:r>
            <a:r>
              <a:rPr lang="en-US" altLang="ko-KR" dirty="0"/>
              <a:t>(</a:t>
            </a:r>
            <a:r>
              <a:rPr lang="ko-KR" altLang="en-US" dirty="0"/>
              <a:t>비싼 슈퍼컴퓨터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99671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기술 혁신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딥러닝은</a:t>
            </a:r>
            <a:r>
              <a:rPr lang="ko-KR" altLang="en-US" dirty="0"/>
              <a:t> 새로 창안된 이론이나 원리는 빈약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신경망의 구조와 동작</a:t>
            </a:r>
            <a:r>
              <a:rPr lang="en-US" altLang="ko-KR" dirty="0"/>
              <a:t>, </a:t>
            </a:r>
            <a:r>
              <a:rPr lang="ko-KR" altLang="en-US" dirty="0"/>
              <a:t>학습 알고리즘의 기본 원리는 거의 그대로</a:t>
            </a:r>
            <a:endParaRPr lang="en-US" altLang="ko-KR" dirty="0"/>
          </a:p>
          <a:p>
            <a:r>
              <a:rPr lang="ko-KR" altLang="en-US" dirty="0" err="1"/>
              <a:t>딥러닝의</a:t>
            </a:r>
            <a:r>
              <a:rPr lang="ko-KR" altLang="en-US" dirty="0"/>
              <a:t> 기술 혁신 요인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값싼 </a:t>
            </a:r>
            <a:r>
              <a:rPr lang="en-US" altLang="ko-KR" dirty="0"/>
              <a:t>GPU </a:t>
            </a:r>
            <a:r>
              <a:rPr lang="ko-KR" altLang="en-US" dirty="0"/>
              <a:t>등장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10~100</a:t>
            </a:r>
            <a:r>
              <a:rPr lang="ko-KR" altLang="en-US" dirty="0"/>
              <a:t>배의 속도 향상으로 학습 시간 단축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데이터셋</a:t>
            </a:r>
            <a:r>
              <a:rPr lang="ko-KR" altLang="en-US" dirty="0"/>
              <a:t> 커짐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인터넷을 통한 데이터 수집과 레이블링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, 1400</a:t>
            </a:r>
            <a:r>
              <a:rPr lang="ko-KR" altLang="en-US" dirty="0"/>
              <a:t>만장을 담은 </a:t>
            </a:r>
            <a:r>
              <a:rPr lang="en-US" altLang="ko-KR" dirty="0"/>
              <a:t>ImageNet)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학습 알고리즘의 발전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ReLU</a:t>
            </a:r>
            <a:r>
              <a:rPr lang="en-US" altLang="ko-KR" dirty="0"/>
              <a:t> </a:t>
            </a:r>
            <a:r>
              <a:rPr lang="ko-KR" altLang="en-US" dirty="0"/>
              <a:t>활성 함수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규제 기법</a:t>
            </a:r>
            <a:r>
              <a:rPr lang="en-US" altLang="ko-KR" dirty="0"/>
              <a:t>(</a:t>
            </a:r>
            <a:r>
              <a:rPr lang="ko-KR" altLang="en-US" dirty="0"/>
              <a:t>가중치 감쇠</a:t>
            </a:r>
            <a:r>
              <a:rPr lang="en-US" altLang="ko-KR" dirty="0"/>
              <a:t>, </a:t>
            </a:r>
            <a:r>
              <a:rPr lang="ko-KR" altLang="en-US" dirty="0" err="1"/>
              <a:t>드롭아웃</a:t>
            </a:r>
            <a:r>
              <a:rPr lang="en-US" altLang="ko-KR" dirty="0"/>
              <a:t>, </a:t>
            </a:r>
            <a:r>
              <a:rPr lang="ko-KR" altLang="en-US" dirty="0"/>
              <a:t>조기 멈춤</a:t>
            </a:r>
            <a:r>
              <a:rPr lang="en-US" altLang="ko-KR" dirty="0"/>
              <a:t>, </a:t>
            </a:r>
            <a:r>
              <a:rPr lang="ko-KR" altLang="en-US" dirty="0"/>
              <a:t>데이터 증대</a:t>
            </a:r>
            <a:r>
              <a:rPr lang="en-US" altLang="ko-KR" dirty="0"/>
              <a:t>, </a:t>
            </a:r>
            <a:r>
              <a:rPr lang="ko-KR" altLang="en-US" dirty="0"/>
              <a:t>앙상블 등</a:t>
            </a:r>
            <a:r>
              <a:rPr lang="en-US" altLang="ko-KR" dirty="0"/>
              <a:t>)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다양한 손실 함수와 </a:t>
            </a:r>
            <a:r>
              <a:rPr lang="ko-KR" altLang="en-US" dirty="0" err="1"/>
              <a:t>옵티마이저</a:t>
            </a:r>
            <a:r>
              <a:rPr lang="ko-KR" altLang="en-US" dirty="0"/>
              <a:t> 개발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1086494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기술 혁신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딥러닝으로</a:t>
            </a:r>
            <a:r>
              <a:rPr lang="ko-KR" altLang="en-US" dirty="0"/>
              <a:t> 인한 인공지능의 획기적 발전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2010</a:t>
            </a:r>
            <a:r>
              <a:rPr lang="ko-KR" altLang="en-US" dirty="0"/>
              <a:t>년대에 </a:t>
            </a:r>
            <a:r>
              <a:rPr lang="ko-KR" altLang="en-US" dirty="0" err="1"/>
              <a:t>딥러닝의</a:t>
            </a:r>
            <a:r>
              <a:rPr lang="ko-KR" altLang="en-US" dirty="0"/>
              <a:t> 성공 사례 발표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, </a:t>
            </a:r>
            <a:r>
              <a:rPr lang="en-US" altLang="ko-KR" dirty="0" err="1"/>
              <a:t>AlexNet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고전적인</a:t>
            </a:r>
            <a:r>
              <a:rPr lang="en-US" altLang="ko-KR" dirty="0"/>
              <a:t> </a:t>
            </a:r>
            <a:r>
              <a:rPr lang="ko-KR" altLang="en-US" dirty="0"/>
              <a:t>기계 학습을 사용하던 연구 그룹이 </a:t>
            </a:r>
            <a:r>
              <a:rPr lang="ko-KR" altLang="en-US" dirty="0" err="1"/>
              <a:t>딥러닝으로</a:t>
            </a:r>
            <a:r>
              <a:rPr lang="ko-KR" altLang="en-US" dirty="0"/>
              <a:t> 전환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낮은 성능 때문에 대학 실험실에 머물던 </a:t>
            </a:r>
            <a:r>
              <a:rPr lang="ko-KR" altLang="en-US" dirty="0" err="1"/>
              <a:t>프로토타입</a:t>
            </a:r>
            <a:r>
              <a:rPr lang="ko-KR" altLang="en-US" dirty="0"/>
              <a:t> 시스템에 획기적인 성능 향상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뛰어난 인공지능 제품이 시장에 속속 등장하여 </a:t>
            </a:r>
            <a:r>
              <a:rPr lang="en-US" altLang="ko-KR" dirty="0"/>
              <a:t>‘</a:t>
            </a:r>
            <a:r>
              <a:rPr lang="ko-KR" altLang="en-US" dirty="0"/>
              <a:t>인공지능 붐</a:t>
            </a:r>
            <a:r>
              <a:rPr lang="en-US" altLang="ko-KR" dirty="0"/>
              <a:t>’</a:t>
            </a:r>
            <a:r>
              <a:rPr lang="ko-KR" altLang="en-US" dirty="0"/>
              <a:t> 조성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딥러닝은</a:t>
            </a:r>
            <a:r>
              <a:rPr lang="ko-KR" altLang="en-US" dirty="0"/>
              <a:t> 인공지능을 구현하는 핵심 기술로 자리잡음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38817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기술 혁신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학술적인 측면의 혁신 사례</a:t>
            </a:r>
            <a:endParaRPr lang="en-US" altLang="ko-KR" dirty="0"/>
          </a:p>
          <a:p>
            <a:pPr lvl="1"/>
            <a:r>
              <a:rPr lang="ko-KR" altLang="en-US" dirty="0" err="1"/>
              <a:t>컨볼루션</a:t>
            </a:r>
            <a:r>
              <a:rPr lang="ko-KR" altLang="en-US" dirty="0"/>
              <a:t> 신경망이 </a:t>
            </a:r>
            <a:r>
              <a:rPr lang="ko-KR" altLang="en-US" dirty="0" err="1"/>
              <a:t>딥러닝의</a:t>
            </a:r>
            <a:r>
              <a:rPr lang="ko-KR" altLang="en-US" dirty="0"/>
              <a:t> 가능성을 엶</a:t>
            </a:r>
            <a:endParaRPr lang="en-US" altLang="ko-KR" dirty="0"/>
          </a:p>
          <a:p>
            <a:pPr lvl="2"/>
            <a:r>
              <a:rPr lang="ko-KR" altLang="en-US" dirty="0"/>
              <a:t>작은 크기의 </a:t>
            </a:r>
            <a:r>
              <a:rPr lang="ko-KR" altLang="en-US" dirty="0" err="1"/>
              <a:t>컨볼루션</a:t>
            </a:r>
            <a:r>
              <a:rPr lang="ko-KR" altLang="en-US" dirty="0"/>
              <a:t> 마스크를 사용하여 우수한 특징을 추출</a:t>
            </a:r>
            <a:endParaRPr lang="en-US" altLang="ko-KR" dirty="0"/>
          </a:p>
          <a:p>
            <a:pPr lvl="2"/>
            <a:r>
              <a:rPr lang="en-US" altLang="ko-KR" dirty="0"/>
              <a:t>1990</a:t>
            </a:r>
            <a:r>
              <a:rPr lang="ko-KR" altLang="en-US" dirty="0"/>
              <a:t>년대 </a:t>
            </a:r>
            <a:r>
              <a:rPr lang="ko-KR" altLang="en-US" dirty="0" err="1"/>
              <a:t>르쿤은</a:t>
            </a:r>
            <a:r>
              <a:rPr lang="ko-KR" altLang="en-US" dirty="0"/>
              <a:t> 필기 숫자에서 획기적 성능 향상</a:t>
            </a:r>
            <a:r>
              <a:rPr lang="en-US" altLang="ko-KR" dirty="0"/>
              <a:t>(</a:t>
            </a:r>
            <a:r>
              <a:rPr lang="ko-KR" altLang="en-US" dirty="0"/>
              <a:t>수표 자동인식 시스템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 err="1"/>
              <a:t>AlexNet</a:t>
            </a:r>
            <a:r>
              <a:rPr lang="ko-KR" altLang="en-US" dirty="0"/>
              <a:t>은 </a:t>
            </a:r>
            <a:r>
              <a:rPr lang="ko-KR" altLang="en-US" dirty="0" err="1"/>
              <a:t>컨볼루션</a:t>
            </a:r>
            <a:r>
              <a:rPr lang="ko-KR" altLang="en-US" dirty="0"/>
              <a:t> 신경망으로 자연 영상 인식이 가능하다는 사실을 보여줌</a:t>
            </a:r>
            <a:endParaRPr lang="en-US" altLang="ko-KR" dirty="0"/>
          </a:p>
          <a:p>
            <a:pPr lvl="2"/>
            <a:r>
              <a:rPr lang="en-US" altLang="ko-KR" dirty="0"/>
              <a:t>2012</a:t>
            </a:r>
            <a:r>
              <a:rPr lang="ko-KR" altLang="en-US" dirty="0"/>
              <a:t>년 </a:t>
            </a:r>
            <a:r>
              <a:rPr lang="en-US" altLang="ko-KR" dirty="0"/>
              <a:t>ILSVRC </a:t>
            </a:r>
            <a:r>
              <a:rPr lang="ko-KR" altLang="en-US" dirty="0"/>
              <a:t>대회에서 </a:t>
            </a:r>
            <a:r>
              <a:rPr lang="en-US" altLang="ko-KR" dirty="0"/>
              <a:t>15.3% </a:t>
            </a:r>
            <a:r>
              <a:rPr lang="ko-KR" altLang="en-US" dirty="0" err="1"/>
              <a:t>오류율이라는</a:t>
            </a:r>
            <a:r>
              <a:rPr lang="ko-KR" altLang="en-US" dirty="0"/>
              <a:t> 당시 경이로운 성능으로 우승 차지</a:t>
            </a:r>
            <a:endParaRPr lang="en-US" altLang="ko-KR" dirty="0"/>
          </a:p>
          <a:p>
            <a:pPr lvl="2"/>
            <a:r>
              <a:rPr lang="ko-KR" altLang="en-US" dirty="0"/>
              <a:t>이후 컴퓨터 비전 연구는 고전적인 기계학습에서 </a:t>
            </a:r>
            <a:r>
              <a:rPr lang="ko-KR" altLang="en-US" dirty="0" err="1"/>
              <a:t>딥러닝으로</a:t>
            </a:r>
            <a:r>
              <a:rPr lang="ko-KR" altLang="en-US" dirty="0"/>
              <a:t> 대전환</a:t>
            </a:r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r>
              <a:rPr lang="ko-KR" altLang="en-US" dirty="0"/>
              <a:t>음성 인식에서 혁신</a:t>
            </a:r>
            <a:endParaRPr lang="en-US" altLang="ko-KR" dirty="0"/>
          </a:p>
          <a:p>
            <a:pPr lvl="2"/>
            <a:r>
              <a:rPr lang="ko-KR" altLang="en-US" dirty="0"/>
              <a:t>힌튼 교수는 </a:t>
            </a:r>
            <a:r>
              <a:rPr lang="ko-KR" altLang="en-US" dirty="0" err="1"/>
              <a:t>딥러닝을</a:t>
            </a:r>
            <a:r>
              <a:rPr lang="ko-KR" altLang="en-US" dirty="0"/>
              <a:t> 적용하여 </a:t>
            </a:r>
            <a:r>
              <a:rPr lang="ko-KR" altLang="en-US" dirty="0" err="1"/>
              <a:t>오류율을</a:t>
            </a:r>
            <a:r>
              <a:rPr lang="ko-KR" altLang="en-US" dirty="0"/>
              <a:t> 단숨에  </a:t>
            </a:r>
            <a:r>
              <a:rPr lang="en-US" altLang="ko-KR" dirty="0"/>
              <a:t>20%</a:t>
            </a:r>
            <a:r>
              <a:rPr lang="ko-KR" altLang="en-US" dirty="0"/>
              <a:t>만큼 줄임</a:t>
            </a:r>
            <a:endParaRPr lang="en-US" altLang="ko-KR" dirty="0"/>
          </a:p>
          <a:p>
            <a:pPr lvl="2"/>
            <a:r>
              <a:rPr lang="en-US" altLang="ko-KR" dirty="0"/>
              <a:t>“10</a:t>
            </a:r>
            <a:r>
              <a:rPr lang="ko-KR" altLang="en-US" dirty="0"/>
              <a:t>년 걸릴 일을 단번에 이루었다</a:t>
            </a:r>
            <a:r>
              <a:rPr lang="en-US" altLang="ko-KR" dirty="0"/>
              <a:t>. … 10</a:t>
            </a:r>
            <a:r>
              <a:rPr lang="ko-KR" altLang="en-US" dirty="0"/>
              <a:t>개의 기술 혁신이 한꺼번에 일어났다</a:t>
            </a:r>
            <a:r>
              <a:rPr lang="en-US" altLang="ko-KR" dirty="0"/>
              <a:t>”</a:t>
            </a:r>
            <a:r>
              <a:rPr lang="ko-KR" altLang="en-US" dirty="0"/>
              <a:t>라고 </a:t>
            </a:r>
            <a:r>
              <a:rPr lang="ko-KR" altLang="en-US" dirty="0" err="1"/>
              <a:t>자평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3356992"/>
            <a:ext cx="3779912" cy="222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6982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기술 혁신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556792"/>
            <a:ext cx="8296774" cy="41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860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5.1.2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소프트웨어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대표적인 </a:t>
            </a:r>
            <a:r>
              <a:rPr lang="ko-KR" altLang="en-US" dirty="0" err="1"/>
              <a:t>딥러닝</a:t>
            </a:r>
            <a:r>
              <a:rPr lang="ko-KR" altLang="en-US" dirty="0"/>
              <a:t> 소프트웨어</a:t>
            </a:r>
            <a:endParaRPr lang="en-US" altLang="ko-KR" dirty="0"/>
          </a:p>
          <a:p>
            <a:pPr lvl="1"/>
            <a:r>
              <a:rPr lang="ko-KR" altLang="en-US" dirty="0"/>
              <a:t>현재는 </a:t>
            </a:r>
            <a:r>
              <a:rPr lang="ko-KR" altLang="en-US" dirty="0" err="1"/>
              <a:t>텐서플로와</a:t>
            </a:r>
            <a:r>
              <a:rPr lang="ko-KR" altLang="en-US" dirty="0"/>
              <a:t> </a:t>
            </a:r>
            <a:r>
              <a:rPr lang="ko-KR" altLang="en-US" dirty="0" err="1"/>
              <a:t>파이토치가</a:t>
            </a:r>
            <a:r>
              <a:rPr lang="ko-KR" altLang="en-US" dirty="0"/>
              <a:t> 대세</a:t>
            </a:r>
            <a:endParaRPr lang="en-US" altLang="ko-KR" dirty="0"/>
          </a:p>
          <a:p>
            <a:pPr lvl="1"/>
            <a:r>
              <a:rPr lang="ko-KR" altLang="en-US" dirty="0"/>
              <a:t>대략 </a:t>
            </a:r>
            <a:r>
              <a:rPr lang="ko-KR" altLang="en-US" dirty="0" err="1"/>
              <a:t>텐서플로는</a:t>
            </a:r>
            <a:r>
              <a:rPr lang="ko-KR" altLang="en-US" dirty="0"/>
              <a:t> 기업</a:t>
            </a:r>
            <a:r>
              <a:rPr lang="en-US" altLang="ko-KR" dirty="0"/>
              <a:t>, </a:t>
            </a:r>
            <a:r>
              <a:rPr lang="ko-KR" altLang="en-US" dirty="0" err="1"/>
              <a:t>파이토치는</a:t>
            </a:r>
            <a:r>
              <a:rPr lang="ko-KR" altLang="en-US" dirty="0"/>
              <a:t> 대학 연구자들이 많이 사용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3" y="6142935"/>
            <a:ext cx="7526363" cy="52988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9" y="1988840"/>
            <a:ext cx="6252899" cy="39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688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이해하기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딥러닝에서</a:t>
            </a:r>
            <a:r>
              <a:rPr lang="ko-KR" altLang="en-US" dirty="0"/>
              <a:t> </a:t>
            </a:r>
            <a:r>
              <a:rPr lang="ko-KR" altLang="en-US" dirty="0" err="1"/>
              <a:t>텐서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다차원 배열을 </a:t>
            </a:r>
            <a:r>
              <a:rPr lang="ko-KR" altLang="en-US" dirty="0" err="1"/>
              <a:t>텐서라</a:t>
            </a:r>
            <a:r>
              <a:rPr lang="ko-KR" altLang="en-US" dirty="0"/>
              <a:t> 부름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데이터를 </a:t>
            </a:r>
            <a:r>
              <a:rPr lang="ko-KR" altLang="en-US" dirty="0" err="1"/>
              <a:t>텐서로</a:t>
            </a:r>
            <a:r>
              <a:rPr lang="ko-KR" altLang="en-US" dirty="0"/>
              <a:t> 표현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신경망의 가중치</a:t>
            </a:r>
            <a:r>
              <a:rPr lang="en-US" altLang="ko-KR" dirty="0"/>
              <a:t>(</a:t>
            </a:r>
            <a:r>
              <a:rPr lang="ko-KR" altLang="en-US" dirty="0"/>
              <a:t>매개변수</a:t>
            </a:r>
            <a:r>
              <a:rPr lang="en-US" altLang="ko-KR" dirty="0"/>
              <a:t>)</a:t>
            </a:r>
            <a:r>
              <a:rPr lang="ko-KR" altLang="en-US" dirty="0"/>
              <a:t>를 </a:t>
            </a:r>
            <a:r>
              <a:rPr lang="ko-KR" altLang="en-US" dirty="0" err="1"/>
              <a:t>텐서로</a:t>
            </a:r>
            <a:r>
              <a:rPr lang="ko-KR" altLang="en-US" dirty="0"/>
              <a:t> 표현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넘파이는</a:t>
            </a:r>
            <a:r>
              <a:rPr lang="ko-KR" altLang="en-US" dirty="0"/>
              <a:t> </a:t>
            </a:r>
            <a:r>
              <a:rPr lang="en-US" altLang="ko-KR" dirty="0" err="1"/>
              <a:t>ndarray</a:t>
            </a:r>
            <a:r>
              <a:rPr lang="en-US" altLang="ko-KR" dirty="0"/>
              <a:t> </a:t>
            </a:r>
            <a:r>
              <a:rPr lang="ko-KR" altLang="en-US" dirty="0"/>
              <a:t>클래스</a:t>
            </a:r>
            <a:r>
              <a:rPr lang="en-US" altLang="ko-KR" dirty="0"/>
              <a:t>, </a:t>
            </a:r>
            <a:r>
              <a:rPr lang="ko-KR" altLang="en-US" dirty="0" err="1"/>
              <a:t>텐서플로는</a:t>
            </a:r>
            <a:r>
              <a:rPr lang="ko-KR" altLang="en-US" dirty="0"/>
              <a:t> </a:t>
            </a:r>
            <a:r>
              <a:rPr lang="en-US" altLang="ko-KR" dirty="0"/>
              <a:t>Tensor </a:t>
            </a:r>
            <a:r>
              <a:rPr lang="ko-KR" altLang="en-US" dirty="0"/>
              <a:t>클래스로 표현</a:t>
            </a:r>
            <a:r>
              <a:rPr lang="en-US" altLang="ko-KR" dirty="0"/>
              <a:t>. </a:t>
            </a:r>
            <a:r>
              <a:rPr lang="ko-KR" altLang="en-US" dirty="0"/>
              <a:t>둘은 호환됨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8" y="4221089"/>
            <a:ext cx="79343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891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이해하기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0~4</a:t>
            </a:r>
            <a:r>
              <a:rPr lang="ko-KR" altLang="en-US" dirty="0"/>
              <a:t>차원 구조의 </a:t>
            </a:r>
            <a:r>
              <a:rPr lang="ko-KR" altLang="en-US" dirty="0" err="1"/>
              <a:t>텐서의</a:t>
            </a:r>
            <a:r>
              <a:rPr lang="ko-KR" altLang="en-US" dirty="0"/>
              <a:t> 예</a:t>
            </a:r>
            <a:endParaRPr lang="en-US" altLang="ko-KR" dirty="0"/>
          </a:p>
          <a:p>
            <a:pPr lvl="1"/>
            <a:r>
              <a:rPr lang="en-US" altLang="ko-KR" dirty="0"/>
              <a:t>1</a:t>
            </a:r>
            <a:r>
              <a:rPr lang="ko-KR" altLang="en-US" dirty="0"/>
              <a:t>차원</a:t>
            </a:r>
            <a:r>
              <a:rPr lang="en-US" altLang="ko-KR" dirty="0"/>
              <a:t>: iris </a:t>
            </a:r>
            <a:r>
              <a:rPr lang="ko-KR" altLang="en-US" dirty="0"/>
              <a:t>샘플 하나</a:t>
            </a:r>
            <a:endParaRPr lang="en-US" altLang="ko-KR" dirty="0"/>
          </a:p>
          <a:p>
            <a:pPr lvl="1"/>
            <a:r>
              <a:rPr lang="en-US" altLang="ko-KR" dirty="0"/>
              <a:t>2</a:t>
            </a:r>
            <a:r>
              <a:rPr lang="ko-KR" altLang="en-US" dirty="0"/>
              <a:t>차원</a:t>
            </a:r>
            <a:r>
              <a:rPr lang="en-US" altLang="ko-KR" dirty="0"/>
              <a:t>: iris </a:t>
            </a:r>
            <a:r>
              <a:rPr lang="ko-KR" altLang="en-US" dirty="0"/>
              <a:t>샘플 여러 개</a:t>
            </a:r>
            <a:r>
              <a:rPr lang="en-US" altLang="ko-KR" dirty="0"/>
              <a:t>, </a:t>
            </a:r>
            <a:r>
              <a:rPr lang="ko-KR" altLang="en-US" dirty="0"/>
              <a:t>명암 영상 한 장</a:t>
            </a:r>
            <a:endParaRPr lang="en-US" altLang="ko-KR" dirty="0"/>
          </a:p>
          <a:p>
            <a:pPr lvl="1"/>
            <a:r>
              <a:rPr lang="en-US" altLang="ko-KR" dirty="0"/>
              <a:t>3</a:t>
            </a:r>
            <a:r>
              <a:rPr lang="ko-KR" altLang="en-US" dirty="0"/>
              <a:t>차원</a:t>
            </a:r>
            <a:r>
              <a:rPr lang="en-US" altLang="ko-KR" dirty="0"/>
              <a:t>: </a:t>
            </a:r>
            <a:r>
              <a:rPr lang="ko-KR" altLang="en-US" dirty="0"/>
              <a:t>명암 영상 여러 장</a:t>
            </a:r>
            <a:r>
              <a:rPr lang="en-US" altLang="ko-KR" dirty="0"/>
              <a:t>, </a:t>
            </a:r>
            <a:r>
              <a:rPr lang="ko-KR" altLang="en-US" dirty="0"/>
              <a:t>컬러 영상 한 장</a:t>
            </a:r>
            <a:endParaRPr lang="en-US" altLang="ko-KR" dirty="0"/>
          </a:p>
          <a:p>
            <a:pPr lvl="1"/>
            <a:r>
              <a:rPr lang="en-US" altLang="ko-KR" dirty="0"/>
              <a:t>4</a:t>
            </a:r>
            <a:r>
              <a:rPr lang="ko-KR" altLang="en-US" dirty="0"/>
              <a:t>차원</a:t>
            </a:r>
            <a:r>
              <a:rPr lang="en-US" altLang="ko-KR" dirty="0"/>
              <a:t>: </a:t>
            </a:r>
            <a:r>
              <a:rPr lang="ko-KR" altLang="en-US" dirty="0"/>
              <a:t>컬러 영상 여러 장</a:t>
            </a:r>
            <a:r>
              <a:rPr lang="en-US" altLang="ko-KR" dirty="0"/>
              <a:t>, </a:t>
            </a:r>
            <a:r>
              <a:rPr lang="ko-KR" altLang="en-US" dirty="0"/>
              <a:t>컬러 동영상 하나</a:t>
            </a:r>
            <a:endParaRPr lang="en-US" altLang="ko-KR" dirty="0"/>
          </a:p>
          <a:p>
            <a:pPr lvl="1"/>
            <a:r>
              <a:rPr lang="en-US" altLang="ko-KR" dirty="0"/>
              <a:t>5</a:t>
            </a:r>
            <a:r>
              <a:rPr lang="ko-KR" altLang="en-US" dirty="0"/>
              <a:t>차원</a:t>
            </a:r>
            <a:r>
              <a:rPr lang="en-US" altLang="ko-KR" dirty="0"/>
              <a:t>: </a:t>
            </a:r>
            <a:r>
              <a:rPr lang="ko-KR" altLang="en-US" dirty="0"/>
              <a:t>컬러 동영상 여러 개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996952"/>
            <a:ext cx="6516216" cy="34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059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1" y="1734294"/>
            <a:ext cx="7626731" cy="446874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텐서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이해하기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텐서플로가</a:t>
            </a:r>
            <a:r>
              <a:rPr lang="ko-KR" altLang="en-US" dirty="0"/>
              <a:t> 제공하는 </a:t>
            </a:r>
            <a:r>
              <a:rPr lang="ko-KR" altLang="en-US" dirty="0" err="1"/>
              <a:t>데이터셋의</a:t>
            </a:r>
            <a:r>
              <a:rPr lang="ko-KR" altLang="en-US" dirty="0"/>
              <a:t> </a:t>
            </a:r>
            <a:r>
              <a:rPr lang="ko-KR" altLang="en-US" dirty="0" err="1"/>
              <a:t>텐서</a:t>
            </a:r>
            <a:r>
              <a:rPr lang="ko-KR" altLang="en-US" dirty="0"/>
              <a:t> 구조</a:t>
            </a:r>
            <a:endParaRPr lang="en-US" altLang="ko-KR" dirty="0"/>
          </a:p>
        </p:txBody>
      </p:sp>
      <p:sp>
        <p:nvSpPr>
          <p:cNvPr id="10" name="TextBox 9"/>
          <p:cNvSpPr txBox="1"/>
          <p:nvPr/>
        </p:nvSpPr>
        <p:spPr>
          <a:xfrm>
            <a:off x="3143672" y="1684516"/>
            <a:ext cx="3096344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</a:rPr>
              <a:t>60000*28*28</a:t>
            </a:r>
            <a:r>
              <a:rPr lang="ko-KR" altLang="en-US" sz="1600" dirty="0">
                <a:solidFill>
                  <a:srgbClr val="0000FF"/>
                </a:solidFill>
              </a:rPr>
              <a:t>의 </a:t>
            </a:r>
            <a:r>
              <a:rPr lang="en-US" altLang="ko-KR" sz="1600" dirty="0">
                <a:solidFill>
                  <a:srgbClr val="0000FF"/>
                </a:solidFill>
              </a:rPr>
              <a:t>3</a:t>
            </a:r>
            <a:r>
              <a:rPr lang="ko-KR" altLang="en-US" sz="1600" dirty="0">
                <a:solidFill>
                  <a:srgbClr val="0000FF"/>
                </a:solidFill>
              </a:rPr>
              <a:t>차원 구조</a:t>
            </a:r>
          </a:p>
        </p:txBody>
      </p:sp>
      <p:cxnSp>
        <p:nvCxnSpPr>
          <p:cNvPr id="11" name="직선 화살표 연결선 10"/>
          <p:cNvCxnSpPr/>
          <p:nvPr/>
        </p:nvCxnSpPr>
        <p:spPr>
          <a:xfrm flipH="1">
            <a:off x="3935760" y="2044556"/>
            <a:ext cx="432048" cy="102440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64152" y="6072792"/>
            <a:ext cx="3096344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</a:rPr>
              <a:t>50000*32*32*3</a:t>
            </a:r>
            <a:r>
              <a:rPr lang="ko-KR" altLang="en-US" sz="1600" dirty="0">
                <a:solidFill>
                  <a:srgbClr val="0000FF"/>
                </a:solidFill>
              </a:rPr>
              <a:t>의 </a:t>
            </a:r>
            <a:r>
              <a:rPr lang="en-US" altLang="ko-KR" sz="1600" dirty="0">
                <a:solidFill>
                  <a:srgbClr val="0000FF"/>
                </a:solidFill>
              </a:rPr>
              <a:t>4</a:t>
            </a:r>
            <a:r>
              <a:rPr lang="ko-KR" altLang="en-US" sz="1600" dirty="0">
                <a:solidFill>
                  <a:srgbClr val="0000FF"/>
                </a:solidFill>
              </a:rPr>
              <a:t>차원 구조</a:t>
            </a:r>
          </a:p>
        </p:txBody>
      </p:sp>
      <p:cxnSp>
        <p:nvCxnSpPr>
          <p:cNvPr id="14" name="직선 화살표 연결선 13"/>
          <p:cNvCxnSpPr/>
          <p:nvPr/>
        </p:nvCxnSpPr>
        <p:spPr>
          <a:xfrm flipH="1" flipV="1">
            <a:off x="8328248" y="4725144"/>
            <a:ext cx="684076" cy="130106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4772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깊은 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다층 </a:t>
            </a:r>
            <a:r>
              <a:rPr lang="ko-KR" altLang="en-US" dirty="0" err="1"/>
              <a:t>퍼셉트론에</a:t>
            </a:r>
            <a:r>
              <a:rPr lang="ko-KR" altLang="en-US" dirty="0"/>
              <a:t> </a:t>
            </a:r>
            <a:r>
              <a:rPr lang="ko-KR" altLang="en-US" dirty="0" err="1"/>
              <a:t>은닉층을</a:t>
            </a:r>
            <a:r>
              <a:rPr lang="ko-KR" altLang="en-US" dirty="0"/>
              <a:t> 더 많이 추가하면 깊은 다층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깊은 다층 </a:t>
            </a:r>
            <a:r>
              <a:rPr lang="ko-KR" altLang="en-US" dirty="0" err="1"/>
              <a:t>퍼셉트론은</a:t>
            </a:r>
            <a:r>
              <a:rPr lang="ko-KR" altLang="en-US" dirty="0"/>
              <a:t> 가장 쉽게 생각할 수 있는 </a:t>
            </a:r>
            <a:r>
              <a:rPr lang="ko-KR" altLang="en-US" dirty="0" err="1"/>
              <a:t>딥러닝</a:t>
            </a:r>
            <a:r>
              <a:rPr lang="ko-KR" altLang="en-US" dirty="0"/>
              <a:t> 모델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357635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기계학습과 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사람은</a:t>
            </a:r>
            <a:r>
              <a:rPr lang="en-US" altLang="ko-KR" dirty="0"/>
              <a:t> </a:t>
            </a:r>
            <a:r>
              <a:rPr lang="ko-KR" altLang="en-US" dirty="0"/>
              <a:t>끊임없이 주위 환경을 인식</a:t>
            </a:r>
            <a:endParaRPr lang="en-US" altLang="ko-KR" dirty="0"/>
          </a:p>
          <a:p>
            <a:pPr lvl="1"/>
            <a:r>
              <a:rPr lang="ko-KR" altLang="en-US" dirty="0"/>
              <a:t>타인이 말한 소리</a:t>
            </a:r>
            <a:r>
              <a:rPr lang="en-US" altLang="ko-KR" dirty="0"/>
              <a:t>, </a:t>
            </a:r>
            <a:r>
              <a:rPr lang="ko-KR" altLang="en-US" dirty="0"/>
              <a:t>얼굴</a:t>
            </a:r>
            <a:r>
              <a:rPr lang="en-US" altLang="ko-KR" dirty="0"/>
              <a:t>, </a:t>
            </a:r>
            <a:r>
              <a:rPr lang="ko-KR" altLang="en-US" dirty="0"/>
              <a:t>감정 등을 인식</a:t>
            </a:r>
            <a:endParaRPr lang="en-US" altLang="ko-KR" dirty="0"/>
          </a:p>
          <a:p>
            <a:pPr lvl="1"/>
            <a:r>
              <a:rPr lang="ko-KR" altLang="en-US" dirty="0"/>
              <a:t>생존과 자기 발전에 필수</a:t>
            </a:r>
            <a:endParaRPr lang="en-US" altLang="ko-KR" dirty="0"/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주위 환경을 인식하는 인공지능</a:t>
            </a:r>
            <a:endParaRPr lang="en-US" altLang="ko-KR" dirty="0"/>
          </a:p>
          <a:p>
            <a:pPr lvl="1"/>
            <a:r>
              <a:rPr lang="ko-KR" altLang="en-US" dirty="0"/>
              <a:t>자율 </a:t>
            </a:r>
            <a:r>
              <a:rPr lang="ko-KR" altLang="en-US" dirty="0" err="1"/>
              <a:t>주행차</a:t>
            </a:r>
            <a:r>
              <a:rPr lang="en-US" altLang="ko-KR" dirty="0"/>
              <a:t>, </a:t>
            </a:r>
            <a:r>
              <a:rPr lang="ko-KR" altLang="en-US" dirty="0"/>
              <a:t>음성인식 </a:t>
            </a:r>
            <a:r>
              <a:rPr lang="ko-KR" altLang="en-US" dirty="0" err="1"/>
              <a:t>챗봇</a:t>
            </a:r>
            <a:r>
              <a:rPr lang="en-US" altLang="ko-KR" dirty="0"/>
              <a:t>, </a:t>
            </a:r>
            <a:r>
              <a:rPr lang="ko-KR" altLang="en-US" dirty="0"/>
              <a:t>주문 받는 로봇 등</a:t>
            </a:r>
            <a:endParaRPr lang="en-US" altLang="ko-KR" dirty="0"/>
          </a:p>
          <a:p>
            <a:pPr lvl="1"/>
            <a:r>
              <a:rPr lang="ko-KR" altLang="en-US" dirty="0"/>
              <a:t>이 장에서는</a:t>
            </a:r>
            <a:r>
              <a:rPr lang="en-US" altLang="ko-KR" dirty="0"/>
              <a:t> </a:t>
            </a:r>
            <a:r>
              <a:rPr lang="ko-KR" altLang="en-US" dirty="0"/>
              <a:t>인식 프로그램을 만드는데 필요한 기계 학습의 기초 지식을 공부</a:t>
            </a:r>
            <a:endParaRPr lang="en-US" altLang="ko-KR" dirty="0"/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인공지능</a:t>
            </a:r>
            <a:r>
              <a:rPr lang="en-US" altLang="ko-KR" dirty="0"/>
              <a:t>, </a:t>
            </a:r>
            <a:r>
              <a:rPr lang="ko-KR" altLang="en-US" dirty="0"/>
              <a:t>기계 학습</a:t>
            </a:r>
            <a:r>
              <a:rPr lang="en-US" altLang="ko-KR" dirty="0"/>
              <a:t>, </a:t>
            </a:r>
            <a:r>
              <a:rPr lang="ko-KR" altLang="en-US" dirty="0"/>
              <a:t>신경망</a:t>
            </a:r>
            <a:r>
              <a:rPr lang="en-US" altLang="ko-KR" dirty="0"/>
              <a:t>, </a:t>
            </a:r>
            <a:r>
              <a:rPr lang="ko-KR" altLang="en-US" dirty="0" err="1"/>
              <a:t>딥러닝의</a:t>
            </a:r>
            <a:r>
              <a:rPr lang="ko-KR" altLang="en-US" dirty="0"/>
              <a:t> 관계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4130905"/>
            <a:ext cx="3168352" cy="245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0015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구조와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깊은 다층 </a:t>
            </a:r>
            <a:r>
              <a:rPr lang="ko-KR" altLang="en-US" dirty="0" err="1"/>
              <a:t>퍼셉트론</a:t>
            </a:r>
            <a:r>
              <a:rPr lang="en-US" altLang="ko-KR" baseline="-25000" dirty="0"/>
              <a:t>DMLP(deep MLP)</a:t>
            </a:r>
            <a:r>
              <a:rPr lang="ko-KR" altLang="en-US" dirty="0"/>
              <a:t>의 구조</a:t>
            </a:r>
            <a:endParaRPr lang="en-US" altLang="ko-KR" dirty="0"/>
          </a:p>
          <a:p>
            <a:pPr lvl="1"/>
            <a:r>
              <a:rPr lang="en-US" altLang="ko-KR" dirty="0"/>
              <a:t>L-1</a:t>
            </a:r>
            <a:r>
              <a:rPr lang="ko-KR" altLang="en-US" dirty="0"/>
              <a:t>개의 </a:t>
            </a:r>
            <a:r>
              <a:rPr lang="ko-KR" altLang="en-US" dirty="0" err="1"/>
              <a:t>은닉층이</a:t>
            </a:r>
            <a:r>
              <a:rPr lang="ko-KR" altLang="en-US" dirty="0"/>
              <a:t> 있는 </a:t>
            </a:r>
            <a:r>
              <a:rPr lang="en-US" altLang="ko-KR" dirty="0"/>
              <a:t>L</a:t>
            </a:r>
            <a:r>
              <a:rPr lang="ko-KR" altLang="en-US" dirty="0"/>
              <a:t>층 신경망</a:t>
            </a:r>
            <a:r>
              <a:rPr lang="en-US" altLang="ko-KR" dirty="0"/>
              <a:t>. </a:t>
            </a:r>
            <a:r>
              <a:rPr lang="ko-KR" altLang="en-US" dirty="0" err="1"/>
              <a:t>입력층에</a:t>
            </a:r>
            <a:r>
              <a:rPr lang="ko-KR" altLang="en-US" dirty="0"/>
              <a:t> </a:t>
            </a:r>
            <a:r>
              <a:rPr lang="en-US" altLang="ko-KR" dirty="0"/>
              <a:t>d+1</a:t>
            </a:r>
            <a:r>
              <a:rPr lang="ko-KR" altLang="en-US" dirty="0"/>
              <a:t>개의 노드</a:t>
            </a:r>
            <a:r>
              <a:rPr lang="en-US" altLang="ko-KR" dirty="0"/>
              <a:t>, </a:t>
            </a:r>
            <a:r>
              <a:rPr lang="ko-KR" altLang="en-US" dirty="0" err="1"/>
              <a:t>출력층에</a:t>
            </a:r>
            <a:r>
              <a:rPr lang="ko-KR" altLang="en-US" dirty="0"/>
              <a:t> </a:t>
            </a:r>
            <a:r>
              <a:rPr lang="en-US" altLang="ko-KR" dirty="0"/>
              <a:t>c</a:t>
            </a:r>
            <a:r>
              <a:rPr lang="ko-KR" altLang="en-US" dirty="0"/>
              <a:t>개의 노드</a:t>
            </a:r>
            <a:r>
              <a:rPr lang="en-US" altLang="ko-KR" dirty="0"/>
              <a:t>. </a:t>
            </a:r>
            <a:r>
              <a:rPr lang="en-US" altLang="ko-KR" dirty="0" err="1"/>
              <a:t>i</a:t>
            </a:r>
            <a:r>
              <a:rPr lang="ko-KR" altLang="en-US" dirty="0"/>
              <a:t>번째 </a:t>
            </a:r>
            <a:r>
              <a:rPr lang="ko-KR" altLang="en-US" dirty="0" err="1"/>
              <a:t>은닉층에</a:t>
            </a:r>
            <a:r>
              <a:rPr lang="en-US" altLang="ko-KR" dirty="0"/>
              <a:t> </a:t>
            </a:r>
            <a:r>
              <a:rPr lang="en-US" altLang="ko-KR" dirty="0" err="1"/>
              <a:t>n</a:t>
            </a:r>
            <a:r>
              <a:rPr lang="en-US" altLang="ko-KR" baseline="-25000" dirty="0" err="1"/>
              <a:t>i</a:t>
            </a:r>
            <a:r>
              <a:rPr lang="ko-KR" altLang="en-US" dirty="0"/>
              <a:t>개의 </a:t>
            </a:r>
            <a:r>
              <a:rPr lang="ko-KR" altLang="en-US" dirty="0" err="1"/>
              <a:t>노드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en-US" altLang="ko-KR" dirty="0" err="1"/>
              <a:t>n</a:t>
            </a:r>
            <a:r>
              <a:rPr lang="en-US" altLang="ko-KR" baseline="-25000" dirty="0" err="1"/>
              <a:t>i</a:t>
            </a:r>
            <a:r>
              <a:rPr lang="ko-KR" altLang="en-US" dirty="0"/>
              <a:t>는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인접한 층은 완전 연결</a:t>
            </a:r>
            <a:r>
              <a:rPr lang="en-US" altLang="ko-KR" dirty="0"/>
              <a:t>, </a:t>
            </a:r>
            <a:r>
              <a:rPr lang="ko-KR" altLang="en-US" dirty="0"/>
              <a:t>즉 </a:t>
            </a:r>
            <a:r>
              <a:rPr lang="en-US" altLang="ko-KR" dirty="0"/>
              <a:t>FC(fully-connected) </a:t>
            </a:r>
            <a:r>
              <a:rPr lang="ko-KR" altLang="en-US" dirty="0"/>
              <a:t>구조</a:t>
            </a:r>
            <a:r>
              <a:rPr lang="en-US" altLang="ko-KR" dirty="0"/>
              <a:t>. </a:t>
            </a:r>
            <a:r>
              <a:rPr lang="ko-KR" altLang="en-US" dirty="0"/>
              <a:t>아주 많은 가중치</a:t>
            </a:r>
            <a:r>
              <a:rPr lang="en-US" altLang="ko-KR" dirty="0"/>
              <a:t>: </a:t>
            </a: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en-US" altLang="ko-KR" dirty="0" err="1"/>
              <a:t>n</a:t>
            </a:r>
            <a:r>
              <a:rPr lang="en-US" altLang="ko-KR" baseline="-25000" dirty="0" err="1"/>
              <a:t>i</a:t>
            </a:r>
            <a:r>
              <a:rPr lang="en-US" altLang="ko-KR" dirty="0"/>
              <a:t>=500</a:t>
            </a:r>
            <a:r>
              <a:rPr lang="ko-KR" altLang="en-US" dirty="0"/>
              <a:t>이고</a:t>
            </a:r>
            <a:r>
              <a:rPr lang="en-US" altLang="ko-KR" dirty="0"/>
              <a:t> L=5</a:t>
            </a:r>
            <a:r>
              <a:rPr lang="ko-KR" altLang="en-US" dirty="0"/>
              <a:t>라면</a:t>
            </a:r>
            <a:r>
              <a:rPr lang="en-US" altLang="ko-KR" dirty="0"/>
              <a:t>, MNIST</a:t>
            </a:r>
            <a:r>
              <a:rPr lang="ko-KR" altLang="en-US" dirty="0"/>
              <a:t>데이터에서 </a:t>
            </a:r>
            <a:r>
              <a:rPr lang="en-US" altLang="ko-KR" dirty="0"/>
              <a:t>(784+1)*500+(500+1)*500*3+(500+1)*10=1,149,010</a:t>
            </a:r>
            <a:r>
              <a:rPr lang="ko-KR" altLang="en-US" dirty="0"/>
              <a:t>개의 가중치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4" y="2663615"/>
            <a:ext cx="6543212" cy="392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396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구조와 동작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/>
                  <a:t>깊은 다층 </a:t>
                </a:r>
                <a:r>
                  <a:rPr lang="ko-KR" altLang="en-US" dirty="0" err="1"/>
                  <a:t>퍼셉트론의</a:t>
                </a:r>
                <a:r>
                  <a:rPr lang="ko-KR" altLang="en-US" dirty="0"/>
                  <a:t> 동작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식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(5.1)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은 </a:t>
                </a:r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층과 </a:t>
                </a:r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층을 연결하는 가중치 행렬</a:t>
                </a:r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ko-KR" altLang="en-US" i="1">
                        <a:latin typeface="Cambria Math" panose="02040503050406030204" pitchFamily="18" charset="0"/>
                      </a:rPr>
                      <m:t>은</m:t>
                    </m:r>
                  </m:oMath>
                </a14:m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층의 </a:t>
                </a:r>
                <a:r>
                  <a:rPr lang="en-US" altLang="ko-K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노드와 </a:t>
                </a:r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층의 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ko-KR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번째 노드를 연결하는 가중치</a:t>
                </a:r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marL="266700" lvl="1" indent="0">
                  <a:lnSpc>
                    <a:spcPct val="150000"/>
                  </a:lnSpc>
                  <a:buNone/>
                </a:pP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 err="1"/>
                  <a:t>입력층으로</a:t>
                </a:r>
                <a:r>
                  <a:rPr lang="ko-KR" altLang="en-US" dirty="0"/>
                  <a:t> 들어오는 특징 벡터</a:t>
                </a: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181" y="2492897"/>
            <a:ext cx="4781550" cy="151447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82" y="4797152"/>
            <a:ext cx="414337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881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구조와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깊은 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동작</a:t>
            </a:r>
            <a:endParaRPr lang="en-US" altLang="ko-KR" dirty="0"/>
          </a:p>
          <a:p>
            <a:pPr lvl="1"/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번째 층의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번째 노드가 수행하는 연산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번째 층의 연산을 행렬 표현으로 쓰면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훈련 집합 전체에 대한 연산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1,2,3,…,L-1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층의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활성 함수는 주로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층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ko-KR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출력층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은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softmax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사용 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264" y="1628800"/>
            <a:ext cx="7264149" cy="151216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3789040"/>
            <a:ext cx="4743450" cy="36195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4263" y="5085184"/>
            <a:ext cx="3733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0070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5.5.2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오류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역전파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다층 </a:t>
            </a:r>
            <a:r>
              <a:rPr lang="ko-KR" altLang="en-US" dirty="0" err="1"/>
              <a:t>퍼셉트론</a:t>
            </a:r>
            <a:r>
              <a:rPr lang="en-US" altLang="ko-KR" dirty="0"/>
              <a:t>(4.8</a:t>
            </a:r>
            <a:r>
              <a:rPr lang="ko-KR" altLang="en-US" dirty="0"/>
              <a:t>절</a:t>
            </a:r>
            <a:r>
              <a:rPr lang="en-US" altLang="ko-KR" dirty="0"/>
              <a:t>)</a:t>
            </a:r>
            <a:r>
              <a:rPr lang="ko-KR" altLang="en-US" dirty="0"/>
              <a:t>의 학습 알고리즘을 조금 확장</a:t>
            </a:r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(5.6)</a:t>
            </a:r>
            <a:r>
              <a:rPr lang="ko-KR" altLang="en-US" dirty="0"/>
              <a:t>은 손실 함수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(5.7)</a:t>
            </a:r>
            <a:r>
              <a:rPr lang="ko-KR" altLang="en-US" dirty="0"/>
              <a:t>은 가중치 갱신 규칙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021" y="1556793"/>
            <a:ext cx="4032448" cy="103820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320" y="3047094"/>
            <a:ext cx="3814979" cy="39195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08" y="3551448"/>
            <a:ext cx="5975648" cy="29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8715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학습 전략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깊은 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학습 알고리즘인 식 </a:t>
            </a:r>
            <a:r>
              <a:rPr lang="en-US" altLang="ko-KR" dirty="0"/>
              <a:t>(5.7)</a:t>
            </a:r>
            <a:r>
              <a:rPr lang="ko-KR" altLang="en-US" dirty="0"/>
              <a:t>은</a:t>
            </a:r>
            <a:r>
              <a:rPr lang="en-US" altLang="ko-KR" dirty="0"/>
              <a:t> </a:t>
            </a:r>
            <a:r>
              <a:rPr lang="ko-KR" altLang="en-US" dirty="0"/>
              <a:t>수학적으로 아주 </a:t>
            </a:r>
            <a:r>
              <a:rPr lang="ko-KR" altLang="en-US" dirty="0" err="1"/>
              <a:t>깔끔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코딩도 </a:t>
            </a:r>
            <a:r>
              <a:rPr lang="ko-KR" altLang="en-US" dirty="0" err="1"/>
              <a:t>깔끔</a:t>
            </a:r>
            <a:endParaRPr lang="en-US" altLang="ko-KR" dirty="0"/>
          </a:p>
          <a:p>
            <a:r>
              <a:rPr lang="ko-KR" altLang="en-US" dirty="0"/>
              <a:t>하지만 층이 깊어지면 현실적인 문제 발생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이 장에서는 </a:t>
            </a:r>
            <a:r>
              <a:rPr lang="en-US" altLang="ko-KR" dirty="0"/>
              <a:t> </a:t>
            </a:r>
            <a:r>
              <a:rPr lang="ko-KR" altLang="en-US" dirty="0"/>
              <a:t>대표적인 두가지 문제 제시하고 해결 전략 설명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 err="1"/>
              <a:t>그레이디언트</a:t>
            </a:r>
            <a:r>
              <a:rPr lang="ko-KR" altLang="en-US" dirty="0"/>
              <a:t> 소멸 문제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과잉 적합 문제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3058076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그레이디언트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소멸 문제와 해결책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미분의 연쇄 법칙</a:t>
            </a:r>
            <a:r>
              <a:rPr lang="en-US" altLang="ko-KR" baseline="-25000" dirty="0"/>
              <a:t>chain rule</a:t>
            </a:r>
            <a:r>
              <a:rPr lang="ko-KR" altLang="en-US" dirty="0"/>
              <a:t>에 따르면</a:t>
            </a:r>
            <a:r>
              <a:rPr lang="en-US" altLang="ko-KR" dirty="0"/>
              <a:t>,</a:t>
            </a:r>
          </a:p>
          <a:p>
            <a:pPr lvl="1"/>
            <a:r>
              <a:rPr lang="en-US" altLang="ko-KR" dirty="0"/>
              <a:t>l</a:t>
            </a:r>
            <a:r>
              <a:rPr lang="ko-KR" altLang="en-US" dirty="0"/>
              <a:t>번째 층의</a:t>
            </a:r>
            <a:r>
              <a:rPr lang="en-US" altLang="ko-KR" dirty="0"/>
              <a:t> </a:t>
            </a:r>
            <a:r>
              <a:rPr lang="ko-KR" altLang="en-US" dirty="0" err="1"/>
              <a:t>그레이디언트는</a:t>
            </a:r>
            <a:r>
              <a:rPr lang="ko-KR" altLang="en-US" dirty="0"/>
              <a:t> 오른쪽에 있는 </a:t>
            </a:r>
            <a:r>
              <a:rPr lang="en-US" altLang="ko-KR" dirty="0"/>
              <a:t>l+1</a:t>
            </a:r>
            <a:r>
              <a:rPr lang="ko-KR" altLang="en-US" dirty="0"/>
              <a:t>번째 층의 </a:t>
            </a:r>
            <a:r>
              <a:rPr lang="ko-KR" altLang="en-US" dirty="0" err="1"/>
              <a:t>그레이디언트에</a:t>
            </a:r>
            <a:r>
              <a:rPr lang="ko-KR" altLang="en-US" dirty="0"/>
              <a:t> 자신 층에서 발생한 </a:t>
            </a:r>
            <a:r>
              <a:rPr lang="ko-KR" altLang="en-US" dirty="0" err="1"/>
              <a:t>그레이디언트를</a:t>
            </a:r>
            <a:r>
              <a:rPr lang="ko-KR" altLang="en-US" dirty="0"/>
              <a:t> 곱하여 구함</a:t>
            </a:r>
            <a:endParaRPr lang="en-US" altLang="ko-KR" dirty="0"/>
          </a:p>
          <a:p>
            <a:pPr lvl="1"/>
            <a:r>
              <a:rPr lang="ko-KR" altLang="en-US" dirty="0"/>
              <a:t>따라서 </a:t>
            </a:r>
            <a:r>
              <a:rPr lang="ko-KR" altLang="en-US" dirty="0" err="1"/>
              <a:t>그레이디언트가</a:t>
            </a:r>
            <a:r>
              <a:rPr lang="ko-KR" altLang="en-US" dirty="0"/>
              <a:t> </a:t>
            </a:r>
            <a:r>
              <a:rPr lang="en-US" altLang="ko-KR" dirty="0"/>
              <a:t>0.001</a:t>
            </a:r>
            <a:r>
              <a:rPr lang="ko-KR" altLang="en-US" dirty="0"/>
              <a:t>처럼 작은 경우 왼쪽으로 진행하면서 점점 작아짐</a:t>
            </a:r>
            <a:endParaRPr lang="en-US" altLang="ko-KR" dirty="0"/>
          </a:p>
          <a:p>
            <a:pPr lvl="1"/>
            <a:r>
              <a:rPr lang="ko-KR" altLang="en-US" dirty="0"/>
              <a:t>왼쪽으로 갈수록 가중치 갱신이 느려져서 전체 신경망의 학습이 매우 느린 현상이 발생</a:t>
            </a:r>
            <a:endParaRPr lang="en-US" altLang="ko-KR" dirty="0"/>
          </a:p>
          <a:p>
            <a:r>
              <a:rPr lang="ko-KR" altLang="en-US" dirty="0"/>
              <a:t>병렬 처리로 해결</a:t>
            </a:r>
            <a:endParaRPr lang="en-US" altLang="ko-KR" dirty="0"/>
          </a:p>
          <a:p>
            <a:pPr lvl="1"/>
            <a:r>
              <a:rPr lang="en-US" altLang="ko-KR" dirty="0"/>
              <a:t>GPU </a:t>
            </a:r>
            <a:r>
              <a:rPr lang="ko-KR" altLang="en-US" dirty="0"/>
              <a:t>사용</a:t>
            </a:r>
            <a:r>
              <a:rPr lang="en-US" altLang="ko-KR" dirty="0"/>
              <a:t> </a:t>
            </a:r>
            <a:r>
              <a:rPr lang="ko-KR" altLang="en-US" dirty="0"/>
              <a:t>또는 </a:t>
            </a:r>
            <a:r>
              <a:rPr lang="en-US" altLang="ko-KR" dirty="0" err="1"/>
              <a:t>colab</a:t>
            </a:r>
            <a:r>
              <a:rPr lang="ko-KR" altLang="en-US" dirty="0"/>
              <a:t>에서 </a:t>
            </a:r>
            <a:r>
              <a:rPr lang="en-US" altLang="ko-KR" dirty="0" err="1"/>
              <a:t>tpu</a:t>
            </a:r>
            <a:r>
              <a:rPr lang="en-US" altLang="ko-KR" dirty="0"/>
              <a:t> </a:t>
            </a:r>
            <a:r>
              <a:rPr lang="ko-KR" altLang="en-US" dirty="0"/>
              <a:t>설정</a:t>
            </a:r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3573016"/>
            <a:ext cx="683253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9106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그레이디언트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소멸 문제와 해결책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9" y="1412777"/>
            <a:ext cx="75533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7201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그레이디언트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소멸 문제와 해결책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 err="1"/>
              <a:t>ReLU</a:t>
            </a:r>
            <a:r>
              <a:rPr lang="en-US" altLang="ko-KR" dirty="0"/>
              <a:t> </a:t>
            </a:r>
            <a:r>
              <a:rPr lang="ko-KR" altLang="en-US" dirty="0"/>
              <a:t>함수를 사용하여 해결</a:t>
            </a:r>
            <a:endParaRPr lang="en-US" altLang="ko-KR" dirty="0"/>
          </a:p>
          <a:p>
            <a:pPr lvl="1"/>
            <a:r>
              <a:rPr lang="en-US" altLang="ko-KR" dirty="0" err="1"/>
              <a:t>Tanh</a:t>
            </a:r>
            <a:r>
              <a:rPr lang="en-US" altLang="ko-KR" dirty="0"/>
              <a:t>(s) </a:t>
            </a:r>
            <a:r>
              <a:rPr lang="ko-KR" altLang="en-US" dirty="0" err="1"/>
              <a:t>시그모이드</a:t>
            </a:r>
            <a:r>
              <a:rPr lang="en-US" altLang="ko-KR" dirty="0"/>
              <a:t> </a:t>
            </a:r>
            <a:r>
              <a:rPr lang="ko-KR" altLang="en-US" dirty="0"/>
              <a:t>함수의 문제점</a:t>
            </a:r>
            <a:endParaRPr lang="en-US" altLang="ko-KR" dirty="0"/>
          </a:p>
          <a:p>
            <a:pPr lvl="2"/>
            <a:r>
              <a:rPr lang="en-US" altLang="ko-KR" dirty="0"/>
              <a:t>s</a:t>
            </a:r>
            <a:r>
              <a:rPr lang="ko-KR" altLang="en-US" dirty="0"/>
              <a:t>가 클 때 </a:t>
            </a:r>
            <a:r>
              <a:rPr lang="ko-KR" altLang="en-US" dirty="0" err="1"/>
              <a:t>그레이디언트가</a:t>
            </a:r>
            <a:r>
              <a:rPr lang="en-US" altLang="ko-KR" dirty="0"/>
              <a:t> 0</a:t>
            </a:r>
            <a:r>
              <a:rPr lang="ko-KR" altLang="en-US" dirty="0"/>
              <a:t>에 </a:t>
            </a:r>
            <a:r>
              <a:rPr lang="ko-KR" altLang="en-US" dirty="0" err="1"/>
              <a:t>가까워짐</a:t>
            </a:r>
            <a:r>
              <a:rPr lang="en-US" altLang="ko-KR" dirty="0"/>
              <a:t>(s=8</a:t>
            </a:r>
            <a:r>
              <a:rPr lang="ko-KR" altLang="en-US" dirty="0"/>
              <a:t>이면 </a:t>
            </a:r>
            <a:r>
              <a:rPr lang="ko-KR" altLang="en-US" dirty="0" err="1"/>
              <a:t>그레이디언트</a:t>
            </a:r>
            <a:r>
              <a:rPr lang="ko-KR" altLang="en-US" dirty="0"/>
              <a:t> 값은 </a:t>
            </a:r>
            <a:r>
              <a:rPr lang="en-US" altLang="ko-KR" dirty="0"/>
              <a:t>0.0000004501)</a:t>
            </a:r>
          </a:p>
          <a:p>
            <a:pPr lvl="1"/>
            <a:r>
              <a:rPr lang="en-US" altLang="ko-KR" dirty="0" err="1"/>
              <a:t>ReLU</a:t>
            </a:r>
            <a:r>
              <a:rPr lang="ko-KR" altLang="en-US" dirty="0"/>
              <a:t>는 </a:t>
            </a:r>
            <a:r>
              <a:rPr lang="en-US" altLang="ko-KR" dirty="0"/>
              <a:t>s</a:t>
            </a:r>
            <a:r>
              <a:rPr lang="ko-KR" altLang="en-US" dirty="0"/>
              <a:t>가 음수일 때 </a:t>
            </a:r>
            <a:r>
              <a:rPr lang="ko-KR" altLang="en-US" dirty="0" err="1"/>
              <a:t>그레이디언트는</a:t>
            </a:r>
            <a:r>
              <a:rPr lang="ko-KR" altLang="en-US" dirty="0"/>
              <a:t> </a:t>
            </a:r>
            <a:r>
              <a:rPr lang="en-US" altLang="ko-KR" dirty="0"/>
              <a:t>0, </a:t>
            </a:r>
            <a:r>
              <a:rPr lang="ko-KR" altLang="en-US" dirty="0"/>
              <a:t>양수일 때 </a:t>
            </a:r>
            <a:r>
              <a:rPr lang="en-US" altLang="ko-KR" dirty="0"/>
              <a:t>1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420888"/>
            <a:ext cx="637214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554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과잉 적합과 과잉 적합 회피 전략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5-12]</a:t>
            </a:r>
            <a:r>
              <a:rPr lang="ko-KR" altLang="en-US" dirty="0"/>
              <a:t>는 과소 적합과 과잉 적합을 설명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x</a:t>
            </a:r>
            <a:r>
              <a:rPr lang="ko-KR" altLang="en-US" dirty="0"/>
              <a:t>는 특징이고 </a:t>
            </a:r>
            <a:r>
              <a:rPr lang="en-US" altLang="ko-KR" dirty="0"/>
              <a:t>y</a:t>
            </a:r>
            <a:r>
              <a:rPr lang="ko-KR" altLang="en-US" dirty="0"/>
              <a:t>는 레이블인 회귀 문제로</a:t>
            </a:r>
            <a:r>
              <a:rPr lang="en-US" altLang="ko-KR" dirty="0"/>
              <a:t> </a:t>
            </a:r>
            <a:r>
              <a:rPr lang="ko-KR" altLang="en-US" dirty="0"/>
              <a:t>설명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모델로 </a:t>
            </a:r>
            <a:r>
              <a:rPr lang="en-US" altLang="ko-KR" dirty="0"/>
              <a:t>1</a:t>
            </a:r>
            <a:r>
              <a:rPr lang="ko-KR" altLang="en-US" dirty="0"/>
              <a:t>차</a:t>
            </a:r>
            <a:r>
              <a:rPr lang="en-US" altLang="ko-KR" dirty="0"/>
              <a:t> </a:t>
            </a:r>
            <a:r>
              <a:rPr lang="ko-KR" altLang="en-US" dirty="0"/>
              <a:t>다항식을</a:t>
            </a:r>
            <a:r>
              <a:rPr lang="en-US" altLang="ko-KR" dirty="0"/>
              <a:t> </a:t>
            </a:r>
            <a:r>
              <a:rPr lang="ko-KR" altLang="en-US" dirty="0"/>
              <a:t>사용하면 과소 적합</a:t>
            </a:r>
            <a:r>
              <a:rPr lang="en-US" altLang="ko-KR" baseline="-25000" dirty="0"/>
              <a:t>under fitting</a:t>
            </a:r>
            <a:r>
              <a:rPr lang="en-US" altLang="ko-KR" dirty="0"/>
              <a:t>(</a:t>
            </a:r>
            <a:r>
              <a:rPr lang="ko-KR" altLang="en-US" dirty="0"/>
              <a:t>데이터에 비해 모델 용량이 작은 상황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용량이 가장 큰 </a:t>
            </a:r>
            <a:r>
              <a:rPr lang="en-US" altLang="ko-KR" dirty="0"/>
              <a:t>12</a:t>
            </a:r>
            <a:r>
              <a:rPr lang="ko-KR" altLang="en-US" dirty="0"/>
              <a:t>차 다항식은 훈련 집합에 대해 가장 적은 오류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92" y="3212977"/>
            <a:ext cx="8316416" cy="272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4336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과잉 적합과 과잉 적합 회피 전략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12</a:t>
            </a:r>
            <a:r>
              <a:rPr lang="ko-KR" altLang="en-US" dirty="0"/>
              <a:t>차 다항식 모델은 일반화 능력이 떨어짐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5-13])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예를 들어</a:t>
            </a:r>
            <a:r>
              <a:rPr lang="en-US" altLang="ko-KR" dirty="0"/>
              <a:t>, x</a:t>
            </a:r>
            <a:r>
              <a:rPr lang="en-US" altLang="ko-KR" baseline="-25000" dirty="0"/>
              <a:t>0</a:t>
            </a:r>
            <a:r>
              <a:rPr lang="ko-KR" altLang="en-US" dirty="0"/>
              <a:t>에서 부정확한 예측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데이터의</a:t>
            </a:r>
            <a:r>
              <a:rPr lang="en-US" altLang="ko-KR" dirty="0"/>
              <a:t> </a:t>
            </a:r>
            <a:r>
              <a:rPr lang="ko-KR" altLang="en-US" dirty="0"/>
              <a:t>복잡도에 비해 너무 큰 용량의 모델을 사용한 탓 </a:t>
            </a:r>
            <a:r>
              <a:rPr lang="en-US" altLang="ko-KR" dirty="0">
                <a:sym typeface="Wingdings" panose="05000000000000000000" pitchFamily="2" charset="2"/>
              </a:rPr>
              <a:t> </a:t>
            </a:r>
            <a:r>
              <a:rPr lang="ko-KR" altLang="en-US" dirty="0">
                <a:sym typeface="Wingdings" panose="05000000000000000000" pitchFamily="2" charset="2"/>
              </a:rPr>
              <a:t>과잉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적합</a:t>
            </a:r>
            <a:r>
              <a:rPr lang="en-US" altLang="ko-KR" baseline="-25000" dirty="0">
                <a:sym typeface="Wingdings" panose="05000000000000000000" pitchFamily="2" charset="2"/>
              </a:rPr>
              <a:t>over fitting</a:t>
            </a:r>
            <a:r>
              <a:rPr lang="ko-KR" altLang="en-US" baseline="-25000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현상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920" y="2492896"/>
            <a:ext cx="24860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36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기계학습 기초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기계학습에서 데이터의 중요성</a:t>
            </a:r>
            <a:endParaRPr lang="en-US" altLang="ko-KR" dirty="0"/>
          </a:p>
          <a:p>
            <a:pPr lvl="1"/>
            <a:r>
              <a:rPr lang="ko-KR" altLang="en-US" dirty="0"/>
              <a:t>에너지를 만드는 연료에 해당</a:t>
            </a:r>
            <a:endParaRPr lang="en-US" altLang="ko-KR" dirty="0"/>
          </a:p>
          <a:p>
            <a:pPr lvl="1"/>
            <a:r>
              <a:rPr lang="ko-KR" altLang="en-US" dirty="0"/>
              <a:t>데이터가 없으면 기계학습 적용이 불가능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가장 단순한 </a:t>
            </a:r>
            <a:r>
              <a:rPr lang="en-US" altLang="ko-KR" dirty="0"/>
              <a:t>iris </a:t>
            </a:r>
            <a:r>
              <a:rPr lang="ko-KR" altLang="en-US" dirty="0"/>
              <a:t>데이터로 시작해보자</a:t>
            </a:r>
            <a:r>
              <a:rPr lang="en-US" altLang="ko-KR" dirty="0"/>
              <a:t>.</a:t>
            </a:r>
          </a:p>
          <a:p>
            <a:pPr lvl="2"/>
            <a:endParaRPr lang="en-US" altLang="ko-KR" dirty="0"/>
          </a:p>
          <a:p>
            <a:pPr lvl="1"/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08973618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과잉 적합과 과잉 적합 회피 전략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딥러닝의</a:t>
            </a:r>
            <a:r>
              <a:rPr lang="en-US" altLang="ko-KR" dirty="0"/>
              <a:t> </a:t>
            </a:r>
            <a:r>
              <a:rPr lang="ko-KR" altLang="en-US" dirty="0"/>
              <a:t>과잉 적합 회피 전략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데이터 양을 늘림</a:t>
            </a:r>
            <a:r>
              <a:rPr lang="en-US" altLang="ko-KR" dirty="0"/>
              <a:t>. </a:t>
            </a:r>
            <a:r>
              <a:rPr lang="ko-KR" altLang="en-US" dirty="0"/>
              <a:t>데이터 양을 늘릴 수 없는 상황에서는 훈련 샘플을 변형하여 인위적으로 늘리는 데이터 증대</a:t>
            </a:r>
            <a:r>
              <a:rPr lang="en-US" altLang="ko-KR" baseline="-25000" dirty="0"/>
              <a:t>data augmentation</a:t>
            </a:r>
            <a:r>
              <a:rPr lang="ko-KR" altLang="en-US" baseline="-25000" dirty="0"/>
              <a:t> </a:t>
            </a:r>
            <a:r>
              <a:rPr lang="ko-KR" altLang="en-US" dirty="0"/>
              <a:t>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규제 기법 적용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데이터 증대</a:t>
            </a:r>
            <a:r>
              <a:rPr lang="en-US" altLang="ko-KR" dirty="0"/>
              <a:t>, </a:t>
            </a:r>
            <a:r>
              <a:rPr lang="ko-KR" altLang="en-US" dirty="0"/>
              <a:t>가중치 감쇠</a:t>
            </a:r>
            <a:r>
              <a:rPr lang="en-US" altLang="ko-KR" dirty="0"/>
              <a:t>, </a:t>
            </a:r>
            <a:r>
              <a:rPr lang="ko-KR" altLang="en-US" dirty="0" err="1"/>
              <a:t>드롭아웃</a:t>
            </a:r>
            <a:r>
              <a:rPr lang="en-US" altLang="ko-KR" dirty="0"/>
              <a:t>, </a:t>
            </a:r>
            <a:r>
              <a:rPr lang="ko-KR" altLang="en-US" dirty="0"/>
              <a:t>앙상블 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305175"/>
            <a:ext cx="7812360" cy="289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753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과잉 적합과 과잉 적합 회피 전략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9" y="1484784"/>
            <a:ext cx="773991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0976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딥러닝이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사용하는 손실 함수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시험 점수의 역할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점수가 낮은 학생에게 </a:t>
            </a:r>
            <a:r>
              <a:rPr lang="en-US" altLang="ko-KR" dirty="0"/>
              <a:t>F</a:t>
            </a:r>
            <a:r>
              <a:rPr lang="ko-KR" altLang="en-US" dirty="0"/>
              <a:t>학점 또는 낙방과 같은 벌점을 부여하면 자신을 성찰하고 더 열심히 공부할 동기 부여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점수가 낮거나 높거나 비슷한 벌점을 받으면 공정성이 깨지고 공부 의욕을 꺾음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en-US" dirty="0"/>
              <a:t>신경망 학습도 </a:t>
            </a:r>
            <a:r>
              <a:rPr lang="ko-KR" altLang="en-US" dirty="0" err="1"/>
              <a:t>비슷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신경망</a:t>
            </a:r>
            <a:r>
              <a:rPr lang="en-US" altLang="ko-KR" dirty="0"/>
              <a:t> </a:t>
            </a:r>
            <a:r>
              <a:rPr lang="ko-KR" altLang="en-US" dirty="0"/>
              <a:t>가중치가 학생</a:t>
            </a:r>
            <a:r>
              <a:rPr lang="en-US" altLang="ko-KR" dirty="0"/>
              <a:t>, </a:t>
            </a:r>
            <a:r>
              <a:rPr lang="ko-KR" altLang="en-US" dirty="0"/>
              <a:t>손실 함수가 시험 점수에 해당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6487170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평균제곱오차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샘플</a:t>
            </a:r>
            <a:r>
              <a:rPr lang="en-US" altLang="ko-KR" dirty="0"/>
              <a:t> </a:t>
            </a:r>
            <a:r>
              <a:rPr lang="ko-KR" altLang="en-US" dirty="0"/>
              <a:t>하나의 오류</a:t>
            </a:r>
            <a:endParaRPr lang="en-US" altLang="ko-KR" dirty="0"/>
          </a:p>
          <a:p>
            <a:pPr lvl="1"/>
            <a:r>
              <a:rPr lang="ko-KR" altLang="en-US" dirty="0"/>
              <a:t>레이블 </a:t>
            </a:r>
            <a:r>
              <a:rPr lang="en-US" altLang="ko-KR" b="1" dirty="0"/>
              <a:t>y</a:t>
            </a:r>
            <a:r>
              <a:rPr lang="ko-KR" altLang="en-US" dirty="0"/>
              <a:t>와 신경망이 예측한 값 </a:t>
            </a:r>
            <a:r>
              <a:rPr lang="en-US" altLang="ko-KR" b="1" dirty="0"/>
              <a:t>o</a:t>
            </a:r>
            <a:r>
              <a:rPr lang="ko-KR" altLang="en-US" dirty="0"/>
              <a:t>의 차이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평균제곱오차</a:t>
            </a:r>
            <a:r>
              <a:rPr lang="en-US" altLang="ko-KR" baseline="-25000" dirty="0"/>
              <a:t>MSE(mean-squared error)</a:t>
            </a:r>
            <a:endParaRPr lang="en-US" altLang="ko-KR" dirty="0"/>
          </a:p>
          <a:p>
            <a:pPr lvl="1"/>
            <a:r>
              <a:rPr lang="ko-KR" altLang="en-US" dirty="0"/>
              <a:t>통계학에서 오랫동안 사용해온 식을 기계 학습이 빌려다 쓰는 셈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r>
              <a:rPr lang="ko-KR" altLang="en-US" dirty="0"/>
              <a:t>평균제곱오차의 문제점</a:t>
            </a:r>
            <a:endParaRPr lang="en-US" altLang="ko-KR" dirty="0"/>
          </a:p>
          <a:p>
            <a:pPr lvl="1"/>
            <a:r>
              <a:rPr lang="ko-KR" altLang="en-US" dirty="0"/>
              <a:t>교정에 사용하는 값</a:t>
            </a:r>
            <a:r>
              <a:rPr lang="en-US" altLang="ko-KR" dirty="0"/>
              <a:t>, </a:t>
            </a:r>
            <a:r>
              <a:rPr lang="ko-KR" altLang="en-US" dirty="0"/>
              <a:t>즉 </a:t>
            </a:r>
            <a:r>
              <a:rPr lang="ko-KR" altLang="en-US" dirty="0" err="1"/>
              <a:t>그레이디언트가</a:t>
            </a:r>
            <a:r>
              <a:rPr lang="ko-KR" altLang="en-US" dirty="0"/>
              <a:t> 벌점에 해당</a:t>
            </a:r>
            <a:r>
              <a:rPr lang="en-US" altLang="ko-KR" dirty="0"/>
              <a:t>. </a:t>
            </a:r>
            <a:r>
              <a:rPr lang="ko-KR" altLang="en-US" dirty="0"/>
              <a:t>오차 </a:t>
            </a:r>
            <a:r>
              <a:rPr lang="en-US" altLang="ko-KR" dirty="0"/>
              <a:t>e</a:t>
            </a:r>
            <a:r>
              <a:rPr lang="ko-KR" altLang="en-US" dirty="0"/>
              <a:t>가 더 큰데 </a:t>
            </a:r>
            <a:r>
              <a:rPr lang="ko-KR" altLang="en-US" dirty="0" err="1"/>
              <a:t>그레이디언트가</a:t>
            </a:r>
            <a:r>
              <a:rPr lang="ko-KR" altLang="en-US" dirty="0"/>
              <a:t> 더 작은 상황이 발생</a:t>
            </a:r>
            <a:r>
              <a:rPr lang="en-US" altLang="ko-KR" dirty="0"/>
              <a:t>(</a:t>
            </a:r>
            <a:r>
              <a:rPr lang="ko-KR" altLang="en-US" dirty="0"/>
              <a:t>공부를 못하는 학생이 더 높은 점수를 받는 상황에 비유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학습이 느려지거나 학습이 안되는 상황을 초래할 가능성</a:t>
            </a:r>
            <a:endParaRPr lang="en-US" altLang="ko-KR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244" y="1899150"/>
            <a:ext cx="2076450" cy="36195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244" y="3356993"/>
            <a:ext cx="4032448" cy="103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793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엔트로피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엔트로피</a:t>
            </a:r>
            <a:r>
              <a:rPr lang="en-US" altLang="ko-KR" baseline="-25000" dirty="0"/>
              <a:t>entropy</a:t>
            </a:r>
          </a:p>
          <a:p>
            <a:pPr lvl="1"/>
            <a:r>
              <a:rPr lang="ko-KR" altLang="en-US" dirty="0"/>
              <a:t>확률 분포의 </a:t>
            </a:r>
            <a:r>
              <a:rPr lang="ko-KR" altLang="en-US" dirty="0" err="1"/>
              <a:t>무작위성</a:t>
            </a:r>
            <a:r>
              <a:rPr lang="en-US" altLang="ko-KR" dirty="0"/>
              <a:t>(</a:t>
            </a:r>
            <a:r>
              <a:rPr lang="ko-KR" altLang="en-US" dirty="0"/>
              <a:t>불확실성</a:t>
            </a:r>
            <a:r>
              <a:rPr lang="en-US" altLang="ko-KR" dirty="0"/>
              <a:t>)</a:t>
            </a:r>
            <a:r>
              <a:rPr lang="ko-KR" altLang="en-US" dirty="0"/>
              <a:t>을 측정하는 함수 </a:t>
            </a:r>
            <a:r>
              <a:rPr lang="en-US" altLang="ko-KR" dirty="0"/>
              <a:t>(</a:t>
            </a:r>
            <a:r>
              <a:rPr lang="ko-KR" altLang="en-US" dirty="0"/>
              <a:t>식 </a:t>
            </a:r>
            <a:r>
              <a:rPr lang="en-US" altLang="ko-KR" dirty="0"/>
              <a:t>(5.9))</a:t>
            </a:r>
          </a:p>
          <a:p>
            <a:pPr lvl="2"/>
            <a:r>
              <a:rPr lang="ko-KR" altLang="en-US" dirty="0"/>
              <a:t>공정한 주사위의 엔트로피는 찌그러진 주사위보다 높음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, 1</a:t>
            </a:r>
            <a:r>
              <a:rPr lang="ko-KR" altLang="en-US" dirty="0"/>
              <a:t>의 면적이 더 넓은 찌그러진 주사위는 불확실성이 낮아짐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예를 들어</a:t>
            </a:r>
            <a:r>
              <a:rPr lang="en-US" altLang="ko-KR" dirty="0"/>
              <a:t>, </a:t>
            </a:r>
            <a:r>
              <a:rPr lang="ko-KR" altLang="en-US" dirty="0"/>
              <a:t>공정한 주사위의 엔트로피</a:t>
            </a:r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r>
              <a:rPr lang="ko-KR" altLang="en-US" dirty="0"/>
              <a:t>교차 엔트로피</a:t>
            </a:r>
            <a:r>
              <a:rPr lang="en-US" altLang="ko-KR" baseline="-25000" dirty="0"/>
              <a:t>cross entropy</a:t>
            </a:r>
          </a:p>
          <a:p>
            <a:pPr lvl="1"/>
            <a:r>
              <a:rPr lang="ko-KR" altLang="en-US" dirty="0"/>
              <a:t>두</a:t>
            </a:r>
            <a:r>
              <a:rPr lang="en-US" altLang="ko-KR" dirty="0"/>
              <a:t> </a:t>
            </a:r>
            <a:r>
              <a:rPr lang="ko-KR" altLang="en-US" dirty="0"/>
              <a:t>확률</a:t>
            </a:r>
            <a:r>
              <a:rPr lang="en-US" altLang="ko-KR" dirty="0"/>
              <a:t> </a:t>
            </a:r>
            <a:r>
              <a:rPr lang="ko-KR" altLang="en-US" dirty="0"/>
              <a:t>분포 </a:t>
            </a:r>
            <a:r>
              <a:rPr lang="en-US" altLang="ko-KR" dirty="0"/>
              <a:t>P</a:t>
            </a:r>
            <a:r>
              <a:rPr lang="ko-KR" altLang="en-US" dirty="0"/>
              <a:t>와 </a:t>
            </a:r>
            <a:r>
              <a:rPr lang="en-US" altLang="ko-KR" dirty="0"/>
              <a:t>Q</a:t>
            </a:r>
            <a:r>
              <a:rPr lang="ko-KR" altLang="en-US" dirty="0"/>
              <a:t>가 다른 정도를 측정하는 함수</a:t>
            </a:r>
            <a:r>
              <a:rPr lang="en-US" altLang="ko-KR" dirty="0"/>
              <a:t>(</a:t>
            </a:r>
            <a:r>
              <a:rPr lang="ko-KR" altLang="en-US" dirty="0"/>
              <a:t>식 </a:t>
            </a:r>
            <a:r>
              <a:rPr lang="en-US" altLang="ko-KR" dirty="0"/>
              <a:t>(5.10))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예를</a:t>
            </a:r>
            <a:r>
              <a:rPr lang="en-US" altLang="ko-KR" dirty="0"/>
              <a:t> </a:t>
            </a:r>
            <a:r>
              <a:rPr lang="ko-KR" altLang="en-US" dirty="0"/>
              <a:t>들어</a:t>
            </a:r>
            <a:r>
              <a:rPr lang="en-US" altLang="ko-KR" dirty="0"/>
              <a:t>,</a:t>
            </a:r>
          </a:p>
          <a:p>
            <a:pPr lvl="2"/>
            <a:r>
              <a:rPr lang="ko-KR" altLang="en-US" dirty="0"/>
              <a:t>공정한 주사위 </a:t>
            </a:r>
            <a:r>
              <a:rPr lang="en-US" altLang="ko-KR" dirty="0"/>
              <a:t>P</a:t>
            </a:r>
            <a:r>
              <a:rPr lang="ko-KR" altLang="en-US" dirty="0"/>
              <a:t>와 </a:t>
            </a:r>
            <a:r>
              <a:rPr lang="en-US" altLang="ko-KR" dirty="0"/>
              <a:t>Q</a:t>
            </a:r>
            <a:r>
              <a:rPr lang="ko-KR" altLang="en-US" dirty="0"/>
              <a:t>의 교차 엔트로피</a:t>
            </a:r>
            <a:endParaRPr lang="en-US" altLang="ko-KR" dirty="0"/>
          </a:p>
          <a:p>
            <a:pPr lvl="2"/>
            <a:r>
              <a:rPr lang="ko-KR" altLang="en-US" dirty="0"/>
              <a:t>공정한 주사위 </a:t>
            </a:r>
            <a:r>
              <a:rPr lang="en-US" altLang="ko-KR" dirty="0"/>
              <a:t>P</a:t>
            </a:r>
            <a:r>
              <a:rPr lang="ko-KR" altLang="en-US" dirty="0"/>
              <a:t>와 찌그러진 주사위 </a:t>
            </a:r>
            <a:r>
              <a:rPr lang="en-US" altLang="ko-KR" dirty="0"/>
              <a:t>Q(1</a:t>
            </a:r>
            <a:r>
              <a:rPr lang="ko-KR" altLang="en-US" dirty="0"/>
              <a:t>이 </a:t>
            </a:r>
            <a:r>
              <a:rPr lang="en-US" altLang="ko-KR" dirty="0"/>
              <a:t>½, </a:t>
            </a:r>
            <a:r>
              <a:rPr lang="ko-KR" altLang="en-US" dirty="0"/>
              <a:t>나머지는 </a:t>
            </a:r>
            <a:r>
              <a:rPr lang="en-US" altLang="ko-KR" dirty="0"/>
              <a:t>1/10</a:t>
            </a:r>
            <a:r>
              <a:rPr lang="ko-KR" altLang="en-US" dirty="0"/>
              <a:t>확률</a:t>
            </a:r>
            <a:r>
              <a:rPr lang="en-US" altLang="ko-KR" dirty="0"/>
              <a:t>)</a:t>
            </a:r>
            <a:r>
              <a:rPr lang="ko-KR" altLang="en-US" dirty="0"/>
              <a:t>의 교차 엔트로피</a:t>
            </a:r>
            <a:endParaRPr lang="en-US" altLang="ko-KR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2276872"/>
            <a:ext cx="2952328" cy="43490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388" y="5710748"/>
            <a:ext cx="3655515" cy="38648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168" y="2780929"/>
            <a:ext cx="3352800" cy="4095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2758" y="813836"/>
            <a:ext cx="7274023" cy="30123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169" y="4209158"/>
            <a:ext cx="3712840" cy="39176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6388" y="4714138"/>
            <a:ext cx="2383160" cy="49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5001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엔트로피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교차 엔트로피 손실 함수</a:t>
            </a:r>
            <a:r>
              <a:rPr lang="en-US" altLang="ko-KR" dirty="0"/>
              <a:t>(</a:t>
            </a:r>
            <a:r>
              <a:rPr lang="ko-KR" altLang="en-US" dirty="0"/>
              <a:t>식 </a:t>
            </a:r>
            <a:r>
              <a:rPr lang="en-US" altLang="ko-KR" dirty="0"/>
              <a:t>(5.11))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교차 엔트로피는 평균제곱오차의 불공정성 문제를 해결해 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딥러닝은</a:t>
            </a:r>
            <a:r>
              <a:rPr lang="ko-KR" altLang="en-US" dirty="0"/>
              <a:t> 주로 교차 엔트로피를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9" y="2564905"/>
            <a:ext cx="5076825" cy="46672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7" y="3247366"/>
            <a:ext cx="7057653" cy="334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2609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딥러닝이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사용하는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손실</a:t>
            </a:r>
            <a:r>
              <a:rPr lang="en-US" altLang="ko-KR" dirty="0"/>
              <a:t> </a:t>
            </a:r>
            <a:r>
              <a:rPr lang="ko-KR" altLang="en-US" dirty="0"/>
              <a:t>함수의 최저점을 찾아주는 </a:t>
            </a:r>
            <a:r>
              <a:rPr lang="ko-KR" altLang="en-US" dirty="0" err="1"/>
              <a:t>옵티마이저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표준에 해당하는 </a:t>
            </a:r>
            <a:r>
              <a:rPr lang="en-US" altLang="ko-KR" dirty="0"/>
              <a:t>SGD </a:t>
            </a:r>
            <a:r>
              <a:rPr lang="ko-KR" altLang="en-US" dirty="0" err="1"/>
              <a:t>옵티마이저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4-5])</a:t>
            </a:r>
            <a:r>
              <a:rPr lang="ko-KR" altLang="en-US" dirty="0"/>
              <a:t>를 개선하는 두 가지 아이디어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모멘텀</a:t>
            </a:r>
            <a:r>
              <a:rPr lang="en-US" altLang="ko-KR" baseline="-25000" dirty="0"/>
              <a:t>momentum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적응적 </a:t>
            </a:r>
            <a:r>
              <a:rPr lang="ko-KR" altLang="en-US" dirty="0" err="1"/>
              <a:t>학습률</a:t>
            </a:r>
            <a:r>
              <a:rPr lang="en-US" altLang="ko-KR" baseline="-25000" dirty="0"/>
              <a:t>adaptive learning rate</a:t>
            </a:r>
          </a:p>
        </p:txBody>
      </p:sp>
    </p:spTree>
    <p:extLst>
      <p:ext uri="{BB962C8B-B14F-4D97-AF65-F5344CB8AC3E}">
        <p14:creationId xmlns:p14="http://schemas.microsoft.com/office/powerpoint/2010/main" val="21152934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모멘텀을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물리에서 모멘텀</a:t>
            </a:r>
            <a:endParaRPr lang="en-US" altLang="ko-KR" dirty="0"/>
          </a:p>
          <a:p>
            <a:pPr lvl="1"/>
            <a:r>
              <a:rPr lang="ko-KR" altLang="en-US" dirty="0"/>
              <a:t>이전 운동량을 현재에 반영</a:t>
            </a:r>
            <a:r>
              <a:rPr lang="en-US" altLang="ko-KR" dirty="0"/>
              <a:t>(</a:t>
            </a:r>
            <a:r>
              <a:rPr lang="ko-KR" altLang="en-US" dirty="0"/>
              <a:t>관성과 관련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옵티마이저에</a:t>
            </a:r>
            <a:r>
              <a:rPr lang="ko-KR" altLang="en-US" dirty="0"/>
              <a:t> 적용하면 뚜렷한 성능 향상</a:t>
            </a:r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모멘텀의 원리</a:t>
            </a:r>
            <a:endParaRPr lang="en-US" altLang="ko-KR" dirty="0"/>
          </a:p>
          <a:p>
            <a:pPr lvl="1"/>
            <a:r>
              <a:rPr lang="ko-KR" altLang="en-US" dirty="0"/>
              <a:t>모멘텀에서는 이전 방향 정보 </a:t>
            </a:r>
            <a:r>
              <a:rPr lang="en-US" altLang="ko-KR" b="1" dirty="0"/>
              <a:t>v</a:t>
            </a:r>
            <a:r>
              <a:rPr lang="ko-KR" altLang="en-US" dirty="0"/>
              <a:t>를 같이 고려</a:t>
            </a:r>
            <a:r>
              <a:rPr lang="en-US" altLang="ko-KR" dirty="0"/>
              <a:t>(</a:t>
            </a:r>
            <a:r>
              <a:rPr lang="el-GR" altLang="ko-KR" dirty="0"/>
              <a:t>α</a:t>
            </a:r>
            <a:r>
              <a:rPr lang="ko-KR" altLang="en-US" dirty="0"/>
              <a:t>는</a:t>
            </a:r>
            <a:r>
              <a:rPr lang="en-US" altLang="ko-KR" dirty="0"/>
              <a:t> [0,1]</a:t>
            </a:r>
            <a:r>
              <a:rPr lang="ko-KR" altLang="en-US" dirty="0"/>
              <a:t>사이에서 조절</a:t>
            </a:r>
            <a:r>
              <a:rPr lang="en-US" altLang="ko-KR" dirty="0"/>
              <a:t>)</a:t>
            </a:r>
          </a:p>
          <a:p>
            <a:pPr lvl="2"/>
            <a:r>
              <a:rPr lang="el-GR" altLang="ko-KR" dirty="0"/>
              <a:t>α</a:t>
            </a:r>
            <a:r>
              <a:rPr lang="en-US" altLang="ko-KR" dirty="0"/>
              <a:t>=0</a:t>
            </a:r>
            <a:r>
              <a:rPr lang="ko-KR" altLang="en-US" dirty="0"/>
              <a:t>는 고전적 </a:t>
            </a:r>
            <a:r>
              <a:rPr lang="en-US" altLang="ko-KR" dirty="0"/>
              <a:t>SGD, </a:t>
            </a:r>
            <a:r>
              <a:rPr lang="el-GR" altLang="ko-KR" dirty="0"/>
              <a:t>α</a:t>
            </a:r>
            <a:r>
              <a:rPr lang="ko-KR" altLang="en-US" dirty="0"/>
              <a:t>가 </a:t>
            </a:r>
            <a:r>
              <a:rPr lang="en-US" altLang="ko-KR" dirty="0"/>
              <a:t>1</a:t>
            </a:r>
            <a:r>
              <a:rPr lang="ko-KR" altLang="en-US" dirty="0"/>
              <a:t>에 가까울수록 이전 정보에 큰 가중치 부여</a:t>
            </a:r>
            <a:endParaRPr lang="en-US" altLang="ko-KR" dirty="0"/>
          </a:p>
          <a:p>
            <a:pPr lvl="2"/>
            <a:r>
              <a:rPr lang="ko-KR" altLang="en-US" dirty="0"/>
              <a:t>보통 </a:t>
            </a:r>
            <a:r>
              <a:rPr lang="el-GR" altLang="ko-KR" dirty="0"/>
              <a:t>α</a:t>
            </a:r>
            <a:r>
              <a:rPr lang="en-US" altLang="ko-KR" dirty="0"/>
              <a:t>=0.5, 0.9</a:t>
            </a:r>
            <a:r>
              <a:rPr lang="ko-KR" altLang="en-US" dirty="0"/>
              <a:t>를</a:t>
            </a:r>
            <a:r>
              <a:rPr lang="en-US" altLang="ko-KR" dirty="0"/>
              <a:t> </a:t>
            </a:r>
            <a:r>
              <a:rPr lang="ko-KR" altLang="en-US" dirty="0"/>
              <a:t>사용</a:t>
            </a:r>
            <a:r>
              <a:rPr lang="en-US" altLang="ko-KR" dirty="0"/>
              <a:t> 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3284984"/>
            <a:ext cx="7241596" cy="93489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082" y="4187603"/>
            <a:ext cx="4221701" cy="24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6125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모멘텀을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 err="1"/>
                  <a:t>네스테로프</a:t>
                </a:r>
                <a:r>
                  <a:rPr lang="ko-KR" altLang="en-US" dirty="0"/>
                  <a:t> 모멘텀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/>
                  <a:t>현재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점</a:t>
                </a:r>
                <a:r>
                  <a:rPr lang="en-US" altLang="ko-KR" dirty="0"/>
                  <a:t> </a:t>
                </a:r>
                <a:r>
                  <a:rPr lang="en-US" altLang="ko-KR" b="1" dirty="0"/>
                  <a:t>w</a:t>
                </a:r>
                <a:r>
                  <a:rPr lang="ko-KR" altLang="en-US" dirty="0"/>
                  <a:t>에서 미분하는 대신</a:t>
                </a:r>
                <a:r>
                  <a:rPr lang="en-US" altLang="ko-KR" dirty="0"/>
                  <a:t>, </a:t>
                </a:r>
                <a:r>
                  <a:rPr lang="ko-KR" altLang="en-US" dirty="0"/>
                  <a:t>이전 정보 </a:t>
                </a:r>
                <a:r>
                  <a:rPr lang="el-GR" altLang="ko-KR" dirty="0"/>
                  <a:t>α</a:t>
                </a:r>
                <a:r>
                  <a:rPr lang="en-US" altLang="ko-KR" b="1" dirty="0"/>
                  <a:t>v</a:t>
                </a:r>
                <a:r>
                  <a:rPr lang="ko-KR" altLang="en-US" dirty="0"/>
                  <a:t>를 이용하여 다음에 이동할 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ko-KR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acc>
                  </m:oMath>
                </a14:m>
                <a:r>
                  <a:rPr lang="ko-KR" altLang="en-US" dirty="0"/>
                  <a:t>을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예측하고 그곳에서 </a:t>
                </a:r>
                <a:r>
                  <a:rPr lang="ko-KR" altLang="en-US" dirty="0" err="1"/>
                  <a:t>그레이디언트를</a:t>
                </a:r>
                <a:r>
                  <a:rPr lang="ko-KR" altLang="en-US" dirty="0"/>
                  <a:t> 계산 </a:t>
                </a:r>
                <a:endParaRPr lang="en-US" altLang="ko-KR" dirty="0"/>
              </a:p>
              <a:p>
                <a:r>
                  <a:rPr lang="ko-KR" altLang="en-US" dirty="0"/>
                  <a:t>모멘텀 효과를 시각화하는 사이트</a:t>
                </a: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157" y="3621088"/>
            <a:ext cx="5635550" cy="284825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68" y="2821802"/>
            <a:ext cx="7724488" cy="60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5007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모멘텀을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텐서플로에서</a:t>
            </a:r>
            <a:r>
              <a:rPr lang="ko-KR" altLang="en-US" dirty="0"/>
              <a:t> 모멘텀 적용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기본값은 모멘텀 적용 않고 </a:t>
            </a:r>
            <a:r>
              <a:rPr lang="ko-KR" altLang="en-US" dirty="0" err="1"/>
              <a:t>네스테로프</a:t>
            </a:r>
            <a:r>
              <a:rPr lang="ko-KR" altLang="en-US" dirty="0"/>
              <a:t> 적용 안함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만일 </a:t>
            </a:r>
            <a:r>
              <a:rPr lang="ko-KR" altLang="en-US" dirty="0" err="1"/>
              <a:t>학습률</a:t>
            </a:r>
            <a:r>
              <a:rPr lang="ko-KR" altLang="en-US" dirty="0"/>
              <a:t> </a:t>
            </a:r>
            <a:r>
              <a:rPr lang="en-US" altLang="ko-KR" dirty="0"/>
              <a:t>0.0001, </a:t>
            </a:r>
            <a:r>
              <a:rPr lang="ko-KR" altLang="en-US" dirty="0"/>
              <a:t>모멘텀 </a:t>
            </a:r>
            <a:r>
              <a:rPr lang="en-US" altLang="ko-KR" dirty="0"/>
              <a:t>0.9, </a:t>
            </a:r>
            <a:r>
              <a:rPr lang="ko-KR" altLang="en-US" dirty="0" err="1"/>
              <a:t>네스테로프</a:t>
            </a:r>
            <a:r>
              <a:rPr lang="ko-KR" altLang="en-US" dirty="0"/>
              <a:t> 적용하려면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tensorflow.keras</a:t>
            </a:r>
            <a:r>
              <a:rPr lang="en-US" altLang="ko-KR" dirty="0"/>
              <a:t>. </a:t>
            </a:r>
            <a:r>
              <a:rPr lang="en-US" altLang="ko-KR" dirty="0" err="1"/>
              <a:t>optimizer.SGD</a:t>
            </a:r>
            <a:r>
              <a:rPr lang="en-US" altLang="ko-KR" dirty="0"/>
              <a:t>(</a:t>
            </a:r>
            <a:r>
              <a:rPr lang="en-US" altLang="ko-KR" dirty="0" err="1"/>
              <a:t>learning_rate</a:t>
            </a:r>
            <a:r>
              <a:rPr lang="en-US" altLang="ko-KR" dirty="0"/>
              <a:t>=0.0001, momentum=0.9, </a:t>
            </a:r>
            <a:r>
              <a:rPr lang="en-US" altLang="ko-KR" dirty="0" err="1"/>
              <a:t>nesterov</a:t>
            </a:r>
            <a:r>
              <a:rPr lang="en-US" altLang="ko-KR" dirty="0"/>
              <a:t>=True)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호출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r>
              <a:rPr lang="ko-KR" altLang="en-US" dirty="0"/>
              <a:t> </a:t>
            </a: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916833"/>
            <a:ext cx="8045722" cy="124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35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읽기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사이킷런</a:t>
            </a:r>
            <a:r>
              <a:rPr lang="en-US" altLang="ko-KR" dirty="0"/>
              <a:t>(</a:t>
            </a:r>
            <a:r>
              <a:rPr lang="en-US" altLang="ko-KR" dirty="0" err="1"/>
              <a:t>scikit</a:t>
            </a:r>
            <a:r>
              <a:rPr lang="en-US" altLang="ko-KR" dirty="0"/>
              <a:t>-learn) </a:t>
            </a:r>
            <a:r>
              <a:rPr lang="ko-KR" altLang="en-US" dirty="0"/>
              <a:t>라이브러리 설치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pip install </a:t>
            </a:r>
            <a:r>
              <a:rPr lang="en-US" altLang="ko-KR" dirty="0" err="1"/>
              <a:t>scikit</a:t>
            </a:r>
            <a:r>
              <a:rPr lang="en-US" altLang="ko-KR" dirty="0"/>
              <a:t>-learn </a:t>
            </a:r>
            <a:r>
              <a:rPr lang="ko-KR" altLang="en-US" dirty="0"/>
              <a:t>명령어로 라이브러리 설치</a:t>
            </a:r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2204864"/>
            <a:ext cx="7640351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33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5.8.2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적응적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학습률을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적용한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옵티마이저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식 </a:t>
            </a:r>
            <a:r>
              <a:rPr lang="en-US" altLang="ko-KR" dirty="0"/>
              <a:t>(5.12)</a:t>
            </a:r>
            <a:r>
              <a:rPr lang="ko-KR" altLang="en-US" dirty="0"/>
              <a:t>의 </a:t>
            </a:r>
            <a:r>
              <a:rPr lang="ko-KR" altLang="en-US" dirty="0" err="1"/>
              <a:t>학습률</a:t>
            </a:r>
            <a:endParaRPr lang="en-US" altLang="ko-KR" dirty="0"/>
          </a:p>
          <a:p>
            <a:pPr lvl="1"/>
            <a:r>
              <a:rPr lang="ko-KR" altLang="en-US" dirty="0" err="1"/>
              <a:t>그레이디언트는</a:t>
            </a:r>
            <a:r>
              <a:rPr lang="ko-KR" altLang="en-US" dirty="0"/>
              <a:t> 최저점의 방향은 알려주지만 </a:t>
            </a:r>
            <a:r>
              <a:rPr lang="ko-KR" altLang="en-US" dirty="0" err="1"/>
              <a:t>이동량에</a:t>
            </a:r>
            <a:r>
              <a:rPr lang="ko-KR" altLang="en-US" dirty="0"/>
              <a:t> 대한 정보는 없기 때문에 작은 </a:t>
            </a:r>
            <a:r>
              <a:rPr lang="ko-KR" altLang="en-US" dirty="0" err="1"/>
              <a:t>학습률을</a:t>
            </a:r>
            <a:r>
              <a:rPr lang="ko-KR" altLang="en-US" dirty="0"/>
              <a:t> 곱해 조금씩 보수적으로 이동</a:t>
            </a:r>
            <a:endParaRPr lang="en-US" altLang="ko-KR" dirty="0"/>
          </a:p>
          <a:p>
            <a:pPr lvl="1"/>
            <a:r>
              <a:rPr lang="ko-KR" altLang="en-US" dirty="0" err="1"/>
              <a:t>학습률이</a:t>
            </a:r>
            <a:r>
              <a:rPr lang="ko-KR" altLang="en-US" dirty="0"/>
              <a:t> 너무 작으면 학습에 많은 시간 소요</a:t>
            </a:r>
            <a:r>
              <a:rPr lang="en-US" altLang="ko-KR" dirty="0"/>
              <a:t>. </a:t>
            </a:r>
            <a:r>
              <a:rPr lang="ko-KR" altLang="en-US" dirty="0"/>
              <a:t>너무 크면 진동 가능성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r>
              <a:rPr lang="ko-KR" altLang="en-US" dirty="0"/>
              <a:t>적응적 </a:t>
            </a:r>
            <a:r>
              <a:rPr lang="ko-KR" altLang="en-US" dirty="0" err="1"/>
              <a:t>학습률</a:t>
            </a:r>
            <a:endParaRPr lang="en-US" altLang="ko-KR" dirty="0"/>
          </a:p>
          <a:p>
            <a:pPr lvl="1"/>
            <a:r>
              <a:rPr lang="ko-KR" altLang="en-US" dirty="0"/>
              <a:t>상황에 맞게 </a:t>
            </a:r>
            <a:r>
              <a:rPr lang="ko-KR" altLang="en-US" dirty="0" err="1"/>
              <a:t>학습률을</a:t>
            </a:r>
            <a:r>
              <a:rPr lang="ko-KR" altLang="en-US" dirty="0"/>
              <a:t> 조절하는 방법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r>
              <a:rPr lang="ko-KR" altLang="en-US" dirty="0"/>
              <a:t> 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2276872"/>
            <a:ext cx="4840608" cy="223224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5157192"/>
            <a:ext cx="5676531" cy="152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8698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5.9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좋은 프로그래밍 스킬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프로그래밍 스킬의 중요성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프로그래밍을 못하면 아무런 인공지능 프로그램도 만들 수 없음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프로그래밍이 미숙하면 좋은 아이디어보다 디버깅에 에너지 소진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프로그래밍은 인공지능에서 충분조건은 아니지만 핵심 필요조건</a:t>
            </a:r>
            <a:endParaRPr lang="en-US" altLang="ko-KR" dirty="0"/>
          </a:p>
          <a:p>
            <a:pPr marL="457200" indent="-457200">
              <a:buFont typeface="+mj-lt"/>
              <a:buAutoNum type="arabicPeriod"/>
            </a:pPr>
            <a:r>
              <a:rPr lang="ko-KR" altLang="en-US" dirty="0" err="1"/>
              <a:t>모듈화하라</a:t>
            </a:r>
            <a:r>
              <a:rPr lang="en-US" altLang="ko-KR" dirty="0"/>
              <a:t>.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5-11]</a:t>
            </a:r>
            <a:r>
              <a:rPr lang="ko-KR" altLang="en-US" dirty="0"/>
              <a:t>의 </a:t>
            </a:r>
            <a:r>
              <a:rPr lang="en-US" altLang="ko-KR" dirty="0" err="1"/>
              <a:t>build_model</a:t>
            </a:r>
            <a:r>
              <a:rPr lang="en-US" altLang="ko-KR" dirty="0"/>
              <a:t> </a:t>
            </a:r>
            <a:r>
              <a:rPr lang="ko-KR" altLang="en-US" dirty="0"/>
              <a:t>함수가 좋은 사례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26~27</a:t>
            </a:r>
            <a:r>
              <a:rPr lang="ko-KR" altLang="en-US" dirty="0"/>
              <a:t>행의 </a:t>
            </a:r>
            <a:r>
              <a:rPr lang="en-US" altLang="ko-KR" dirty="0" err="1"/>
              <a:t>batch_siz</a:t>
            </a:r>
            <a:r>
              <a:rPr lang="ko-KR" altLang="en-US" dirty="0"/>
              <a:t>와 </a:t>
            </a:r>
            <a:r>
              <a:rPr lang="en-US" altLang="ko-KR" dirty="0" err="1"/>
              <a:t>n_epoch</a:t>
            </a:r>
            <a:r>
              <a:rPr lang="en-US" altLang="ko-KR" dirty="0"/>
              <a:t> </a:t>
            </a:r>
            <a:r>
              <a:rPr lang="ko-KR" altLang="en-US" dirty="0"/>
              <a:t>상수</a:t>
            </a:r>
            <a:r>
              <a:rPr lang="en-US" altLang="ko-KR" dirty="0"/>
              <a:t>(</a:t>
            </a:r>
            <a:r>
              <a:rPr lang="ko-KR" altLang="en-US" dirty="0"/>
              <a:t>상수로 정의해 놓고 여러 군데에서 활용</a:t>
            </a:r>
            <a:r>
              <a:rPr lang="en-US" altLang="ko-KR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ko-KR" altLang="en-US" dirty="0"/>
              <a:t>언어의 좋은 특성을 최대한 활용하라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5-11]</a:t>
            </a:r>
            <a:r>
              <a:rPr lang="ko-KR" altLang="en-US" dirty="0"/>
              <a:t>의 </a:t>
            </a:r>
            <a:r>
              <a:rPr lang="en-US" altLang="ko-KR" dirty="0"/>
              <a:t>60</a:t>
            </a:r>
            <a:r>
              <a:rPr lang="ko-KR" altLang="en-US" dirty="0"/>
              <a:t>행 사례</a:t>
            </a:r>
            <a:r>
              <a:rPr lang="en-US" altLang="ko-KR" dirty="0"/>
              <a:t>(②</a:t>
            </a:r>
            <a:r>
              <a:rPr lang="ko-KR" altLang="en-US" dirty="0"/>
              <a:t>의 두 행을 간결하게 ①의 한 행으로 코딩</a:t>
            </a:r>
            <a:r>
              <a:rPr lang="en-US" altLang="ko-KR" dirty="0"/>
              <a:t>)</a:t>
            </a:r>
          </a:p>
          <a:p>
            <a:pPr marL="742950" lvl="2" indent="-457200">
              <a:buFont typeface="Wingdings" panose="05000000000000000000" pitchFamily="2" charset="2"/>
              <a:buChar char="§"/>
            </a:pPr>
            <a:endParaRPr lang="en-US" altLang="ko-KR" dirty="0"/>
          </a:p>
          <a:p>
            <a:pPr marL="742950" lvl="2" indent="-457200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5157193"/>
            <a:ext cx="7296150" cy="3333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5805264"/>
            <a:ext cx="5553075" cy="628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03719" y="5080333"/>
            <a:ext cx="408301" cy="48709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46219" y="5876043"/>
            <a:ext cx="408301" cy="48709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39984717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5.9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좋은 프로그래밍 스킬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ko-KR" altLang="en-US" dirty="0" err="1"/>
              <a:t>점증적으로</a:t>
            </a:r>
            <a:r>
              <a:rPr lang="ko-KR" altLang="en-US" dirty="0"/>
              <a:t> 코딩하라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한번에 한가지 기능을 추가하고 옳게 작동하는지 확인하는 일을 반복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5-11]</a:t>
            </a:r>
            <a:r>
              <a:rPr lang="ko-KR" altLang="en-US" dirty="0"/>
              <a:t>의 그래프 그리는 </a:t>
            </a:r>
            <a:r>
              <a:rPr lang="en-US" altLang="ko-KR" dirty="0"/>
              <a:t>68~82</a:t>
            </a:r>
            <a:r>
              <a:rPr lang="ko-KR" altLang="en-US" dirty="0"/>
              <a:t>행</a:t>
            </a:r>
            <a:endParaRPr lang="en-US" altLang="ko-KR" dirty="0"/>
          </a:p>
          <a:p>
            <a:pPr lvl="1"/>
            <a:endParaRPr lang="en-US" altLang="ko-KR" dirty="0"/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ko-KR" altLang="en-US" dirty="0"/>
              <a:t>디자인 패턴을 몸에 배게 하라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다른 프로그램과 공유하는 디자인 패턴에 대한 눈썰미</a:t>
            </a:r>
            <a:endParaRPr lang="en-US" altLang="ko-KR" dirty="0"/>
          </a:p>
          <a:p>
            <a:pPr lvl="1"/>
            <a:endParaRPr lang="en-US" altLang="ko-KR" dirty="0"/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ko-KR" altLang="en-US" dirty="0"/>
              <a:t>도구에 한없이 익숙해져라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dirty="0" err="1"/>
              <a:t>Colab</a:t>
            </a:r>
            <a:r>
              <a:rPr lang="en-US" altLang="ko-KR" dirty="0"/>
              <a:t>, VS Code, </a:t>
            </a:r>
            <a:r>
              <a:rPr lang="en-US" altLang="ko-KR" dirty="0" err="1"/>
              <a:t>Pycharm</a:t>
            </a:r>
            <a:r>
              <a:rPr lang="en-US" altLang="ko-KR" dirty="0"/>
              <a:t>, </a:t>
            </a:r>
            <a:r>
              <a:rPr lang="ko-KR" altLang="en-US" dirty="0" err="1"/>
              <a:t>스파이더</a:t>
            </a:r>
            <a:r>
              <a:rPr lang="ko-KR" altLang="en-US" dirty="0"/>
              <a:t> 사용법에 </a:t>
            </a:r>
            <a:r>
              <a:rPr lang="ko-KR" altLang="en-US" dirty="0" err="1"/>
              <a:t>익숙</a:t>
            </a:r>
            <a:endParaRPr lang="en-US" altLang="ko-KR" dirty="0"/>
          </a:p>
          <a:p>
            <a:pPr lvl="1"/>
            <a:r>
              <a:rPr lang="ko-KR" altLang="en-US" dirty="0"/>
              <a:t>라이브러리 사용에 </a:t>
            </a:r>
            <a:r>
              <a:rPr lang="ko-KR" altLang="en-US" dirty="0" err="1"/>
              <a:t>익숙</a:t>
            </a:r>
            <a:endParaRPr lang="en-US" altLang="ko-KR" dirty="0"/>
          </a:p>
          <a:p>
            <a:pPr lvl="1"/>
            <a:endParaRPr lang="en-US" altLang="ko-KR" dirty="0"/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ko-KR" altLang="en-US" dirty="0"/>
              <a:t>기초에 충실하라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 err="1"/>
              <a:t>파이썬의</a:t>
            </a:r>
            <a:r>
              <a:rPr lang="ko-KR" altLang="en-US" dirty="0"/>
              <a:t> 기초 </a:t>
            </a:r>
            <a:r>
              <a:rPr lang="ko-KR" altLang="en-US" dirty="0" err="1"/>
              <a:t>자료구조인</a:t>
            </a:r>
            <a:r>
              <a:rPr lang="ko-KR" altLang="en-US" dirty="0"/>
              <a:t> 리스트</a:t>
            </a:r>
            <a:r>
              <a:rPr lang="en-US" altLang="ko-KR" dirty="0"/>
              <a:t>, </a:t>
            </a:r>
            <a:r>
              <a:rPr lang="ko-KR" altLang="en-US" dirty="0" err="1"/>
              <a:t>튜플</a:t>
            </a:r>
            <a:r>
              <a:rPr lang="en-US" altLang="ko-KR" dirty="0"/>
              <a:t>, </a:t>
            </a:r>
            <a:r>
              <a:rPr lang="ko-KR" altLang="en-US" dirty="0" err="1"/>
              <a:t>딕셔너리</a:t>
            </a:r>
            <a:endParaRPr lang="en-US" altLang="ko-KR" dirty="0"/>
          </a:p>
          <a:p>
            <a:pPr lvl="1"/>
            <a:r>
              <a:rPr lang="ko-KR" altLang="en-US" dirty="0"/>
              <a:t>중요한 라이브러리인 </a:t>
            </a:r>
            <a:r>
              <a:rPr lang="en-US" altLang="ko-KR" dirty="0" err="1"/>
              <a:t>numpy</a:t>
            </a:r>
            <a:endParaRPr lang="en-US" altLang="ko-KR" dirty="0"/>
          </a:p>
          <a:p>
            <a:pPr lvl="1"/>
            <a:r>
              <a:rPr lang="ko-KR" altLang="en-US" dirty="0"/>
              <a:t>기계 학습의</a:t>
            </a:r>
            <a:r>
              <a:rPr lang="en-US" altLang="ko-KR" dirty="0"/>
              <a:t> </a:t>
            </a:r>
            <a:r>
              <a:rPr lang="ko-KR" altLang="en-US" dirty="0"/>
              <a:t>기초 이론 등</a:t>
            </a: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  <a:p>
            <a:pPr marL="742950" lvl="2" indent="-457200">
              <a:buFont typeface="Wingdings" panose="05000000000000000000" pitchFamily="2" charset="2"/>
              <a:buChar char="§"/>
            </a:pPr>
            <a:endParaRPr lang="en-US" altLang="ko-KR" dirty="0"/>
          </a:p>
          <a:p>
            <a:pPr marL="742950" lvl="2" indent="-457200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02018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3.1.1 iris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데이터셋 읽기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</a:t>
            </a:r>
            <a:r>
              <a:rPr lang="en-US" altLang="ko-KR" dirty="0"/>
              <a:t> 3-1(a)]: iris </a:t>
            </a:r>
            <a:r>
              <a:rPr lang="ko-KR" altLang="en-US" dirty="0" err="1"/>
              <a:t>데이터셋</a:t>
            </a:r>
            <a:r>
              <a:rPr lang="ko-KR" altLang="en-US" dirty="0"/>
              <a:t> 읽기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pPr lvl="1"/>
            <a:r>
              <a:rPr lang="en-US" altLang="ko-KR" dirty="0"/>
              <a:t>01</a:t>
            </a:r>
            <a:r>
              <a:rPr lang="ko-KR" altLang="en-US" dirty="0"/>
              <a:t>행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 err="1"/>
              <a:t>sklearn</a:t>
            </a:r>
            <a:r>
              <a:rPr lang="en-US" altLang="ko-KR" dirty="0"/>
              <a:t> </a:t>
            </a:r>
            <a:r>
              <a:rPr lang="ko-KR" altLang="en-US" dirty="0"/>
              <a:t>모듈의 </a:t>
            </a:r>
            <a:r>
              <a:rPr lang="en-US" altLang="ko-KR" dirty="0"/>
              <a:t>datasets </a:t>
            </a:r>
            <a:r>
              <a:rPr lang="ko-KR" altLang="en-US" dirty="0"/>
              <a:t>클래스를 불러옴</a:t>
            </a:r>
            <a:endParaRPr lang="en-US" altLang="ko-KR" dirty="0"/>
          </a:p>
          <a:p>
            <a:pPr lvl="1"/>
            <a:r>
              <a:rPr lang="en-US" altLang="ko-KR" dirty="0"/>
              <a:t>03</a:t>
            </a:r>
            <a:r>
              <a:rPr lang="ko-KR" altLang="en-US" dirty="0"/>
              <a:t>행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 err="1"/>
              <a:t>load_iris</a:t>
            </a:r>
            <a:r>
              <a:rPr lang="en-US" altLang="ko-KR" dirty="0"/>
              <a:t> </a:t>
            </a:r>
            <a:r>
              <a:rPr lang="ko-KR" altLang="en-US" dirty="0"/>
              <a:t>함수를 호출해 </a:t>
            </a:r>
            <a:r>
              <a:rPr lang="en-US" altLang="ko-KR" dirty="0"/>
              <a:t>iris </a:t>
            </a:r>
            <a:r>
              <a:rPr lang="ko-KR" altLang="en-US" dirty="0" err="1"/>
              <a:t>데이터셋을</a:t>
            </a:r>
            <a:r>
              <a:rPr lang="ko-KR" altLang="en-US" dirty="0"/>
              <a:t> 읽어 객체 </a:t>
            </a:r>
            <a:r>
              <a:rPr lang="en-US" altLang="ko-KR" dirty="0"/>
              <a:t>d</a:t>
            </a:r>
            <a:r>
              <a:rPr lang="ko-KR" altLang="en-US" dirty="0"/>
              <a:t>에 저장</a:t>
            </a:r>
            <a:endParaRPr lang="en-US" altLang="ko-KR" dirty="0"/>
          </a:p>
          <a:p>
            <a:pPr lvl="1"/>
            <a:r>
              <a:rPr lang="en-US" altLang="ko-KR" dirty="0"/>
              <a:t>04</a:t>
            </a:r>
            <a:r>
              <a:rPr lang="ko-KR" altLang="en-US" dirty="0"/>
              <a:t>행</a:t>
            </a:r>
            <a:r>
              <a:rPr lang="en-US" altLang="ko-KR" dirty="0"/>
              <a:t>:</a:t>
            </a:r>
            <a:r>
              <a:rPr lang="ko-KR" altLang="en-US" dirty="0"/>
              <a:t> 객체 </a:t>
            </a:r>
            <a:r>
              <a:rPr lang="en-US" altLang="ko-KR" dirty="0"/>
              <a:t>d</a:t>
            </a:r>
            <a:r>
              <a:rPr lang="ko-KR" altLang="en-US" dirty="0"/>
              <a:t>의 </a:t>
            </a:r>
            <a:r>
              <a:rPr lang="en-US" altLang="ko-KR" dirty="0"/>
              <a:t>DESCR </a:t>
            </a:r>
            <a:r>
              <a:rPr lang="ko-KR" altLang="en-US" dirty="0"/>
              <a:t>변수를 출력</a:t>
            </a:r>
            <a:endParaRPr lang="en-US" altLang="ko-KR" dirty="0"/>
          </a:p>
          <a:p>
            <a:r>
              <a:rPr lang="ko-KR" altLang="en-US" dirty="0"/>
              <a:t>기계 학습의 용어</a:t>
            </a:r>
            <a:endParaRPr lang="en-US" altLang="ko-KR" dirty="0"/>
          </a:p>
          <a:p>
            <a:pPr lvl="1"/>
            <a:r>
              <a:rPr lang="ko-KR" altLang="en-US" dirty="0"/>
              <a:t>샘플로 구성되는 </a:t>
            </a:r>
            <a:r>
              <a:rPr lang="ko-KR" altLang="en-US" dirty="0" err="1"/>
              <a:t>데이터셋</a:t>
            </a:r>
            <a:endParaRPr lang="en-US" altLang="ko-KR" dirty="0"/>
          </a:p>
          <a:p>
            <a:pPr lvl="1"/>
            <a:r>
              <a:rPr lang="ko-KR" altLang="en-US" dirty="0"/>
              <a:t>특징으로 구성되는 특징 벡터</a:t>
            </a:r>
            <a:r>
              <a:rPr lang="en-US" altLang="ko-KR" dirty="0"/>
              <a:t>(feature vector)</a:t>
            </a:r>
          </a:p>
          <a:p>
            <a:pPr lvl="1"/>
            <a:r>
              <a:rPr lang="ko-KR" altLang="en-US" dirty="0"/>
              <a:t>부류</a:t>
            </a:r>
            <a:r>
              <a:rPr lang="en-US" altLang="ko-KR" dirty="0"/>
              <a:t>(class)</a:t>
            </a:r>
          </a:p>
          <a:p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202" y="5949280"/>
            <a:ext cx="7382208" cy="54445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202" y="1484785"/>
            <a:ext cx="6534078" cy="15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39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3.1.1 iris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데이터셋 읽기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7" y="914954"/>
            <a:ext cx="4878306" cy="453027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7" y="5446341"/>
            <a:ext cx="4878306" cy="113246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1793" y="2818258"/>
            <a:ext cx="5648890" cy="1872204"/>
          </a:xfrm>
          <a:prstGeom prst="rect">
            <a:avLst/>
          </a:prstGeom>
        </p:spPr>
      </p:pic>
      <p:cxnSp>
        <p:nvCxnSpPr>
          <p:cNvPr id="9" name="직선 화살표 연결선 8"/>
          <p:cNvCxnSpPr/>
          <p:nvPr/>
        </p:nvCxnSpPr>
        <p:spPr>
          <a:xfrm flipH="1">
            <a:off x="3863752" y="3091639"/>
            <a:ext cx="216024" cy="248911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79776" y="2958415"/>
            <a:ext cx="1512168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r>
              <a:rPr lang="ko-KR" altLang="en-US" sz="1600" dirty="0"/>
              <a:t>세 개의 부류</a:t>
            </a:r>
            <a:endParaRPr lang="en-US" sz="1600" dirty="0"/>
          </a:p>
        </p:txBody>
      </p:sp>
      <p:cxnSp>
        <p:nvCxnSpPr>
          <p:cNvPr id="11" name="직선 화살표 연결선 10"/>
          <p:cNvCxnSpPr/>
          <p:nvPr/>
        </p:nvCxnSpPr>
        <p:spPr>
          <a:xfrm flipH="1">
            <a:off x="3646612" y="2420889"/>
            <a:ext cx="216024" cy="248911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18071" y="2290340"/>
            <a:ext cx="2133913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r>
              <a:rPr lang="ko-KR" altLang="en-US" sz="1600" dirty="0"/>
              <a:t>네 개의 특징</a:t>
            </a:r>
            <a:r>
              <a:rPr lang="en-US" altLang="ko-KR" sz="1600" dirty="0"/>
              <a:t>(feature)</a:t>
            </a:r>
            <a:endParaRPr lang="en-US" sz="1600" dirty="0"/>
          </a:p>
        </p:txBody>
      </p:sp>
      <p:cxnSp>
        <p:nvCxnSpPr>
          <p:cNvPr id="13" name="직선 화살표 연결선 12"/>
          <p:cNvCxnSpPr/>
          <p:nvPr/>
        </p:nvCxnSpPr>
        <p:spPr>
          <a:xfrm flipH="1">
            <a:off x="3646612" y="1603761"/>
            <a:ext cx="216024" cy="248911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8071" y="1440183"/>
            <a:ext cx="1512168" cy="2880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r>
              <a:rPr lang="en-US" altLang="ko-KR" sz="1600" dirty="0"/>
              <a:t>150</a:t>
            </a:r>
            <a:r>
              <a:rPr lang="ko-KR" altLang="en-US" sz="1600" dirty="0"/>
              <a:t>개의 샘플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9671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4" y="3916101"/>
            <a:ext cx="6679082" cy="250167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421" y="1484784"/>
            <a:ext cx="6702672" cy="24489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3.1.1 iris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데이터셋 읽기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iris</a:t>
            </a:r>
            <a:r>
              <a:rPr lang="ko-KR" altLang="en-US" dirty="0"/>
              <a:t>의 내용 살피기</a:t>
            </a:r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sp>
        <p:nvSpPr>
          <p:cNvPr id="6" name="TextBox 5"/>
          <p:cNvSpPr txBox="1"/>
          <p:nvPr/>
        </p:nvSpPr>
        <p:spPr>
          <a:xfrm>
            <a:off x="2639617" y="6448333"/>
            <a:ext cx="1749399" cy="3460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 err="1">
                <a:solidFill>
                  <a:srgbClr val="0000FF"/>
                </a:solidFill>
              </a:rPr>
              <a:t>d.data</a:t>
            </a:r>
            <a:r>
              <a:rPr lang="en-US" altLang="ko-KR" sz="1600" dirty="0">
                <a:solidFill>
                  <a:srgbClr val="0000FF"/>
                </a:solidFill>
              </a:rPr>
              <a:t>(</a:t>
            </a:r>
            <a:r>
              <a:rPr lang="ko-KR" altLang="en-US" sz="1600" dirty="0">
                <a:solidFill>
                  <a:srgbClr val="0000FF"/>
                </a:solidFill>
              </a:rPr>
              <a:t>특징 벡터</a:t>
            </a:r>
            <a:r>
              <a:rPr lang="en-US" altLang="ko-KR" sz="1600" dirty="0">
                <a:solidFill>
                  <a:srgbClr val="0000FF"/>
                </a:solidFill>
              </a:rPr>
              <a:t>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2889" y="6155994"/>
            <a:ext cx="1548172" cy="3460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 err="1">
                <a:solidFill>
                  <a:srgbClr val="0000FF"/>
                </a:solidFill>
              </a:rPr>
              <a:t>d.target</a:t>
            </a:r>
            <a:r>
              <a:rPr lang="en-US" altLang="ko-KR" sz="1600" dirty="0">
                <a:solidFill>
                  <a:srgbClr val="0000FF"/>
                </a:solidFill>
              </a:rPr>
              <a:t>(</a:t>
            </a:r>
            <a:r>
              <a:rPr lang="ko-KR" altLang="en-US" sz="1600" dirty="0">
                <a:solidFill>
                  <a:srgbClr val="0000FF"/>
                </a:solidFill>
              </a:rPr>
              <a:t>레이블</a:t>
            </a:r>
            <a:r>
              <a:rPr lang="en-US" altLang="ko-KR" sz="1600" dirty="0">
                <a:solidFill>
                  <a:srgbClr val="0000FF"/>
                </a:solidFill>
              </a:rPr>
              <a:t>)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 flipV="1">
            <a:off x="3107668" y="5971245"/>
            <a:ext cx="288032" cy="50405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 flipH="1" flipV="1">
            <a:off x="3877689" y="5938968"/>
            <a:ext cx="446084" cy="42603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551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 학습에서 데이터셋의 표현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샘플을 특징 벡터와</a:t>
            </a:r>
            <a:r>
              <a:rPr lang="en-US" altLang="ko-KR" dirty="0"/>
              <a:t> </a:t>
            </a:r>
            <a:r>
              <a:rPr lang="ko-KR" altLang="en-US" dirty="0"/>
              <a:t>레이블로 표현</a:t>
            </a:r>
            <a:endParaRPr lang="en-US" altLang="ko-KR" dirty="0"/>
          </a:p>
          <a:p>
            <a:pPr lvl="1"/>
            <a:r>
              <a:rPr lang="ko-KR" altLang="en-US" dirty="0"/>
              <a:t>특징 벡터는 </a:t>
            </a:r>
            <a:r>
              <a:rPr lang="en-US" altLang="ko-KR" b="1" dirty="0"/>
              <a:t>x</a:t>
            </a:r>
            <a:r>
              <a:rPr lang="ko-KR" altLang="en-US" dirty="0"/>
              <a:t>로 표기</a:t>
            </a:r>
            <a:r>
              <a:rPr lang="en-US" altLang="ko-KR" dirty="0"/>
              <a:t>(d</a:t>
            </a:r>
            <a:r>
              <a:rPr lang="ko-KR" altLang="en-US" dirty="0"/>
              <a:t>는 특징의 </a:t>
            </a:r>
            <a:r>
              <a:rPr lang="ko-KR" altLang="en-US" dirty="0" err="1"/>
              <a:t>개수로서</a:t>
            </a:r>
            <a:r>
              <a:rPr lang="ko-KR" altLang="en-US" dirty="0"/>
              <a:t> 특징 벡터의 차원이라 부름</a:t>
            </a:r>
            <a:r>
              <a:rPr lang="en-US" altLang="ko-KR" dirty="0"/>
              <a:t>)</a:t>
            </a:r>
          </a:p>
          <a:p>
            <a:pPr lvl="1"/>
            <a:endParaRPr lang="ko-KR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레이블은 </a:t>
            </a:r>
            <a:r>
              <a:rPr lang="en-US" altLang="ko-KR" dirty="0"/>
              <a:t>0,1,2,…,c-1</a:t>
            </a:r>
            <a:r>
              <a:rPr lang="ko-KR" altLang="en-US" dirty="0"/>
              <a:t>의 값 또는 </a:t>
            </a:r>
            <a:r>
              <a:rPr lang="en-US" altLang="ko-KR" dirty="0"/>
              <a:t>1,2,…,c-1,c</a:t>
            </a:r>
            <a:r>
              <a:rPr lang="ko-KR" altLang="en-US" dirty="0"/>
              <a:t>의 값 또는 </a:t>
            </a:r>
            <a:r>
              <a:rPr lang="ko-KR" altLang="en-US" dirty="0" err="1"/>
              <a:t>원핫</a:t>
            </a:r>
            <a:r>
              <a:rPr lang="ko-KR" altLang="en-US" dirty="0"/>
              <a:t> 코드</a:t>
            </a:r>
            <a:endParaRPr lang="en-US" altLang="ko-KR" dirty="0"/>
          </a:p>
          <a:p>
            <a:pPr lvl="2"/>
            <a:r>
              <a:rPr lang="ko-KR" altLang="en-US" dirty="0" err="1"/>
              <a:t>원핫</a:t>
            </a:r>
            <a:r>
              <a:rPr lang="ko-KR" altLang="en-US" dirty="0"/>
              <a:t> 코드는 한 요소만 </a:t>
            </a:r>
            <a:r>
              <a:rPr lang="en-US" altLang="ko-KR" dirty="0"/>
              <a:t>1</a:t>
            </a:r>
            <a:r>
              <a:rPr lang="ko-KR" altLang="en-US" dirty="0"/>
              <a:t>인 </a:t>
            </a:r>
            <a:r>
              <a:rPr lang="ko-KR" altLang="en-US" dirty="0" err="1"/>
              <a:t>이진열</a:t>
            </a:r>
            <a:endParaRPr lang="en-US" altLang="ko-KR" dirty="0"/>
          </a:p>
          <a:p>
            <a:pPr lvl="3"/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en-US" altLang="ko-KR" dirty="0" err="1"/>
              <a:t>Setosa</a:t>
            </a:r>
            <a:r>
              <a:rPr lang="ko-KR" altLang="en-US" dirty="0"/>
              <a:t>는 </a:t>
            </a:r>
            <a:r>
              <a:rPr lang="en-US" altLang="ko-KR" dirty="0"/>
              <a:t>(1,0,0), Versicolor</a:t>
            </a:r>
            <a:r>
              <a:rPr lang="ko-KR" altLang="en-US" dirty="0"/>
              <a:t>는</a:t>
            </a:r>
            <a:r>
              <a:rPr lang="en-US" altLang="ko-KR" dirty="0"/>
              <a:t> (0,1,0), </a:t>
            </a:r>
            <a:r>
              <a:rPr lang="en-US" altLang="ko-KR" dirty="0" err="1"/>
              <a:t>Virginica</a:t>
            </a:r>
            <a:r>
              <a:rPr lang="ko-KR" altLang="en-US" dirty="0"/>
              <a:t>는 </a:t>
            </a:r>
            <a:r>
              <a:rPr lang="en-US" altLang="ko-KR" dirty="0"/>
              <a:t>(0,0,1)</a:t>
            </a:r>
            <a:r>
              <a:rPr lang="ko-KR" altLang="en-US" dirty="0"/>
              <a:t>로</a:t>
            </a:r>
            <a:r>
              <a:rPr lang="en-US" altLang="ko-KR" dirty="0"/>
              <a:t> </a:t>
            </a:r>
            <a:r>
              <a:rPr lang="ko-KR" altLang="en-US" dirty="0"/>
              <a:t>표현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7" y="3356993"/>
            <a:ext cx="4828789" cy="331799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432" y="1700808"/>
            <a:ext cx="32385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18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 학습 적용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모델링과 예측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3-1(c)]</a:t>
            </a:r>
          </a:p>
          <a:p>
            <a:pPr lvl="1"/>
            <a:r>
              <a:rPr lang="en-US" altLang="ko-KR" dirty="0"/>
              <a:t>SVM(support</a:t>
            </a:r>
            <a:r>
              <a:rPr lang="ko-KR" altLang="en-US" dirty="0"/>
              <a:t> </a:t>
            </a:r>
            <a:r>
              <a:rPr lang="en-US" altLang="ko-KR" dirty="0"/>
              <a:t>vector machine)</a:t>
            </a:r>
            <a:r>
              <a:rPr lang="ko-KR" altLang="en-US" dirty="0"/>
              <a:t>이라는 기계 학습 모델을 사용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en-US" altLang="ko-KR" dirty="0"/>
              <a:t>09</a:t>
            </a:r>
            <a:r>
              <a:rPr lang="ko-KR" altLang="en-US" dirty="0"/>
              <a:t>행</a:t>
            </a:r>
            <a:r>
              <a:rPr lang="en-US" altLang="ko-KR" dirty="0"/>
              <a:t>: SVM</a:t>
            </a:r>
            <a:r>
              <a:rPr lang="ko-KR" altLang="en-US" dirty="0"/>
              <a:t>의 분류기 모델 </a:t>
            </a:r>
            <a:r>
              <a:rPr lang="en-US" altLang="ko-KR" dirty="0"/>
              <a:t>SVC </a:t>
            </a:r>
            <a:r>
              <a:rPr lang="ko-KR" altLang="en-US" dirty="0"/>
              <a:t>클래스의</a:t>
            </a:r>
            <a:r>
              <a:rPr lang="en-US" altLang="ko-KR" dirty="0"/>
              <a:t> </a:t>
            </a:r>
            <a:r>
              <a:rPr lang="ko-KR" altLang="en-US" dirty="0"/>
              <a:t>객체를 생성하여 </a:t>
            </a:r>
            <a:r>
              <a:rPr lang="en-US" altLang="ko-KR" dirty="0"/>
              <a:t>s</a:t>
            </a:r>
            <a:r>
              <a:rPr lang="ko-KR" altLang="en-US" dirty="0"/>
              <a:t>에 저장</a:t>
            </a:r>
            <a:endParaRPr lang="en-US" altLang="ko-KR" dirty="0"/>
          </a:p>
          <a:p>
            <a:pPr lvl="1"/>
            <a:r>
              <a:rPr lang="en-US" altLang="ko-KR" dirty="0"/>
              <a:t>10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객체 </a:t>
            </a:r>
            <a:r>
              <a:rPr lang="en-US" altLang="ko-KR" dirty="0"/>
              <a:t>s</a:t>
            </a:r>
            <a:r>
              <a:rPr lang="ko-KR" altLang="en-US" dirty="0"/>
              <a:t>의 </a:t>
            </a:r>
            <a:r>
              <a:rPr lang="en-US" altLang="ko-KR" dirty="0"/>
              <a:t>fit </a:t>
            </a:r>
            <a:r>
              <a:rPr lang="ko-KR" altLang="en-US" dirty="0"/>
              <a:t>함수는 훈련</a:t>
            </a:r>
            <a:r>
              <a:rPr lang="en-US" altLang="ko-KR" dirty="0"/>
              <a:t> </a:t>
            </a:r>
            <a:r>
              <a:rPr lang="ko-KR" altLang="en-US" dirty="0"/>
              <a:t>집합을</a:t>
            </a:r>
            <a:r>
              <a:rPr lang="en-US" altLang="ko-KR" dirty="0"/>
              <a:t> </a:t>
            </a:r>
            <a:r>
              <a:rPr lang="ko-KR" altLang="en-US" dirty="0"/>
              <a:t>가지고 학습을 수행</a:t>
            </a:r>
            <a:r>
              <a:rPr lang="en-US" altLang="ko-KR" dirty="0"/>
              <a:t>(</a:t>
            </a:r>
            <a:r>
              <a:rPr lang="ko-KR" altLang="en-US" dirty="0"/>
              <a:t>매개변수로 특징 벡터 </a:t>
            </a:r>
            <a:r>
              <a:rPr lang="en-US" altLang="ko-KR" dirty="0" err="1"/>
              <a:t>iris.data</a:t>
            </a:r>
            <a:r>
              <a:rPr lang="ko-KR" altLang="en-US" dirty="0"/>
              <a:t>와 레이블 </a:t>
            </a:r>
            <a:r>
              <a:rPr lang="en-US" altLang="ko-KR" dirty="0" err="1"/>
              <a:t>iris,target</a:t>
            </a:r>
            <a:r>
              <a:rPr lang="ko-KR" altLang="en-US" dirty="0"/>
              <a:t>을 설정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13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객체 </a:t>
            </a:r>
            <a:r>
              <a:rPr lang="en-US" altLang="ko-KR" dirty="0"/>
              <a:t>s</a:t>
            </a:r>
            <a:r>
              <a:rPr lang="ko-KR" altLang="en-US" dirty="0"/>
              <a:t>의 </a:t>
            </a:r>
            <a:r>
              <a:rPr lang="en-US" altLang="ko-KR" dirty="0"/>
              <a:t>predict </a:t>
            </a:r>
            <a:r>
              <a:rPr lang="ko-KR" altLang="en-US" dirty="0"/>
              <a:t>함수는 테스트 집합을 가지고 예측 수행 </a:t>
            </a: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3" y="1781630"/>
            <a:ext cx="6732041" cy="3321889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3071665" y="3140968"/>
            <a:ext cx="1303345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67808" y="2924944"/>
            <a:ext cx="1080120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훈련 집합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647728" y="4050696"/>
            <a:ext cx="432048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79777" y="3824047"/>
            <a:ext cx="2657989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테스트 집합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5840" y="2188754"/>
            <a:ext cx="1728192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 err="1">
                <a:solidFill>
                  <a:srgbClr val="0000FF"/>
                </a:solidFill>
              </a:rPr>
              <a:t>하이퍼</a:t>
            </a:r>
            <a:r>
              <a:rPr lang="ko-KR" altLang="en-US" sz="1400" dirty="0">
                <a:solidFill>
                  <a:srgbClr val="0000FF"/>
                </a:solidFill>
              </a:rPr>
              <a:t> 매개변수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5" name="직선 화살표 연결선 14"/>
          <p:cNvCxnSpPr/>
          <p:nvPr/>
        </p:nvCxnSpPr>
        <p:spPr>
          <a:xfrm flipH="1">
            <a:off x="4205336" y="2398382"/>
            <a:ext cx="450504" cy="300824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454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3.1.2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 학습 적용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모델링과 예측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훈련 집합과 테스트 집합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훈련 집합</a:t>
            </a:r>
            <a:r>
              <a:rPr lang="en-US" altLang="ko-KR" dirty="0"/>
              <a:t>: </a:t>
            </a:r>
            <a:r>
              <a:rPr lang="ko-KR" altLang="en-US" dirty="0"/>
              <a:t>기계 학습 모델을 학습하는데 쓰는 데이터로서 특징 벡터와 레이블 정보를 모두 제공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테스트 집합</a:t>
            </a:r>
            <a:r>
              <a:rPr lang="en-US" altLang="ko-KR" dirty="0"/>
              <a:t>: </a:t>
            </a:r>
            <a:r>
              <a:rPr lang="ko-KR" altLang="en-US" dirty="0"/>
              <a:t>학습을 마친 모델의 성능을 측정하는데 쓰는 데이터로서 예측할 때는 특징 벡터 정보만 제공하고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ko-KR" altLang="en-US" dirty="0"/>
              <a:t>예측 결과를 가지고 </a:t>
            </a:r>
            <a:r>
              <a:rPr lang="ko-KR" altLang="en-US" dirty="0" err="1"/>
              <a:t>정확률을</a:t>
            </a:r>
            <a:r>
              <a:rPr lang="ko-KR" altLang="en-US" dirty="0"/>
              <a:t> 측정할 때 레이블 정보를 사용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1" y="4005064"/>
            <a:ext cx="76676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23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9536" y="908720"/>
            <a:ext cx="8280920" cy="122413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/>
              <a:t>이 강의 자료는 </a:t>
            </a:r>
            <a:r>
              <a:rPr lang="en-US" altLang="ko-KR" sz="1600" dirty="0"/>
              <a:t>&lt;</a:t>
            </a:r>
            <a:r>
              <a:rPr lang="ko-KR" altLang="en-US" sz="1600" dirty="0" err="1"/>
              <a:t>파이썬으로</a:t>
            </a:r>
            <a:r>
              <a:rPr lang="ko-KR" altLang="en-US" sz="1600" dirty="0"/>
              <a:t> 만드는 인공지능</a:t>
            </a:r>
            <a:r>
              <a:rPr lang="en-US" altLang="ko-KR" sz="1600" dirty="0"/>
              <a:t>&gt;(</a:t>
            </a:r>
            <a:r>
              <a:rPr lang="ko-KR" altLang="en-US" sz="1600" dirty="0" err="1"/>
              <a:t>오일석</a:t>
            </a:r>
            <a:r>
              <a:rPr lang="en-US" altLang="ko-KR" sz="1600" dirty="0"/>
              <a:t>.</a:t>
            </a:r>
            <a:r>
              <a:rPr lang="ko-KR" altLang="en-US" sz="1600" dirty="0" err="1"/>
              <a:t>이진선</a:t>
            </a:r>
            <a:r>
              <a:rPr lang="ko-KR" altLang="en-US" sz="1600" dirty="0"/>
              <a:t> 저</a:t>
            </a:r>
            <a:r>
              <a:rPr lang="en-US" altLang="ko-KR" sz="1600" dirty="0"/>
              <a:t>, </a:t>
            </a:r>
            <a:r>
              <a:rPr lang="ko-KR" altLang="en-US" sz="1600" dirty="0"/>
              <a:t>한빛아카데미</a:t>
            </a:r>
            <a:r>
              <a:rPr lang="en-US" altLang="ko-KR" sz="1600" dirty="0"/>
              <a:t>, 2021)</a:t>
            </a:r>
            <a:r>
              <a:rPr lang="ko-KR" altLang="en-US" sz="1600" dirty="0"/>
              <a:t>의 </a:t>
            </a:r>
            <a:endParaRPr lang="en-US" altLang="ko-KR" sz="1600" dirty="0"/>
          </a:p>
          <a:p>
            <a:r>
              <a:rPr lang="ko-KR" altLang="en-US" sz="1600" dirty="0"/>
              <a:t>내용을 인공지능 심화 교육에 맞게 발췌하고 정리한 것입니다</a:t>
            </a:r>
            <a:r>
              <a:rPr lang="en-US" altLang="ko-KR" sz="1600" dirty="0"/>
              <a:t>.</a:t>
            </a:r>
          </a:p>
          <a:p>
            <a:r>
              <a:rPr lang="ko-KR" altLang="en-US" sz="1600" dirty="0"/>
              <a:t>전체 내용은 </a:t>
            </a:r>
            <a:r>
              <a:rPr lang="en-US" altLang="ko-KR" sz="1600" dirty="0">
                <a:hlinkClick r:id="rId2"/>
              </a:rPr>
              <a:t>http://cv.jbnu.ac.kr/</a:t>
            </a:r>
            <a:r>
              <a:rPr lang="ko-KR" altLang="en-US" sz="1600" dirty="0"/>
              <a:t>에서 받아볼 수 있습니다</a:t>
            </a:r>
            <a:r>
              <a:rPr lang="en-US" altLang="ko-KR" sz="1600" dirty="0"/>
              <a:t>.</a:t>
            </a:r>
          </a:p>
          <a:p>
            <a:r>
              <a:rPr lang="ko-KR" altLang="en-US" sz="1600" dirty="0"/>
              <a:t>강의 동영상은 </a:t>
            </a:r>
            <a:r>
              <a:rPr lang="en-US" altLang="ko-KR" sz="1600" dirty="0">
                <a:hlinkClick r:id="rId3"/>
              </a:rPr>
              <a:t>https://bit.ly/2VJ1sgY</a:t>
            </a:r>
            <a:r>
              <a:rPr lang="ko-KR" altLang="en-US" sz="1600" dirty="0"/>
              <a:t>에 있습니다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  <p:pic>
        <p:nvPicPr>
          <p:cNvPr id="1026" name="Picture 2" descr="파이썬으로 만드는 인공지능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959" y="2152891"/>
            <a:ext cx="3562075" cy="44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89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3.2.1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 설계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과일 등급을 분류하는 기계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사과를 상중하의 세 부류로 분류하는 인공지능</a:t>
            </a:r>
            <a:r>
              <a:rPr lang="en-US" altLang="ko-KR" dirty="0"/>
              <a:t> </a:t>
            </a:r>
            <a:r>
              <a:rPr lang="ko-KR" altLang="en-US" dirty="0"/>
              <a:t>기계의 설계</a:t>
            </a:r>
            <a:endParaRPr lang="en-US" altLang="ko-KR" dirty="0"/>
          </a:p>
          <a:p>
            <a:pPr marL="609600" lvl="1" indent="-342900">
              <a:buFont typeface="+mj-lt"/>
              <a:buAutoNum type="arabicPeriod"/>
            </a:pPr>
            <a:r>
              <a:rPr lang="ko-KR" altLang="en-US" dirty="0"/>
              <a:t>데이터 확보</a:t>
            </a:r>
            <a:endParaRPr lang="en-US" altLang="ko-KR" dirty="0"/>
          </a:p>
          <a:p>
            <a:pPr lvl="2"/>
            <a:r>
              <a:rPr lang="ko-KR" altLang="en-US" dirty="0"/>
              <a:t>상중하 비율이 비슷하게 수천 개의 사과 수집</a:t>
            </a:r>
            <a:r>
              <a:rPr lang="en-US" altLang="ko-KR" dirty="0"/>
              <a:t>(</a:t>
            </a:r>
            <a:r>
              <a:rPr lang="ko-KR" altLang="en-US" dirty="0"/>
              <a:t>데이터 편향</a:t>
            </a:r>
            <a:r>
              <a:rPr lang="en-US" altLang="ko-KR" baseline="-25000" dirty="0"/>
              <a:t>data bias</a:t>
            </a:r>
            <a:r>
              <a:rPr lang="ko-KR" altLang="en-US" dirty="0"/>
              <a:t>을 방지하기 위해 여러 농장에서 수집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카메라로</a:t>
            </a:r>
            <a:r>
              <a:rPr lang="en-US" altLang="ko-KR" dirty="0"/>
              <a:t> </a:t>
            </a:r>
            <a:r>
              <a:rPr lang="ko-KR" altLang="en-US" dirty="0"/>
              <a:t>촬영하여 파일에 저장</a:t>
            </a:r>
            <a:endParaRPr lang="en-US" altLang="ko-KR" dirty="0"/>
          </a:p>
          <a:p>
            <a:pPr marL="609600" lvl="1" indent="-342900">
              <a:buFont typeface="+mj-lt"/>
              <a:buAutoNum type="arabicPeriod"/>
            </a:pPr>
            <a:r>
              <a:rPr lang="ko-KR" altLang="en-US" dirty="0"/>
              <a:t>특징 벡터와 레이블 준비</a:t>
            </a:r>
            <a:endParaRPr lang="en-US" altLang="ko-KR" dirty="0"/>
          </a:p>
          <a:p>
            <a:pPr lvl="2"/>
            <a:r>
              <a:rPr lang="ko-KR" altLang="en-US" dirty="0"/>
              <a:t>어떤 특징을 사용할까</a:t>
            </a:r>
            <a:r>
              <a:rPr lang="en-US" altLang="ko-KR" dirty="0"/>
              <a:t>? </a:t>
            </a: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사과의 크기</a:t>
            </a:r>
            <a:r>
              <a:rPr lang="en-US" altLang="ko-KR" dirty="0"/>
              <a:t>, </a:t>
            </a:r>
            <a:r>
              <a:rPr lang="ko-KR" altLang="en-US" dirty="0"/>
              <a:t>색깔</a:t>
            </a:r>
            <a:r>
              <a:rPr lang="en-US" altLang="ko-KR" dirty="0"/>
              <a:t>, </a:t>
            </a:r>
            <a:r>
              <a:rPr lang="ko-KR" altLang="en-US" dirty="0"/>
              <a:t>표면의 </a:t>
            </a:r>
            <a:r>
              <a:rPr lang="ko-KR" altLang="en-US" dirty="0" err="1"/>
              <a:t>균일도는</a:t>
            </a:r>
            <a:r>
              <a:rPr lang="ko-KR" altLang="en-US" dirty="0"/>
              <a:t> 분별력이 높은 특징 </a:t>
            </a:r>
            <a:endParaRPr lang="en-US" altLang="ko-KR" dirty="0"/>
          </a:p>
          <a:p>
            <a:pPr lvl="2"/>
            <a:r>
              <a:rPr lang="ko-KR" altLang="en-US" dirty="0"/>
              <a:t>컴퓨터 비전 기술로 특징 추출 프로그램 작성</a:t>
            </a:r>
            <a:r>
              <a:rPr lang="en-US" altLang="ko-KR" dirty="0"/>
              <a:t>. </a:t>
            </a:r>
            <a:r>
              <a:rPr lang="ko-KR" altLang="en-US" dirty="0"/>
              <a:t>특징 추출하여 </a:t>
            </a:r>
            <a:r>
              <a:rPr lang="en-US" altLang="ko-KR" dirty="0" err="1"/>
              <a:t>apple.data</a:t>
            </a:r>
            <a:r>
              <a:rPr lang="en-US" altLang="ko-KR" dirty="0"/>
              <a:t> </a:t>
            </a:r>
            <a:r>
              <a:rPr lang="ko-KR" altLang="en-US" dirty="0"/>
              <a:t>파일에 저장</a:t>
            </a:r>
            <a:endParaRPr lang="en-US" altLang="ko-KR" dirty="0"/>
          </a:p>
          <a:p>
            <a:pPr lvl="2"/>
            <a:r>
              <a:rPr lang="ko-KR" altLang="en-US" dirty="0"/>
              <a:t>사과 분류 전문가를 고용하여 </a:t>
            </a:r>
            <a:r>
              <a:rPr lang="ko-KR" altLang="en-US" dirty="0" err="1"/>
              <a:t>레이블링</a:t>
            </a:r>
            <a:r>
              <a:rPr lang="en-US" altLang="ko-KR" dirty="0"/>
              <a:t>. </a:t>
            </a:r>
            <a:r>
              <a:rPr lang="en-US" altLang="ko-KR" dirty="0" err="1"/>
              <a:t>apple.target</a:t>
            </a:r>
            <a:r>
              <a:rPr lang="en-US" altLang="ko-KR" dirty="0"/>
              <a:t> </a:t>
            </a:r>
            <a:r>
              <a:rPr lang="ko-KR" altLang="en-US" dirty="0"/>
              <a:t>파일에 저장</a:t>
            </a:r>
            <a:endParaRPr lang="en-US" altLang="ko-KR" dirty="0"/>
          </a:p>
          <a:p>
            <a:pPr marL="609600" lvl="1" indent="-342900">
              <a:buFont typeface="+mj-lt"/>
              <a:buAutoNum type="arabicPeriod"/>
            </a:pPr>
            <a:r>
              <a:rPr lang="ko-KR" altLang="en-US" dirty="0"/>
              <a:t>학습하는 과정을 프로그래밍</a:t>
            </a:r>
            <a:r>
              <a:rPr lang="en-US" altLang="ko-KR" dirty="0"/>
              <a:t>(</a:t>
            </a:r>
            <a:r>
              <a:rPr lang="ko-KR" altLang="en-US" dirty="0"/>
              <a:t>훈련 데이터 사용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marL="609600" lvl="1" indent="-342900">
              <a:buFont typeface="+mj-lt"/>
              <a:buAutoNum type="arabicPeriod" startAt="4"/>
            </a:pPr>
            <a:r>
              <a:rPr lang="ko-KR" altLang="en-US" dirty="0"/>
              <a:t>예측 과정을 프로그래밍</a:t>
            </a:r>
            <a:r>
              <a:rPr lang="en-US" altLang="ko-KR" dirty="0"/>
              <a:t>(</a:t>
            </a:r>
            <a:r>
              <a:rPr lang="ko-KR" altLang="en-US" dirty="0"/>
              <a:t>새로 수집한 테스트 데이터 사용</a:t>
            </a:r>
            <a:r>
              <a:rPr lang="en-US" altLang="ko-KR" dirty="0"/>
              <a:t>)</a:t>
            </a:r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4509121"/>
            <a:ext cx="5657850" cy="9429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6165304"/>
            <a:ext cx="523875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36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3.2.2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규칙 기반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vs.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고전적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 학습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vs.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딥러닝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규칙 기반 방법</a:t>
            </a:r>
            <a:endParaRPr lang="en-US" altLang="ko-KR" dirty="0"/>
          </a:p>
          <a:p>
            <a:pPr lvl="1"/>
            <a:r>
              <a:rPr lang="ko-KR" altLang="en-US" dirty="0"/>
              <a:t>분류하는 규칙을 사람이 구현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예</a:t>
            </a:r>
            <a:r>
              <a:rPr lang="en-US" altLang="ko-KR" dirty="0"/>
              <a:t>)“</a:t>
            </a:r>
            <a:r>
              <a:rPr lang="ko-KR" altLang="en-US" dirty="0"/>
              <a:t>꽃잎의 길이가 </a:t>
            </a:r>
            <a:r>
              <a:rPr lang="en-US" altLang="ko-KR" dirty="0"/>
              <a:t>a</a:t>
            </a:r>
            <a:r>
              <a:rPr lang="ko-KR" altLang="en-US" dirty="0"/>
              <a:t>보다 크고</a:t>
            </a:r>
            <a:r>
              <a:rPr lang="en-US" altLang="ko-KR" dirty="0"/>
              <a:t>, </a:t>
            </a:r>
            <a:r>
              <a:rPr lang="ko-KR" altLang="en-US" dirty="0"/>
              <a:t>꽃잎의 너비가 </a:t>
            </a:r>
            <a:r>
              <a:rPr lang="en-US" altLang="ko-KR" dirty="0"/>
              <a:t>b</a:t>
            </a:r>
            <a:r>
              <a:rPr lang="ko-KR" altLang="en-US" dirty="0"/>
              <a:t>보다 작으면 </a:t>
            </a:r>
            <a:r>
              <a:rPr lang="en-US" altLang="ko-KR" dirty="0" err="1"/>
              <a:t>Setosa</a:t>
            </a:r>
            <a:r>
              <a:rPr lang="en-US" altLang="ko-KR" dirty="0"/>
              <a:t>”</a:t>
            </a:r>
            <a:r>
              <a:rPr lang="ko-KR" altLang="en-US" dirty="0"/>
              <a:t>라는 규칙에서</a:t>
            </a:r>
            <a:r>
              <a:rPr lang="en-US" altLang="ko-KR" dirty="0"/>
              <a:t> a</a:t>
            </a:r>
            <a:r>
              <a:rPr lang="ko-KR" altLang="en-US" dirty="0"/>
              <a:t>와 </a:t>
            </a:r>
            <a:r>
              <a:rPr lang="en-US" altLang="ko-KR" dirty="0"/>
              <a:t>b</a:t>
            </a:r>
            <a:r>
              <a:rPr lang="ko-KR" altLang="en-US" dirty="0"/>
              <a:t>를 사람이 결정해 줌</a:t>
            </a:r>
            <a:endParaRPr lang="en-US" altLang="ko-KR" dirty="0"/>
          </a:p>
          <a:p>
            <a:pPr lvl="1"/>
            <a:r>
              <a:rPr lang="ko-KR" altLang="en-US" dirty="0"/>
              <a:t>큰 데이터셋에서는 불가능하고</a:t>
            </a:r>
            <a:r>
              <a:rPr lang="en-US" altLang="ko-KR" dirty="0"/>
              <a:t>,</a:t>
            </a:r>
            <a:r>
              <a:rPr lang="ko-KR" altLang="en-US" dirty="0"/>
              <a:t> 데이터가 바뀌면 처음부터 새로 작업해야 하는 비효율성</a:t>
            </a:r>
            <a:endParaRPr lang="en-US" altLang="ko-KR" dirty="0"/>
          </a:p>
          <a:p>
            <a:r>
              <a:rPr lang="ko-KR" altLang="en-US" dirty="0"/>
              <a:t>기계 학습 방법</a:t>
            </a:r>
            <a:endParaRPr lang="en-US" altLang="ko-KR" dirty="0"/>
          </a:p>
          <a:p>
            <a:pPr lvl="1"/>
            <a:r>
              <a:rPr lang="ko-KR" altLang="en-US" dirty="0"/>
              <a:t>특징 벡터를 추출하고 레이블을 붙이는 과정은 규칙 기반과 동일</a:t>
            </a:r>
            <a:r>
              <a:rPr lang="en-US" altLang="ko-KR" dirty="0"/>
              <a:t>(</a:t>
            </a:r>
            <a:r>
              <a:rPr lang="ko-KR" altLang="en-US" dirty="0"/>
              <a:t>수작업 특징</a:t>
            </a:r>
            <a:r>
              <a:rPr lang="en-US" altLang="ko-KR" baseline="-25000" dirty="0"/>
              <a:t>hand-crafted feature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규칙 만드는 일은 기계학습 모델을 이용하여 자동으로 수행</a:t>
            </a:r>
            <a:r>
              <a:rPr lang="en-US" altLang="ko-KR" dirty="0"/>
              <a:t>(</a:t>
            </a:r>
            <a:r>
              <a:rPr lang="ko-KR" altLang="en-US" dirty="0"/>
              <a:t>이 책의 </a:t>
            </a:r>
            <a:r>
              <a:rPr lang="en-US" altLang="ko-KR" dirty="0"/>
              <a:t>3~4</a:t>
            </a:r>
            <a:r>
              <a:rPr lang="ko-KR" altLang="en-US" dirty="0"/>
              <a:t>장</a:t>
            </a:r>
            <a:r>
              <a:rPr lang="en-US" altLang="ko-KR" dirty="0"/>
              <a:t>)</a:t>
            </a:r>
          </a:p>
          <a:p>
            <a:r>
              <a:rPr lang="ko-KR" altLang="en-US" dirty="0" err="1"/>
              <a:t>딥러닝</a:t>
            </a:r>
            <a:r>
              <a:rPr lang="ko-KR" altLang="en-US" dirty="0"/>
              <a:t> 방법</a:t>
            </a:r>
            <a:endParaRPr lang="en-US" altLang="ko-KR" dirty="0"/>
          </a:p>
          <a:p>
            <a:pPr lvl="1"/>
            <a:r>
              <a:rPr lang="ko-KR" altLang="en-US" dirty="0"/>
              <a:t>레이블을 붙이는 과정은 기계 학습과 동일</a:t>
            </a:r>
            <a:endParaRPr lang="en-US" altLang="ko-KR" dirty="0"/>
          </a:p>
          <a:p>
            <a:pPr lvl="1"/>
            <a:r>
              <a:rPr lang="ko-KR" altLang="en-US" dirty="0"/>
              <a:t>특징 벡터를 학습이 자동으로 알아냄</a:t>
            </a:r>
            <a:r>
              <a:rPr lang="en-US" altLang="ko-KR" dirty="0"/>
              <a:t>. </a:t>
            </a:r>
            <a:r>
              <a:rPr lang="ko-KR" altLang="en-US" dirty="0"/>
              <a:t>특징 학습</a:t>
            </a:r>
            <a:r>
              <a:rPr lang="en-US" altLang="ko-KR" baseline="-25000" dirty="0"/>
              <a:t>feature learning</a:t>
            </a:r>
            <a:r>
              <a:rPr lang="ko-KR" altLang="en-US" dirty="0"/>
              <a:t> 또는 표현 학습</a:t>
            </a:r>
            <a:r>
              <a:rPr lang="en-US" altLang="ko-KR" baseline="-25000" dirty="0"/>
              <a:t>representation learning</a:t>
            </a:r>
            <a:r>
              <a:rPr lang="ko-KR" altLang="en-US" dirty="0"/>
              <a:t>을 한다고 말함</a:t>
            </a:r>
            <a:endParaRPr lang="en-US" altLang="ko-KR" dirty="0"/>
          </a:p>
          <a:p>
            <a:pPr lvl="1"/>
            <a:r>
              <a:rPr lang="ko-KR" altLang="en-US" dirty="0"/>
              <a:t>장점</a:t>
            </a:r>
            <a:endParaRPr lang="en-US" altLang="ko-KR" dirty="0"/>
          </a:p>
          <a:p>
            <a:pPr lvl="2"/>
            <a:r>
              <a:rPr lang="ko-KR" altLang="en-US" dirty="0"/>
              <a:t>특징 추출과 분류를 동시에 최적화하므로 뛰어난 성능 보장</a:t>
            </a:r>
            <a:endParaRPr lang="en-US" altLang="ko-KR" dirty="0"/>
          </a:p>
          <a:p>
            <a:pPr lvl="2"/>
            <a:r>
              <a:rPr lang="ko-KR" altLang="en-US" dirty="0"/>
              <a:t>인공지능 제품 제작이 빠름</a:t>
            </a:r>
            <a:endParaRPr lang="en-US" altLang="ko-KR" dirty="0"/>
          </a:p>
          <a:p>
            <a:pPr lvl="1"/>
            <a:r>
              <a:rPr lang="ko-KR" altLang="en-US" dirty="0"/>
              <a:t>이 책의 </a:t>
            </a:r>
            <a:r>
              <a:rPr lang="en-US" altLang="ko-KR" dirty="0"/>
              <a:t>5</a:t>
            </a:r>
            <a:r>
              <a:rPr lang="ko-KR" altLang="en-US" dirty="0"/>
              <a:t>장 이후</a:t>
            </a:r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541640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데이터에 대한 이해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이 절은 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특징 공간에서 데이터 분포를 살펴보고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sklearn</a:t>
            </a:r>
            <a:r>
              <a:rPr lang="en-US" altLang="ko-KR" dirty="0"/>
              <a:t> </a:t>
            </a:r>
            <a:r>
              <a:rPr lang="ko-KR" altLang="en-US" dirty="0"/>
              <a:t>라이브러리가 제공하는 여러 가지 </a:t>
            </a:r>
            <a:r>
              <a:rPr lang="ko-KR" altLang="en-US" dirty="0" err="1"/>
              <a:t>데이터셋을</a:t>
            </a:r>
            <a:r>
              <a:rPr lang="ko-KR" altLang="en-US" dirty="0"/>
              <a:t> 소개함</a:t>
            </a:r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59933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공간에서 데이터 분포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iris </a:t>
            </a:r>
            <a:r>
              <a:rPr lang="ko-KR" altLang="en-US" dirty="0"/>
              <a:t>데이터</a:t>
            </a:r>
            <a:r>
              <a:rPr lang="en-US" altLang="ko-KR" dirty="0"/>
              <a:t> </a:t>
            </a:r>
            <a:r>
              <a:rPr lang="ko-KR" altLang="en-US" dirty="0"/>
              <a:t> 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특징이</a:t>
            </a:r>
            <a:r>
              <a:rPr lang="en-US" altLang="ko-KR" dirty="0"/>
              <a:t> 4</a:t>
            </a:r>
            <a:r>
              <a:rPr lang="ko-KR" altLang="en-US" dirty="0"/>
              <a:t>개이므로 </a:t>
            </a:r>
            <a:r>
              <a:rPr lang="en-US" altLang="ko-KR" dirty="0"/>
              <a:t>4</a:t>
            </a:r>
            <a:r>
              <a:rPr lang="ko-KR" altLang="en-US" dirty="0"/>
              <a:t>차원 특징 공간을 형성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150</a:t>
            </a:r>
            <a:r>
              <a:rPr lang="ko-KR" altLang="en-US" dirty="0"/>
              <a:t>개 샘플 각각은 </a:t>
            </a:r>
            <a:r>
              <a:rPr lang="en-US" altLang="ko-KR" dirty="0"/>
              <a:t>4</a:t>
            </a:r>
            <a:r>
              <a:rPr lang="ko-KR" altLang="en-US" dirty="0"/>
              <a:t>차원 특징 공간의 한 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3-2]</a:t>
            </a:r>
            <a:r>
              <a:rPr lang="ko-KR" altLang="en-US" dirty="0"/>
              <a:t>는 차원을 하나 제외하고 </a:t>
            </a:r>
            <a:r>
              <a:rPr lang="en-US" altLang="ko-KR" dirty="0"/>
              <a:t>3</a:t>
            </a:r>
            <a:r>
              <a:rPr lang="ko-KR" altLang="en-US" dirty="0"/>
              <a:t>차원 공간에 데이터 분포를 그림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2996952"/>
            <a:ext cx="8001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78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공간에서 데이터 분포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특징 공간에서 데이터 분포 관찰</a:t>
            </a:r>
            <a:r>
              <a:rPr lang="en-US" altLang="ko-KR" dirty="0"/>
              <a:t>([</a:t>
            </a:r>
            <a:r>
              <a:rPr lang="ko-KR" altLang="en-US" dirty="0"/>
              <a:t>프로그램</a:t>
            </a:r>
            <a:r>
              <a:rPr lang="en-US" altLang="ko-KR" dirty="0"/>
              <a:t> 3-2]</a:t>
            </a:r>
            <a:r>
              <a:rPr lang="ko-KR" altLang="en-US" dirty="0"/>
              <a:t>의 실행 결과인 </a:t>
            </a:r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3-5(b)])</a:t>
            </a:r>
            <a:r>
              <a:rPr lang="ko-KR" altLang="en-US" dirty="0"/>
              <a:t> </a:t>
            </a:r>
            <a:endParaRPr lang="en-US" altLang="ko-KR" dirty="0"/>
          </a:p>
          <a:p>
            <a:pPr lvl="1"/>
            <a:r>
              <a:rPr lang="en-US" altLang="ko-KR" dirty="0"/>
              <a:t>petal width(</a:t>
            </a:r>
            <a:r>
              <a:rPr lang="ko-KR" altLang="en-US" dirty="0"/>
              <a:t>수직 축</a:t>
            </a:r>
            <a:r>
              <a:rPr lang="en-US" altLang="ko-KR" dirty="0"/>
              <a:t>)</a:t>
            </a:r>
            <a:r>
              <a:rPr lang="ko-KR" altLang="en-US" dirty="0"/>
              <a:t>에 대해 </a:t>
            </a:r>
            <a:r>
              <a:rPr lang="en-US" altLang="ko-KR" dirty="0" err="1"/>
              <a:t>Setosa</a:t>
            </a:r>
            <a:r>
              <a:rPr lang="ko-KR" altLang="en-US" dirty="0"/>
              <a:t>는 아래쪽</a:t>
            </a:r>
            <a:r>
              <a:rPr lang="en-US" altLang="ko-KR" dirty="0"/>
              <a:t>, </a:t>
            </a:r>
            <a:r>
              <a:rPr lang="en-US" altLang="ko-KR" dirty="0" err="1"/>
              <a:t>Virginica</a:t>
            </a:r>
            <a:r>
              <a:rPr lang="ko-KR" altLang="en-US" dirty="0"/>
              <a:t>는 위쪽에 분포</a:t>
            </a:r>
            <a:r>
              <a:rPr lang="en-US" altLang="ko-KR" dirty="0"/>
              <a:t>([</a:t>
            </a:r>
            <a:r>
              <a:rPr lang="ko-KR" altLang="en-US" dirty="0"/>
              <a:t>프로그램 </a:t>
            </a:r>
            <a:r>
              <a:rPr lang="en-US" altLang="ko-KR" dirty="0"/>
              <a:t>3-1(b)]</a:t>
            </a:r>
            <a:r>
              <a:rPr lang="ko-KR" altLang="en-US" dirty="0"/>
              <a:t>의 실행 결과와 일치</a:t>
            </a:r>
            <a:r>
              <a:rPr lang="en-US" altLang="ko-KR" dirty="0"/>
              <a:t>)</a:t>
            </a:r>
            <a:br>
              <a:rPr lang="en-US" altLang="ko-KR" dirty="0"/>
            </a:br>
            <a:r>
              <a:rPr lang="en-US" altLang="ko-KR" dirty="0">
                <a:sym typeface="Wingdings" panose="05000000000000000000" pitchFamily="2" charset="2"/>
              </a:rPr>
              <a:t> petal width</a:t>
            </a:r>
            <a:r>
              <a:rPr lang="ko-KR" altLang="en-US" dirty="0">
                <a:sym typeface="Wingdings" panose="05000000000000000000" pitchFamily="2" charset="2"/>
              </a:rPr>
              <a:t> 특징은 분별력</a:t>
            </a:r>
            <a:r>
              <a:rPr lang="en-US" altLang="ko-KR" baseline="-25000" dirty="0">
                <a:sym typeface="Wingdings" panose="05000000000000000000" pitchFamily="2" charset="2"/>
              </a:rPr>
              <a:t>discriminating power</a:t>
            </a:r>
            <a:r>
              <a:rPr lang="ko-KR" altLang="en-US" dirty="0">
                <a:sym typeface="Wingdings" panose="05000000000000000000" pitchFamily="2" charset="2"/>
              </a:rPr>
              <a:t>이 뛰어남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sepal width</a:t>
            </a:r>
            <a:r>
              <a:rPr lang="ko-KR" altLang="en-US" dirty="0">
                <a:sym typeface="Wingdings" panose="05000000000000000000" pitchFamily="2" charset="2"/>
              </a:rPr>
              <a:t> 축은 세 부류가 많이 겹쳐서 분별력이 낮음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/>
            <a:r>
              <a:rPr lang="ko-KR" altLang="en-US" dirty="0">
                <a:sym typeface="Wingdings" panose="05000000000000000000" pitchFamily="2" charset="2"/>
              </a:rPr>
              <a:t>전체적으로 보면</a:t>
            </a:r>
            <a:r>
              <a:rPr lang="en-US" altLang="ko-KR" dirty="0">
                <a:sym typeface="Wingdings" panose="05000000000000000000" pitchFamily="2" charset="2"/>
              </a:rPr>
              <a:t>, </a:t>
            </a:r>
            <a:r>
              <a:rPr lang="ko-KR" altLang="en-US" dirty="0">
                <a:sym typeface="Wingdings" panose="05000000000000000000" pitchFamily="2" charset="2"/>
              </a:rPr>
              <a:t>세 부류가 </a:t>
            </a:r>
            <a:r>
              <a:rPr lang="en-US" altLang="ko-KR" dirty="0">
                <a:sym typeface="Wingdings" panose="05000000000000000000" pitchFamily="2" charset="2"/>
              </a:rPr>
              <a:t>3</a:t>
            </a:r>
            <a:r>
              <a:rPr lang="ko-KR" altLang="en-US" dirty="0">
                <a:sym typeface="Wingdings" panose="05000000000000000000" pitchFamily="2" charset="2"/>
              </a:rPr>
              <a:t>차원 공간에서 서로 다른 영역을 차지하는데 몇 개 샘플은 겹쳐 나타남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3212976"/>
            <a:ext cx="6354803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58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공간에서 데이터 분포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7" y="1844825"/>
            <a:ext cx="8230319" cy="268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49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영상 데이터 사례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두 가지 필기 숫자 </a:t>
            </a:r>
            <a:r>
              <a:rPr lang="ko-KR" altLang="en-US" dirty="0" err="1"/>
              <a:t>데이터셋</a:t>
            </a:r>
            <a:r>
              <a:rPr lang="en-US" altLang="ko-KR" dirty="0"/>
              <a:t> </a:t>
            </a:r>
            <a:r>
              <a:rPr lang="ko-KR" altLang="en-US" dirty="0"/>
              <a:t> 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sklearn</a:t>
            </a:r>
            <a:r>
              <a:rPr lang="en-US" altLang="ko-KR" dirty="0"/>
              <a:t> </a:t>
            </a:r>
            <a:r>
              <a:rPr lang="ko-KR" altLang="en-US" dirty="0" err="1"/>
              <a:t>데이터셋</a:t>
            </a:r>
            <a:r>
              <a:rPr lang="en-US" altLang="ko-KR" dirty="0"/>
              <a:t>: 8*8 </a:t>
            </a:r>
            <a:r>
              <a:rPr lang="ko-KR" altLang="en-US" dirty="0"/>
              <a:t>맵</a:t>
            </a:r>
            <a:r>
              <a:rPr lang="en-US" altLang="ko-KR" dirty="0"/>
              <a:t>(64</a:t>
            </a:r>
            <a:r>
              <a:rPr lang="ko-KR" altLang="en-US" dirty="0"/>
              <a:t>개 </a:t>
            </a:r>
            <a:r>
              <a:rPr lang="ko-KR" altLang="en-US" dirty="0" err="1"/>
              <a:t>화소</a:t>
            </a:r>
            <a:r>
              <a:rPr lang="en-US" altLang="ko-KR" dirty="0"/>
              <a:t>), 1797</a:t>
            </a:r>
            <a:r>
              <a:rPr lang="ko-KR" altLang="en-US" dirty="0"/>
              <a:t>개 샘플</a:t>
            </a:r>
            <a:r>
              <a:rPr lang="en-US" altLang="ko-KR" dirty="0"/>
              <a:t>, [0,16] </a:t>
            </a:r>
            <a:r>
              <a:rPr lang="ko-KR" altLang="en-US" dirty="0" err="1"/>
              <a:t>명암값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MNIST </a:t>
            </a:r>
            <a:r>
              <a:rPr lang="ko-KR" altLang="en-US" dirty="0" err="1"/>
              <a:t>데이터셋</a:t>
            </a:r>
            <a:r>
              <a:rPr lang="en-US" altLang="ko-KR" dirty="0"/>
              <a:t>: 28*28</a:t>
            </a:r>
            <a:r>
              <a:rPr lang="ko-KR" altLang="en-US" dirty="0"/>
              <a:t>맵</a:t>
            </a:r>
            <a:r>
              <a:rPr lang="en-US" altLang="ko-KR" dirty="0"/>
              <a:t>(784</a:t>
            </a:r>
            <a:r>
              <a:rPr lang="ko-KR" altLang="en-US" dirty="0"/>
              <a:t>개 </a:t>
            </a:r>
            <a:r>
              <a:rPr lang="ko-KR" altLang="en-US" dirty="0" err="1"/>
              <a:t>화소</a:t>
            </a:r>
            <a:r>
              <a:rPr lang="en-US" altLang="ko-KR" dirty="0"/>
              <a:t>), 7</a:t>
            </a:r>
            <a:r>
              <a:rPr lang="ko-KR" altLang="en-US" dirty="0"/>
              <a:t>만개 샘플</a:t>
            </a:r>
            <a:r>
              <a:rPr lang="en-US" altLang="ko-KR" dirty="0"/>
              <a:t>, [0,255] </a:t>
            </a:r>
            <a:r>
              <a:rPr lang="ko-KR" altLang="en-US" dirty="0" err="1"/>
              <a:t>명암값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2492896"/>
            <a:ext cx="7709727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63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영상 데이터 사례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3-3(a)]</a:t>
            </a:r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matplotlib</a:t>
            </a:r>
            <a:r>
              <a:rPr lang="en-US" altLang="ko-KR" dirty="0"/>
              <a:t> </a:t>
            </a:r>
            <a:r>
              <a:rPr lang="ko-KR" altLang="en-US" dirty="0"/>
              <a:t>라이브러리를 이용한 샘플 디스플레이와</a:t>
            </a:r>
            <a:r>
              <a:rPr lang="en-US" altLang="ko-KR" dirty="0"/>
              <a:t> </a:t>
            </a:r>
            <a:r>
              <a:rPr lang="ko-KR" altLang="en-US" dirty="0"/>
              <a:t>샘플</a:t>
            </a:r>
            <a:r>
              <a:rPr lang="en-US" altLang="ko-KR" dirty="0"/>
              <a:t> </a:t>
            </a:r>
            <a:r>
              <a:rPr lang="ko-KR" altLang="en-US" dirty="0"/>
              <a:t>내용</a:t>
            </a:r>
            <a:r>
              <a:rPr lang="en-US" altLang="ko-KR" dirty="0"/>
              <a:t>(</a:t>
            </a:r>
            <a:r>
              <a:rPr lang="ko-KR" altLang="en-US" dirty="0" err="1"/>
              <a:t>화소값</a:t>
            </a:r>
            <a:r>
              <a:rPr lang="en-US" altLang="ko-KR" dirty="0"/>
              <a:t>)</a:t>
            </a:r>
            <a:r>
              <a:rPr lang="ko-KR" altLang="en-US" dirty="0"/>
              <a:t> 출력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2001609"/>
            <a:ext cx="7206558" cy="33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86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영상 데이터 사례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124744"/>
            <a:ext cx="6480720" cy="304769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1" y="4365105"/>
            <a:ext cx="7560840" cy="201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19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50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3.3.4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텍스트 데이터 사례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20newsgroups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20newsgroups </a:t>
            </a:r>
            <a:r>
              <a:rPr lang="ko-KR" altLang="en-US" dirty="0" err="1"/>
              <a:t>데이터셋</a:t>
            </a:r>
            <a:endParaRPr lang="en-US" altLang="ko-KR" dirty="0"/>
          </a:p>
          <a:p>
            <a:pPr lvl="1"/>
            <a:r>
              <a:rPr lang="ko-KR" altLang="en-US" dirty="0"/>
              <a:t>웹에서 수집한 문서를 </a:t>
            </a:r>
            <a:r>
              <a:rPr lang="en-US" altLang="ko-KR" dirty="0"/>
              <a:t>20</a:t>
            </a:r>
            <a:r>
              <a:rPr lang="ko-KR" altLang="en-US" dirty="0"/>
              <a:t>개 부류로 구분</a:t>
            </a:r>
            <a:r>
              <a:rPr lang="en-US" altLang="ko-KR" dirty="0"/>
              <a:t>. </a:t>
            </a:r>
            <a:r>
              <a:rPr lang="ko-KR" altLang="en-US" dirty="0"/>
              <a:t>텍스트로 구성되어 샘플의 길이가 다름</a:t>
            </a:r>
            <a:endParaRPr lang="en-US" altLang="ko-KR" dirty="0"/>
          </a:p>
          <a:p>
            <a:pPr lvl="1"/>
            <a:r>
              <a:rPr lang="ko-KR" altLang="en-US" dirty="0"/>
              <a:t>시계열 데이터</a:t>
            </a:r>
            <a:r>
              <a:rPr lang="en-US" altLang="ko-KR" dirty="0"/>
              <a:t>(</a:t>
            </a:r>
            <a:r>
              <a:rPr lang="ko-KR" altLang="en-US" dirty="0"/>
              <a:t>단어가 나타나는 순서가 중요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6" y="1988840"/>
            <a:ext cx="6192688" cy="473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인공지능의 출현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에이다의</a:t>
            </a:r>
            <a:r>
              <a:rPr lang="ko-KR" altLang="en-US" dirty="0"/>
              <a:t> 통찰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… </a:t>
            </a:r>
            <a:r>
              <a:rPr lang="ko-KR" altLang="ko-KR" dirty="0"/>
              <a:t>해석</a:t>
            </a:r>
            <a:r>
              <a:rPr lang="en-US" altLang="ko-KR" dirty="0"/>
              <a:t> </a:t>
            </a:r>
            <a:r>
              <a:rPr lang="ko-KR" altLang="ko-KR" dirty="0"/>
              <a:t>엔진은 숫자 이외 것도 처리할 수 있을 것이다</a:t>
            </a:r>
            <a:r>
              <a:rPr lang="en-US" altLang="ko-KR" dirty="0"/>
              <a:t>. … </a:t>
            </a:r>
            <a:r>
              <a:rPr lang="ko-KR" altLang="ko-KR" dirty="0"/>
              <a:t>예를 들어 화음과 음조를 해석</a:t>
            </a:r>
            <a:r>
              <a:rPr lang="en-US" altLang="ko-KR" dirty="0"/>
              <a:t> </a:t>
            </a:r>
            <a:r>
              <a:rPr lang="ko-KR" altLang="ko-KR" dirty="0"/>
              <a:t>엔진의 표기에 맞출 수 있다면</a:t>
            </a:r>
            <a:br>
              <a:rPr lang="en-US" altLang="ko-KR" dirty="0"/>
            </a:br>
            <a:r>
              <a:rPr lang="ko-KR" altLang="ko-KR" dirty="0"/>
              <a:t>해석</a:t>
            </a:r>
            <a:r>
              <a:rPr lang="en-US" altLang="ko-KR" dirty="0"/>
              <a:t> </a:t>
            </a:r>
            <a:r>
              <a:rPr lang="ko-KR" altLang="ko-KR" dirty="0"/>
              <a:t>엔진은 꽤 복잡한 곡을 작곡할 수도 있다</a:t>
            </a:r>
            <a:r>
              <a:rPr lang="en-US" altLang="ko-KR" dirty="0"/>
              <a:t>. [Ada1843]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en-US" altLang="ko-KR" dirty="0"/>
              <a:t>180</a:t>
            </a:r>
            <a:r>
              <a:rPr lang="ko-KR" altLang="en-US" dirty="0"/>
              <a:t>여년이 지난 현재 인공지능</a:t>
            </a:r>
            <a:endParaRPr lang="en-US" altLang="ko-KR" dirty="0"/>
          </a:p>
          <a:p>
            <a:pPr lvl="1"/>
            <a:r>
              <a:rPr lang="ko-KR" altLang="en-US" dirty="0" err="1"/>
              <a:t>알파고가</a:t>
            </a:r>
            <a:r>
              <a:rPr lang="ko-KR" altLang="en-US" dirty="0"/>
              <a:t> </a:t>
            </a:r>
            <a:r>
              <a:rPr lang="ko-KR" altLang="en-US" dirty="0" err="1"/>
              <a:t>이세돌을</a:t>
            </a:r>
            <a:r>
              <a:rPr lang="ko-KR" altLang="en-US" dirty="0"/>
              <a:t> 이김</a:t>
            </a:r>
            <a:endParaRPr lang="en-US" altLang="ko-KR" dirty="0"/>
          </a:p>
          <a:p>
            <a:pPr lvl="1"/>
            <a:r>
              <a:rPr lang="ko-KR" altLang="en-US" dirty="0"/>
              <a:t>자율주행차가</a:t>
            </a:r>
            <a:r>
              <a:rPr lang="en-US" altLang="ko-KR" dirty="0"/>
              <a:t> </a:t>
            </a:r>
            <a:r>
              <a:rPr lang="ko-KR" altLang="en-US" dirty="0"/>
              <a:t>도로를 질주</a:t>
            </a:r>
            <a:endParaRPr lang="en-US" altLang="ko-KR" dirty="0"/>
          </a:p>
          <a:p>
            <a:pPr lvl="1"/>
            <a:r>
              <a:rPr lang="ko-KR" altLang="en-US" dirty="0"/>
              <a:t>작곡하는 </a:t>
            </a:r>
            <a:r>
              <a:rPr lang="ko-KR" altLang="en-US" dirty="0" err="1"/>
              <a:t>마젠타</a:t>
            </a:r>
            <a:r>
              <a:rPr lang="ko-KR" altLang="en-US" dirty="0"/>
              <a:t> 프로젝트 </a:t>
            </a:r>
            <a:r>
              <a:rPr lang="en-US" altLang="ko-KR" dirty="0"/>
              <a:t>[http://magenta.tensorflow.org]-[Try the Demos]-[Magenta.js]</a:t>
            </a:r>
          </a:p>
          <a:p>
            <a:pPr lvl="1"/>
            <a:endParaRPr lang="en-US" altLang="ko-KR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570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50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3.5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필기 숫자 인식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필기 숫자 </a:t>
            </a:r>
            <a:r>
              <a:rPr lang="ko-KR" altLang="en-US" dirty="0" err="1"/>
              <a:t>데이터셋을</a:t>
            </a:r>
            <a:r>
              <a:rPr lang="ko-KR" altLang="en-US" dirty="0"/>
              <a:t> 가지고 프로그래밍 연습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데이터 수집 </a:t>
            </a:r>
            <a:r>
              <a:rPr lang="en-US" altLang="ko-KR" dirty="0"/>
              <a:t>– </a:t>
            </a:r>
            <a:r>
              <a:rPr lang="ko-KR" altLang="en-US" dirty="0"/>
              <a:t>특징 추출 </a:t>
            </a:r>
            <a:r>
              <a:rPr lang="en-US" altLang="ko-KR" dirty="0"/>
              <a:t>– </a:t>
            </a:r>
            <a:r>
              <a:rPr lang="ko-KR" altLang="en-US" dirty="0"/>
              <a:t>모델링 </a:t>
            </a:r>
            <a:r>
              <a:rPr lang="en-US" altLang="ko-KR" dirty="0"/>
              <a:t>– </a:t>
            </a:r>
            <a:r>
              <a:rPr lang="ko-KR" altLang="en-US"/>
              <a:t>예측 단계로 구성</a:t>
            </a:r>
            <a:endParaRPr lang="en-US" altLang="ko-KR"/>
          </a:p>
          <a:p>
            <a:pPr lvl="1">
              <a:lnSpc>
                <a:spcPct val="150000"/>
              </a:lnSpc>
            </a:pPr>
            <a:r>
              <a:rPr lang="ko-KR" altLang="en-US" dirty="0"/>
              <a:t>특징 추출을 위한 코드 작성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sklearn</a:t>
            </a:r>
            <a:r>
              <a:rPr lang="ko-KR" altLang="en-US" dirty="0"/>
              <a:t>이 제공하는 </a:t>
            </a:r>
            <a:r>
              <a:rPr lang="en-US" altLang="ko-KR" dirty="0"/>
              <a:t>fit </a:t>
            </a:r>
            <a:r>
              <a:rPr lang="ko-KR" altLang="en-US" dirty="0"/>
              <a:t>함수로 모델링</a:t>
            </a:r>
            <a:r>
              <a:rPr lang="en-US" altLang="ko-KR" dirty="0"/>
              <a:t>(</a:t>
            </a:r>
            <a:r>
              <a:rPr lang="ko-KR" altLang="en-US" dirty="0"/>
              <a:t>학습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predict </a:t>
            </a:r>
            <a:r>
              <a:rPr lang="ko-KR" altLang="en-US" dirty="0"/>
              <a:t>함수로 예측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8189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50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화소 값을 특징으로 사용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화소</a:t>
            </a:r>
            <a:r>
              <a:rPr lang="ko-KR" altLang="en-US" dirty="0"/>
              <a:t> 각각을 특징으로 간주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sklearn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필기 숫자는 </a:t>
            </a:r>
            <a:r>
              <a:rPr lang="en-US" altLang="ko-KR" dirty="0"/>
              <a:t>8*8 </a:t>
            </a:r>
            <a:r>
              <a:rPr lang="ko-KR" altLang="en-US" dirty="0" err="1"/>
              <a:t>맵으로</a:t>
            </a:r>
            <a:r>
              <a:rPr lang="ko-KR" altLang="en-US" dirty="0"/>
              <a:t> 표현되므로 </a:t>
            </a:r>
            <a:r>
              <a:rPr lang="en-US" altLang="ko-KR" dirty="0"/>
              <a:t>64</a:t>
            </a:r>
            <a:r>
              <a:rPr lang="ko-KR" altLang="en-US" dirty="0"/>
              <a:t>차원 특징 벡터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2</a:t>
            </a:r>
            <a:r>
              <a:rPr lang="ko-KR" altLang="en-US" dirty="0"/>
              <a:t>차원 구조를 </a:t>
            </a:r>
            <a:r>
              <a:rPr lang="en-US" altLang="ko-KR" dirty="0"/>
              <a:t>1</a:t>
            </a:r>
            <a:r>
              <a:rPr lang="ko-KR" altLang="en-US" dirty="0"/>
              <a:t>차원 구조로 변환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예</a:t>
            </a:r>
            <a:r>
              <a:rPr lang="en-US" altLang="ko-KR" dirty="0"/>
              <a:t>) [</a:t>
            </a:r>
            <a:r>
              <a:rPr lang="ko-KR" altLang="en-US" dirty="0"/>
              <a:t>프로그램 </a:t>
            </a:r>
            <a:r>
              <a:rPr lang="en-US" altLang="ko-KR" dirty="0"/>
              <a:t>3-3(a)]</a:t>
            </a:r>
            <a:r>
              <a:rPr lang="ko-KR" altLang="en-US" dirty="0"/>
              <a:t>의 샘플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2924944"/>
            <a:ext cx="741045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02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48" y="908720"/>
            <a:ext cx="5712636" cy="5688632"/>
          </a:xfrm>
        </p:spPr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3-4]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07~08</a:t>
            </a:r>
            <a:r>
              <a:rPr lang="ko-KR" altLang="en-US" dirty="0"/>
              <a:t>행</a:t>
            </a:r>
            <a:r>
              <a:rPr lang="en-US" altLang="ko-KR" dirty="0"/>
              <a:t>: SVC</a:t>
            </a:r>
            <a:r>
              <a:rPr lang="ko-KR" altLang="en-US" dirty="0"/>
              <a:t>로 학습 수행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ko-KR" altLang="en-US" dirty="0"/>
              <a:t>특징 벡터 </a:t>
            </a:r>
            <a:r>
              <a:rPr lang="en-US" altLang="ko-KR" dirty="0" err="1"/>
              <a:t>digit.data</a:t>
            </a:r>
            <a:r>
              <a:rPr lang="en-US" altLang="ko-KR" dirty="0"/>
              <a:t>, </a:t>
            </a:r>
            <a:r>
              <a:rPr lang="ko-KR" altLang="en-US" dirty="0"/>
              <a:t>레이블 </a:t>
            </a:r>
            <a:r>
              <a:rPr lang="en-US" altLang="ko-KR" dirty="0" err="1"/>
              <a:t>digit.target</a:t>
            </a:r>
            <a:r>
              <a:rPr lang="en-US" altLang="ko-KR" dirty="0"/>
              <a:t> </a:t>
            </a:r>
            <a:r>
              <a:rPr lang="ko-KR" altLang="en-US" dirty="0"/>
              <a:t>사용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11~14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맨 앞의 세 개 샘플을 테스트 집합으로</a:t>
            </a:r>
            <a:br>
              <a:rPr lang="en-US" altLang="ko-KR" dirty="0"/>
            </a:br>
            <a:r>
              <a:rPr lang="ko-KR" altLang="en-US" dirty="0"/>
              <a:t>간주하고 예측을 해봄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17~20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훈련 집합을 테스트 집합으로 간주하고</a:t>
            </a:r>
            <a:br>
              <a:rPr lang="en-US" altLang="ko-KR" dirty="0"/>
            </a:br>
            <a:r>
              <a:rPr lang="ko-KR" altLang="en-US" dirty="0" err="1"/>
              <a:t>정확률을</a:t>
            </a:r>
            <a:r>
              <a:rPr lang="ko-KR" altLang="en-US" dirty="0"/>
              <a:t> 측정</a:t>
            </a:r>
            <a:endParaRPr lang="en-US" altLang="ko-KR" dirty="0"/>
          </a:p>
          <a:p>
            <a:endParaRPr lang="en-US" altLang="ko-KR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052736"/>
            <a:ext cx="5647638" cy="53686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23158" y="332656"/>
            <a:ext cx="2736304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[</a:t>
            </a:r>
            <a:r>
              <a:rPr lang="ko-KR" altLang="en-US" sz="1400" dirty="0">
                <a:solidFill>
                  <a:srgbClr val="0000FF"/>
                </a:solidFill>
              </a:rPr>
              <a:t>프로그램 </a:t>
            </a:r>
            <a:r>
              <a:rPr lang="en-US" altLang="ko-KR" sz="1400" dirty="0">
                <a:solidFill>
                  <a:srgbClr val="0000FF"/>
                </a:solidFill>
              </a:rPr>
              <a:t>3-1]</a:t>
            </a:r>
            <a:r>
              <a:rPr lang="ko-KR" altLang="en-US" sz="1400" dirty="0">
                <a:solidFill>
                  <a:srgbClr val="0000FF"/>
                </a:solidFill>
              </a:rPr>
              <a:t>과 매우 비슷함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7044662" y="650296"/>
            <a:ext cx="450504" cy="405638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3.5.1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화소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값을 특징으로 사용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3109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50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성능 측정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객관적인 성능 측정의 중요성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모델 선택할 때 중요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현장 설치 여부 결정할 때 중요</a:t>
            </a:r>
            <a:endParaRPr lang="en-US" altLang="ko-KR" dirty="0"/>
          </a:p>
          <a:p>
            <a:r>
              <a:rPr lang="ko-KR" altLang="en-US" dirty="0"/>
              <a:t>일반화</a:t>
            </a:r>
            <a:r>
              <a:rPr lang="en-US" altLang="ko-KR" baseline="-25000" dirty="0"/>
              <a:t>generalization</a:t>
            </a:r>
            <a:r>
              <a:rPr lang="ko-KR" altLang="en-US" dirty="0"/>
              <a:t> 능력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학습에 사용하지 않았던 새로운</a:t>
            </a:r>
            <a:r>
              <a:rPr lang="en-US" altLang="ko-KR" dirty="0"/>
              <a:t> </a:t>
            </a:r>
            <a:r>
              <a:rPr lang="ko-KR" altLang="en-US" dirty="0"/>
              <a:t>데이터에 대한 성능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가장 확실한 방법은 실제 현장에 설치하고 성능 측정 </a:t>
            </a:r>
            <a:r>
              <a:rPr lang="en-US" altLang="ko-KR" dirty="0">
                <a:sym typeface="Wingdings" panose="05000000000000000000" pitchFamily="2" charset="2"/>
              </a:rPr>
              <a:t></a:t>
            </a:r>
            <a:r>
              <a:rPr lang="ko-KR" altLang="en-US" dirty="0"/>
              <a:t> 비용 때문에 실제 적용 어려움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주어진 데이터를 분할하여 사용하는 지혜 필요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852950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50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혼동 행렬과 성능 측정 기준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혼동 행렬</a:t>
            </a:r>
            <a:r>
              <a:rPr lang="en-US" altLang="ko-KR" baseline="-25000" dirty="0"/>
              <a:t>confusion matrix</a:t>
            </a:r>
          </a:p>
          <a:p>
            <a:pPr lvl="1"/>
            <a:r>
              <a:rPr lang="ko-KR" altLang="en-US" dirty="0"/>
              <a:t>부류 별로 옳은 분류와 틀린 분류의 개수를 기록한 행렬</a:t>
            </a:r>
            <a:endParaRPr lang="en-US" altLang="ko-KR" dirty="0"/>
          </a:p>
          <a:p>
            <a:pPr lvl="2"/>
            <a:r>
              <a:rPr lang="en-US" altLang="ko-KR" i="1" dirty="0" err="1"/>
              <a:t>n</a:t>
            </a:r>
            <a:r>
              <a:rPr lang="en-US" altLang="ko-KR" i="1" baseline="-25000" dirty="0" err="1"/>
              <a:t>ij</a:t>
            </a:r>
            <a:r>
              <a:rPr lang="ko-KR" altLang="en-US" dirty="0"/>
              <a:t>는 모델이</a:t>
            </a:r>
            <a:r>
              <a:rPr lang="en-US" altLang="ko-KR" dirty="0"/>
              <a:t> </a:t>
            </a:r>
            <a:r>
              <a:rPr lang="en-US" altLang="ko-KR" i="1" dirty="0" err="1"/>
              <a:t>i</a:t>
            </a:r>
            <a:r>
              <a:rPr lang="en-US" altLang="ko-KR" i="1" dirty="0"/>
              <a:t> </a:t>
            </a:r>
            <a:r>
              <a:rPr lang="ko-KR" altLang="en-US" dirty="0"/>
              <a:t>라고 예측했는데 실제 부류는 </a:t>
            </a:r>
            <a:r>
              <a:rPr lang="en-US" altLang="ko-KR" i="1" dirty="0"/>
              <a:t>j </a:t>
            </a:r>
            <a:r>
              <a:rPr lang="ko-KR" altLang="en-US" dirty="0"/>
              <a:t>인 샘플의 개수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ko-KR" altLang="en-US" dirty="0"/>
              <a:t>이진</a:t>
            </a:r>
            <a:r>
              <a:rPr lang="en-US" altLang="ko-KR" dirty="0"/>
              <a:t> </a:t>
            </a:r>
            <a:r>
              <a:rPr lang="ko-KR" altLang="en-US" dirty="0"/>
              <a:t>분류에서 긍정</a:t>
            </a:r>
            <a:r>
              <a:rPr lang="en-US" altLang="ko-KR" baseline="-25000" dirty="0"/>
              <a:t>positive</a:t>
            </a:r>
            <a:r>
              <a:rPr lang="ko-KR" altLang="en-US" dirty="0"/>
              <a:t>과 부정</a:t>
            </a:r>
            <a:r>
              <a:rPr lang="en-US" altLang="ko-KR" baseline="-25000" dirty="0"/>
              <a:t>negative</a:t>
            </a:r>
          </a:p>
          <a:p>
            <a:pPr lvl="2"/>
            <a:r>
              <a:rPr lang="ko-KR" altLang="en-US" dirty="0"/>
              <a:t>검출하고자 하는 것이 긍정</a:t>
            </a:r>
            <a:r>
              <a:rPr lang="en-US" altLang="ko-KR" dirty="0"/>
              <a:t>(</a:t>
            </a:r>
            <a:r>
              <a:rPr lang="ko-KR" altLang="en-US" dirty="0"/>
              <a:t>환자가 긍정이고 정상인이 부정</a:t>
            </a:r>
            <a:r>
              <a:rPr lang="en-US" altLang="ko-KR" dirty="0"/>
              <a:t>, </a:t>
            </a:r>
            <a:r>
              <a:rPr lang="ko-KR" altLang="en-US" dirty="0"/>
              <a:t>불량품이 긍정이고 정상이 부정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/>
              <a:t>참 긍정</a:t>
            </a:r>
            <a:r>
              <a:rPr lang="en-US" altLang="ko-KR" dirty="0"/>
              <a:t>(TP), </a:t>
            </a:r>
            <a:r>
              <a:rPr lang="ko-KR" altLang="en-US" dirty="0"/>
              <a:t>거짓 부정</a:t>
            </a:r>
            <a:r>
              <a:rPr lang="en-US" altLang="ko-KR" dirty="0"/>
              <a:t>(FN), </a:t>
            </a:r>
            <a:r>
              <a:rPr lang="ko-KR" altLang="en-US" dirty="0"/>
              <a:t>거짓 긍정</a:t>
            </a:r>
            <a:r>
              <a:rPr lang="en-US" altLang="ko-KR" dirty="0"/>
              <a:t>(FP), </a:t>
            </a:r>
            <a:r>
              <a:rPr lang="ko-KR" altLang="en-US" dirty="0"/>
              <a:t>참 부정</a:t>
            </a:r>
            <a:r>
              <a:rPr lang="en-US" altLang="ko-KR" dirty="0"/>
              <a:t>(TN)</a:t>
            </a:r>
            <a:r>
              <a:rPr lang="ko-KR" altLang="en-US" dirty="0"/>
              <a:t>의 네 경우</a:t>
            </a:r>
            <a:endParaRPr lang="en-US" altLang="ko-KR" baseline="-25000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2060848"/>
            <a:ext cx="6552728" cy="261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12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44299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혼동 행렬과 성능 측정 기준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널리 쓰이는 성능 측정 기준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정확률</a:t>
            </a:r>
            <a:r>
              <a:rPr lang="en-US" altLang="ko-KR" baseline="-25000" dirty="0"/>
              <a:t>accuracy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부류가 불균형일 때 성능을 제대로 반영하지 못함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특이도</a:t>
            </a:r>
            <a:r>
              <a:rPr lang="en-US" altLang="ko-KR" baseline="-25000" dirty="0"/>
              <a:t>specificity</a:t>
            </a:r>
            <a:r>
              <a:rPr lang="ko-KR" altLang="en-US" dirty="0"/>
              <a:t>와 민감도</a:t>
            </a:r>
            <a:r>
              <a:rPr lang="en-US" altLang="ko-KR" baseline="-25000" dirty="0"/>
              <a:t>sensitivity </a:t>
            </a:r>
            <a:r>
              <a:rPr lang="en-US" altLang="ko-KR" dirty="0"/>
              <a:t>(</a:t>
            </a:r>
            <a:r>
              <a:rPr lang="ko-KR" altLang="en-US" dirty="0"/>
              <a:t>의료에서 주로 사용</a:t>
            </a:r>
            <a:r>
              <a:rPr lang="en-US" altLang="ko-KR" dirty="0"/>
              <a:t>)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정밀도</a:t>
            </a:r>
            <a:r>
              <a:rPr lang="en-US" altLang="ko-KR" baseline="-25000" dirty="0"/>
              <a:t>precision</a:t>
            </a:r>
            <a:r>
              <a:rPr lang="ko-KR" altLang="en-US" dirty="0"/>
              <a:t>와 </a:t>
            </a:r>
            <a:r>
              <a:rPr lang="ko-KR" altLang="en-US" dirty="0" err="1"/>
              <a:t>재현률</a:t>
            </a:r>
            <a:r>
              <a:rPr lang="en-US" altLang="ko-KR" baseline="-25000" dirty="0"/>
              <a:t>recall</a:t>
            </a:r>
            <a:r>
              <a:rPr lang="ko-KR" altLang="en-US" dirty="0"/>
              <a:t> </a:t>
            </a:r>
            <a:r>
              <a:rPr lang="en-US" altLang="ko-KR" dirty="0"/>
              <a:t> (</a:t>
            </a:r>
            <a:r>
              <a:rPr lang="ko-KR" altLang="en-US" dirty="0"/>
              <a:t>정보검색에서 주로 사용</a:t>
            </a:r>
            <a:r>
              <a:rPr lang="en-US" altLang="ko-KR" dirty="0"/>
              <a:t>)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6" y="2450021"/>
            <a:ext cx="3857625" cy="62865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3753037"/>
            <a:ext cx="4076700" cy="6572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75" y="5228577"/>
            <a:ext cx="4095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24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50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훈련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검증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테스트 집합으로 쪼개기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주어진 데이터를 적절한 비율로 훈련</a:t>
            </a:r>
            <a:r>
              <a:rPr lang="en-US" altLang="ko-KR" dirty="0"/>
              <a:t>, </a:t>
            </a:r>
            <a:r>
              <a:rPr lang="ko-KR" altLang="en-US" dirty="0"/>
              <a:t>검증</a:t>
            </a:r>
            <a:r>
              <a:rPr lang="en-US" altLang="ko-KR" dirty="0"/>
              <a:t>, </a:t>
            </a:r>
            <a:r>
              <a:rPr lang="ko-KR" altLang="en-US" dirty="0"/>
              <a:t>테스트 집합으로 나누어 씀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모델 선택 포함</a:t>
            </a:r>
            <a:r>
              <a:rPr lang="en-US" altLang="ko-KR" dirty="0"/>
              <a:t>: </a:t>
            </a:r>
            <a:r>
              <a:rPr lang="ko-KR" altLang="en-US" dirty="0"/>
              <a:t>훈련</a:t>
            </a:r>
            <a:r>
              <a:rPr lang="en-US" altLang="ko-KR" dirty="0"/>
              <a:t>/</a:t>
            </a:r>
            <a:r>
              <a:rPr lang="ko-KR" altLang="en-US" dirty="0"/>
              <a:t>검증</a:t>
            </a:r>
            <a:r>
              <a:rPr lang="en-US" altLang="ko-KR" dirty="0"/>
              <a:t>/</a:t>
            </a:r>
            <a:r>
              <a:rPr lang="ko-KR" altLang="en-US" dirty="0"/>
              <a:t>테스트 집합으로 나눔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모델 선택 제외</a:t>
            </a:r>
            <a:r>
              <a:rPr lang="en-US" altLang="ko-KR" dirty="0"/>
              <a:t>: </a:t>
            </a:r>
            <a:r>
              <a:rPr lang="ko-KR" altLang="en-US" dirty="0"/>
              <a:t>훈련</a:t>
            </a:r>
            <a:r>
              <a:rPr lang="en-US" altLang="ko-KR" dirty="0"/>
              <a:t>/</a:t>
            </a:r>
            <a:r>
              <a:rPr lang="ko-KR" altLang="en-US" dirty="0"/>
              <a:t>테스트 집합으로 나눔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636912"/>
            <a:ext cx="584253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05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9350" y="144016"/>
            <a:ext cx="8784976" cy="548680"/>
          </a:xfrm>
        </p:spPr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훈련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검증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테스트 집합으로 쪼개기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3-5]</a:t>
            </a:r>
            <a:r>
              <a:rPr lang="ko-KR" altLang="en-US" dirty="0"/>
              <a:t>는 모델 선택 제외</a:t>
            </a:r>
            <a:endParaRPr lang="en-US" altLang="ko-KR" dirty="0"/>
          </a:p>
          <a:p>
            <a:pPr lvl="1"/>
            <a:r>
              <a:rPr lang="en-US" altLang="ko-KR" dirty="0"/>
              <a:t>08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en-US" altLang="ko-KR" dirty="0" err="1"/>
              <a:t>train_test_split</a:t>
            </a:r>
            <a:r>
              <a:rPr lang="ko-KR" altLang="en-US" dirty="0"/>
              <a:t> 함수로 훈련 </a:t>
            </a:r>
            <a:r>
              <a:rPr lang="en-US" altLang="ko-KR" dirty="0"/>
              <a:t>60%, </a:t>
            </a:r>
            <a:r>
              <a:rPr lang="ko-KR" altLang="en-US" dirty="0"/>
              <a:t>테스트 </a:t>
            </a:r>
            <a:r>
              <a:rPr lang="en-US" altLang="ko-KR" dirty="0"/>
              <a:t>40%</a:t>
            </a:r>
            <a:r>
              <a:rPr lang="ko-KR" altLang="en-US" dirty="0"/>
              <a:t>로 랜덤 분할</a:t>
            </a:r>
            <a:endParaRPr lang="en-US" altLang="ko-KR" dirty="0"/>
          </a:p>
          <a:p>
            <a:pPr lvl="1"/>
            <a:r>
              <a:rPr lang="en-US" altLang="ko-KR" dirty="0"/>
              <a:t>12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훈련 집합 </a:t>
            </a:r>
            <a:r>
              <a:rPr lang="en-US" altLang="ko-KR" dirty="0" err="1"/>
              <a:t>x_train</a:t>
            </a:r>
            <a:r>
              <a:rPr lang="en-US" altLang="ko-KR" dirty="0"/>
              <a:t>, </a:t>
            </a:r>
            <a:r>
              <a:rPr lang="en-US" altLang="ko-KR" dirty="0" err="1"/>
              <a:t>y_train</a:t>
            </a:r>
            <a:r>
              <a:rPr lang="ko-KR" altLang="en-US" dirty="0"/>
              <a:t>을 </a:t>
            </a:r>
            <a:r>
              <a:rPr lang="en-US" altLang="ko-KR" dirty="0"/>
              <a:t>fit </a:t>
            </a:r>
            <a:r>
              <a:rPr lang="ko-KR" altLang="en-US" dirty="0"/>
              <a:t>함수에</a:t>
            </a:r>
            <a:r>
              <a:rPr lang="en-US" altLang="ko-KR" dirty="0"/>
              <a:t> </a:t>
            </a:r>
            <a:r>
              <a:rPr lang="ko-KR" altLang="en-US" dirty="0"/>
              <a:t>주어 학습 수행</a:t>
            </a:r>
            <a:endParaRPr lang="en-US" altLang="ko-KR" dirty="0"/>
          </a:p>
          <a:p>
            <a:pPr lvl="1"/>
            <a:r>
              <a:rPr lang="en-US" altLang="ko-KR" dirty="0"/>
              <a:t>14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테스트 집합의 특징 벡터 </a:t>
            </a:r>
            <a:r>
              <a:rPr lang="en-US" altLang="ko-KR" dirty="0" err="1"/>
              <a:t>x_test</a:t>
            </a:r>
            <a:r>
              <a:rPr lang="ko-KR" altLang="en-US" dirty="0"/>
              <a:t>를 </a:t>
            </a:r>
            <a:r>
              <a:rPr lang="en-US" altLang="ko-KR" dirty="0"/>
              <a:t>predict </a:t>
            </a:r>
            <a:r>
              <a:rPr lang="ko-KR" altLang="en-US" dirty="0"/>
              <a:t>함수에 주어 예측 수행</a:t>
            </a:r>
            <a:endParaRPr lang="en-US" altLang="ko-KR" dirty="0"/>
          </a:p>
          <a:p>
            <a:pPr lvl="1"/>
            <a:r>
              <a:rPr lang="en-US" altLang="ko-KR" dirty="0"/>
              <a:t>17~20</a:t>
            </a:r>
            <a:r>
              <a:rPr lang="ko-KR" altLang="en-US" dirty="0"/>
              <a:t>행</a:t>
            </a:r>
            <a:r>
              <a:rPr lang="en-US" altLang="ko-KR" dirty="0"/>
              <a:t>: </a:t>
            </a:r>
            <a:r>
              <a:rPr lang="ko-KR" altLang="en-US" dirty="0"/>
              <a:t>테스트 집합의 레이블 </a:t>
            </a:r>
            <a:r>
              <a:rPr lang="en-US" altLang="ko-KR" dirty="0" err="1"/>
              <a:t>y_test</a:t>
            </a:r>
            <a:r>
              <a:rPr lang="ko-KR" altLang="en-US" dirty="0"/>
              <a:t>를 가지고 혼동 행렬 계산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3068960"/>
            <a:ext cx="79248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07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8" y="1196753"/>
            <a:ext cx="8315325" cy="4924425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6660340" y="1556792"/>
            <a:ext cx="288032" cy="2736304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888088" y="833514"/>
            <a:ext cx="3528392" cy="50725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예</a:t>
            </a:r>
            <a:r>
              <a:rPr lang="en-US" altLang="ko-KR" sz="1400" dirty="0">
                <a:solidFill>
                  <a:srgbClr val="0000FF"/>
                </a:solidFill>
              </a:rPr>
              <a:t>) </a:t>
            </a:r>
            <a:r>
              <a:rPr lang="ko-KR" altLang="en-US" sz="1400" dirty="0">
                <a:solidFill>
                  <a:srgbClr val="0000FF"/>
                </a:solidFill>
              </a:rPr>
              <a:t>부류 </a:t>
            </a:r>
            <a:r>
              <a:rPr lang="en-US" altLang="ko-KR" sz="1400" dirty="0">
                <a:solidFill>
                  <a:srgbClr val="0000FF"/>
                </a:solidFill>
              </a:rPr>
              <a:t>3</a:t>
            </a:r>
            <a:r>
              <a:rPr lang="ko-KR" altLang="en-US" sz="1400" dirty="0">
                <a:solidFill>
                  <a:srgbClr val="0000FF"/>
                </a:solidFill>
              </a:rPr>
              <a:t>에 속하는 </a:t>
            </a:r>
            <a:r>
              <a:rPr lang="en-US" altLang="ko-KR" sz="1400" dirty="0">
                <a:solidFill>
                  <a:srgbClr val="0000FF"/>
                </a:solidFill>
              </a:rPr>
              <a:t>75</a:t>
            </a:r>
            <a:r>
              <a:rPr lang="ko-KR" altLang="en-US" sz="1400" dirty="0">
                <a:solidFill>
                  <a:srgbClr val="0000FF"/>
                </a:solidFill>
              </a:rPr>
              <a:t>개</a:t>
            </a:r>
            <a:r>
              <a:rPr lang="en-US" altLang="ko-KR" sz="1400" dirty="0">
                <a:solidFill>
                  <a:srgbClr val="0000FF"/>
                </a:solidFill>
              </a:rPr>
              <a:t> </a:t>
            </a:r>
            <a:r>
              <a:rPr lang="ko-KR" altLang="en-US" sz="1400" dirty="0">
                <a:solidFill>
                  <a:srgbClr val="0000FF"/>
                </a:solidFill>
              </a:rPr>
              <a:t>샘플 중 </a:t>
            </a:r>
            <a:r>
              <a:rPr lang="en-US" altLang="ko-KR" sz="1400" dirty="0">
                <a:solidFill>
                  <a:srgbClr val="0000FF"/>
                </a:solidFill>
              </a:rPr>
              <a:t>73</a:t>
            </a:r>
            <a:r>
              <a:rPr lang="ko-KR" altLang="en-US" sz="1400" dirty="0">
                <a:solidFill>
                  <a:srgbClr val="0000FF"/>
                </a:solidFill>
              </a:rPr>
              <a:t>개를 </a:t>
            </a:r>
            <a:r>
              <a:rPr lang="en-US" altLang="ko-KR" sz="1400" dirty="0">
                <a:solidFill>
                  <a:srgbClr val="0000FF"/>
                </a:solidFill>
              </a:rPr>
              <a:t>3, </a:t>
            </a:r>
          </a:p>
          <a:p>
            <a:r>
              <a:rPr lang="en-US" altLang="ko-KR" sz="1400" dirty="0">
                <a:solidFill>
                  <a:srgbClr val="0000FF"/>
                </a:solidFill>
              </a:rPr>
              <a:t>1</a:t>
            </a:r>
            <a:r>
              <a:rPr lang="ko-KR" altLang="en-US" sz="1400" dirty="0">
                <a:solidFill>
                  <a:srgbClr val="0000FF"/>
                </a:solidFill>
              </a:rPr>
              <a:t>개를 </a:t>
            </a:r>
            <a:r>
              <a:rPr lang="en-US" altLang="ko-KR" sz="1400" dirty="0">
                <a:solidFill>
                  <a:srgbClr val="0000FF"/>
                </a:solidFill>
              </a:rPr>
              <a:t>2, 1</a:t>
            </a:r>
            <a:r>
              <a:rPr lang="ko-KR" altLang="en-US" sz="1400" dirty="0">
                <a:solidFill>
                  <a:srgbClr val="0000FF"/>
                </a:solidFill>
              </a:rPr>
              <a:t>개를 </a:t>
            </a:r>
            <a:r>
              <a:rPr lang="en-US" altLang="ko-KR" sz="1400" dirty="0">
                <a:solidFill>
                  <a:srgbClr val="0000FF"/>
                </a:solidFill>
              </a:rPr>
              <a:t>7</a:t>
            </a:r>
            <a:r>
              <a:rPr lang="ko-KR" altLang="en-US" sz="1400" dirty="0">
                <a:solidFill>
                  <a:srgbClr val="0000FF"/>
                </a:solidFill>
              </a:rPr>
              <a:t>로 인식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 flipH="1">
            <a:off x="6785956" y="1268761"/>
            <a:ext cx="162417" cy="238823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훈련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검증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테스트 집합으로 쪼개기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3757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484784"/>
            <a:ext cx="8260346" cy="1800200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훈련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검증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테스트 집합으로 쪼개기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6076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시장을 파고드는 인공지능 제품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980729"/>
            <a:ext cx="3474237" cy="227416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37" y="980729"/>
            <a:ext cx="1733895" cy="225370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613" y="980729"/>
            <a:ext cx="2625311" cy="225370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3933056"/>
            <a:ext cx="3948382" cy="172819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522468"/>
            <a:ext cx="1733876" cy="24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6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48" y="908720"/>
            <a:ext cx="5856652" cy="5688632"/>
          </a:xfrm>
        </p:spPr>
        <p:txBody>
          <a:bodyPr/>
          <a:lstStyle/>
          <a:p>
            <a:r>
              <a:rPr lang="ko-KR" altLang="en-US" dirty="0"/>
              <a:t>훈련</a:t>
            </a:r>
            <a:r>
              <a:rPr lang="en-US" altLang="ko-KR" dirty="0"/>
              <a:t>/</a:t>
            </a:r>
            <a:r>
              <a:rPr lang="ko-KR" altLang="en-US" dirty="0"/>
              <a:t>테스트 집합 나누기의 한계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우연히 높은 </a:t>
            </a:r>
            <a:r>
              <a:rPr lang="ko-KR" altLang="en-US" dirty="0" err="1"/>
              <a:t>정확률</a:t>
            </a:r>
            <a:r>
              <a:rPr lang="ko-KR" altLang="en-US" dirty="0"/>
              <a:t> 또는 우연히 낮은 </a:t>
            </a:r>
            <a:r>
              <a:rPr lang="ko-KR" altLang="en-US" dirty="0" err="1"/>
              <a:t>정확률</a:t>
            </a:r>
            <a:r>
              <a:rPr lang="ko-KR" altLang="en-US" dirty="0"/>
              <a:t> 발생</a:t>
            </a:r>
            <a:br>
              <a:rPr lang="en-US" altLang="ko-KR" dirty="0"/>
            </a:br>
            <a:r>
              <a:rPr lang="ko-KR" altLang="en-US" dirty="0"/>
              <a:t>가능성</a:t>
            </a:r>
            <a:endParaRPr lang="en-US" altLang="ko-KR" dirty="0"/>
          </a:p>
          <a:p>
            <a:r>
              <a:rPr lang="en-US" altLang="ko-KR" dirty="0"/>
              <a:t>k-</a:t>
            </a:r>
            <a:r>
              <a:rPr lang="ko-KR" altLang="en-US" dirty="0"/>
              <a:t>겹 교차 검증</a:t>
            </a:r>
            <a:r>
              <a:rPr lang="en-US" altLang="ko-KR" baseline="-25000" dirty="0"/>
              <a:t>k-fold cross validation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훈련 집합을 </a:t>
            </a:r>
            <a:r>
              <a:rPr lang="en-US" altLang="ko-KR" dirty="0"/>
              <a:t>k</a:t>
            </a:r>
            <a:r>
              <a:rPr lang="ko-KR" altLang="en-US" dirty="0"/>
              <a:t>개의 부분집합으로 나누어 사용</a:t>
            </a:r>
            <a:r>
              <a:rPr lang="en-US" altLang="ko-KR" dirty="0"/>
              <a:t>. </a:t>
            </a:r>
            <a:r>
              <a:rPr lang="ko-KR" altLang="en-US" dirty="0"/>
              <a:t>한 개를</a:t>
            </a:r>
            <a:br>
              <a:rPr lang="en-US" altLang="ko-KR" dirty="0"/>
            </a:br>
            <a:r>
              <a:rPr lang="ko-KR" altLang="en-US" dirty="0"/>
              <a:t>남겨두고 </a:t>
            </a:r>
            <a:r>
              <a:rPr lang="en-US" altLang="ko-KR" dirty="0"/>
              <a:t>k-1</a:t>
            </a:r>
            <a:r>
              <a:rPr lang="ko-KR" altLang="en-US" dirty="0"/>
              <a:t>개로 학습한 다음 남겨둔 것으로 성능 측정</a:t>
            </a:r>
            <a:r>
              <a:rPr lang="en-US" altLang="ko-KR" dirty="0"/>
              <a:t>. k</a:t>
            </a:r>
            <a:r>
              <a:rPr lang="ko-KR" altLang="en-US" dirty="0"/>
              <a:t>개의 성능을 평균하여 신뢰도 높임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908720"/>
            <a:ext cx="5184576" cy="5409132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검증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8457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3-6]</a:t>
            </a:r>
            <a:r>
              <a:rPr lang="ko-KR" altLang="en-US" dirty="0"/>
              <a:t>은 </a:t>
            </a:r>
            <a:r>
              <a:rPr lang="en-US" altLang="ko-KR" dirty="0"/>
              <a:t>digit </a:t>
            </a:r>
            <a:r>
              <a:rPr lang="ko-KR" altLang="en-US" dirty="0"/>
              <a:t>데이터에 교차 검증 적용</a:t>
            </a:r>
            <a:r>
              <a:rPr lang="en-US" altLang="ko-KR" dirty="0"/>
              <a:t>(</a:t>
            </a:r>
            <a:r>
              <a:rPr lang="ko-KR" altLang="en-US" dirty="0"/>
              <a:t>모델 선택 제외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 err="1"/>
              <a:t>cross_val_score</a:t>
            </a:r>
            <a:r>
              <a:rPr lang="en-US" altLang="ko-KR" dirty="0"/>
              <a:t> </a:t>
            </a:r>
            <a:r>
              <a:rPr lang="ko-KR" altLang="en-US" dirty="0"/>
              <a:t>함수가</a:t>
            </a:r>
            <a:r>
              <a:rPr lang="en-US" altLang="ko-KR" dirty="0"/>
              <a:t> </a:t>
            </a:r>
            <a:r>
              <a:rPr lang="ko-KR" altLang="en-US" dirty="0"/>
              <a:t>교차 검증 수행해줌</a:t>
            </a:r>
            <a:r>
              <a:rPr lang="en-US" altLang="ko-KR" dirty="0"/>
              <a:t>(cv=5</a:t>
            </a:r>
            <a:r>
              <a:rPr lang="ko-KR" altLang="en-US" dirty="0"/>
              <a:t>는 </a:t>
            </a:r>
            <a:r>
              <a:rPr lang="en-US" altLang="ko-KR" dirty="0"/>
              <a:t>5-</a:t>
            </a:r>
            <a:r>
              <a:rPr lang="ko-KR" altLang="en-US" dirty="0"/>
              <a:t>겹 교차 검증하라는 뜻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실행 결과 </a:t>
            </a:r>
            <a:r>
              <a:rPr lang="ko-KR" altLang="en-US" dirty="0" err="1"/>
              <a:t>정확률이</a:t>
            </a:r>
            <a:r>
              <a:rPr lang="ko-KR" altLang="en-US" dirty="0"/>
              <a:t> 들쭉날쭉</a:t>
            </a:r>
            <a:r>
              <a:rPr lang="en-US" altLang="ko-KR" dirty="0"/>
              <a:t>. </a:t>
            </a:r>
            <a:r>
              <a:rPr lang="ko-KR" altLang="en-US" dirty="0"/>
              <a:t>한번만 시도하는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3-5]</a:t>
            </a:r>
            <a:r>
              <a:rPr lang="ko-KR" altLang="en-US" dirty="0"/>
              <a:t>의 위험성을 잘 보여줌</a:t>
            </a:r>
            <a:endParaRPr lang="en-US" altLang="ko-KR" dirty="0"/>
          </a:p>
          <a:p>
            <a:pPr lvl="1"/>
            <a:r>
              <a:rPr lang="en-US" altLang="ko-KR" dirty="0"/>
              <a:t>k</a:t>
            </a:r>
            <a:r>
              <a:rPr lang="ko-KR" altLang="en-US" dirty="0"/>
              <a:t>를 크게 하면 신뢰도 높아지지만 실행 시간이 더 걸림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161925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9" y="1844824"/>
            <a:ext cx="6105985" cy="3600400"/>
          </a:xfrm>
          <a:prstGeom prst="rect">
            <a:avLst/>
          </a:prstGeo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3.6.3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교차 검증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63933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신경망 기초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생물 신경망에서 인공 신경망 태동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수영 선수의 지식이 팔에 저장되는지</a:t>
            </a:r>
            <a:r>
              <a:rPr lang="en-US" altLang="ko-KR" dirty="0"/>
              <a:t> </a:t>
            </a:r>
            <a:r>
              <a:rPr lang="ko-KR" altLang="en-US" dirty="0"/>
              <a:t>뇌에 저장되는지가 </a:t>
            </a:r>
            <a:r>
              <a:rPr lang="ko-KR" altLang="en-US" dirty="0" err="1"/>
              <a:t>논란거리인</a:t>
            </a:r>
            <a:r>
              <a:rPr lang="ko-KR" altLang="en-US" dirty="0"/>
              <a:t> 시대가 있었으나</a:t>
            </a:r>
            <a:r>
              <a:rPr lang="en-US" altLang="ko-KR" dirty="0"/>
              <a:t>, 1900</a:t>
            </a:r>
            <a:r>
              <a:rPr lang="ko-KR" altLang="en-US" dirty="0"/>
              <a:t>년대 뇌 과학과 신경 과학이 비약적으로 발전되면서 뇌에 저장된다는 사실 밝혀짐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1900</a:t>
            </a:r>
            <a:r>
              <a:rPr lang="ko-KR" altLang="en-US" dirty="0"/>
              <a:t>년대 중반에 뇌의 정보처리 과정을 수학적으로 모델링하려는 연구 그룹 등장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인공 신경망</a:t>
            </a:r>
            <a:r>
              <a:rPr lang="en-US" altLang="ko-KR" baseline="-25000" dirty="0"/>
              <a:t>ANN(artificial neural network)</a:t>
            </a:r>
            <a:r>
              <a:rPr lang="ko-KR" altLang="en-US" dirty="0"/>
              <a:t>의 태동 또는 </a:t>
            </a:r>
            <a:r>
              <a:rPr lang="ko-KR" altLang="en-US" dirty="0">
                <a:sym typeface="Wingdings" panose="05000000000000000000" pitchFamily="2" charset="2"/>
              </a:rPr>
              <a:t>인공지능의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태동</a:t>
            </a:r>
            <a:endParaRPr lang="en-US" altLang="ko-KR" dirty="0"/>
          </a:p>
          <a:p>
            <a:r>
              <a:rPr lang="ko-KR" altLang="en-US" dirty="0"/>
              <a:t>컴퓨터의 등장으로 실제 구현 시도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가장 성공한 인공 신경망 모델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발전을 거듭해 현재 </a:t>
            </a:r>
            <a:r>
              <a:rPr lang="ko-KR" altLang="en-US" dirty="0" err="1"/>
              <a:t>딥러닝으로</a:t>
            </a:r>
            <a:r>
              <a:rPr lang="ko-KR" altLang="en-US" dirty="0"/>
              <a:t> 이어짐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이 장은 </a:t>
            </a:r>
            <a:r>
              <a:rPr lang="ko-KR" altLang="en-US" dirty="0" err="1"/>
              <a:t>퍼셉트론과</a:t>
            </a:r>
            <a:r>
              <a:rPr lang="ko-KR" altLang="en-US" dirty="0"/>
              <a:t> 다층 </a:t>
            </a:r>
            <a:r>
              <a:rPr lang="ko-KR" altLang="en-US" dirty="0" err="1"/>
              <a:t>퍼셉트론을</a:t>
            </a:r>
            <a:r>
              <a:rPr lang="ko-KR" altLang="en-US" dirty="0"/>
              <a:t> 다룸</a:t>
            </a:r>
            <a:r>
              <a:rPr lang="en-US" altLang="ko-KR" dirty="0"/>
              <a:t>(</a:t>
            </a:r>
            <a:r>
              <a:rPr lang="ko-KR" altLang="en-US" dirty="0"/>
              <a:t>이들은 얕은 신경망</a:t>
            </a:r>
            <a:r>
              <a:rPr lang="en-US" altLang="ko-KR" dirty="0"/>
              <a:t>). 5</a:t>
            </a:r>
            <a:r>
              <a:rPr lang="ko-KR" altLang="en-US" dirty="0"/>
              <a:t>장부터 </a:t>
            </a:r>
            <a:r>
              <a:rPr lang="ko-KR" altLang="en-US" dirty="0" err="1"/>
              <a:t>딥러닝</a:t>
            </a:r>
            <a:r>
              <a:rPr lang="en-US" altLang="ko-KR" dirty="0"/>
              <a:t>(</a:t>
            </a:r>
            <a:r>
              <a:rPr lang="ko-KR" altLang="en-US" dirty="0"/>
              <a:t>깊은 신경망</a:t>
            </a:r>
            <a:r>
              <a:rPr lang="en-US" altLang="ko-KR" dirty="0"/>
              <a:t>)</a:t>
            </a:r>
            <a:r>
              <a:rPr lang="ko-KR" altLang="en-US" dirty="0"/>
              <a:t>을 다룸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6133870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 신경망의 태동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생물 신경망을 간략히 소개한 후</a:t>
            </a:r>
            <a:r>
              <a:rPr lang="en-US" altLang="ko-KR" dirty="0"/>
              <a:t>, </a:t>
            </a:r>
            <a:r>
              <a:rPr lang="ko-KR" altLang="en-US" dirty="0"/>
              <a:t>인공 신경망 설명</a:t>
            </a:r>
            <a:endParaRPr lang="en-US" altLang="ko-KR" dirty="0"/>
          </a:p>
          <a:p>
            <a:r>
              <a:rPr lang="ko-KR" altLang="en-US" dirty="0"/>
              <a:t>인공 신경망은 생물 신경망에서 영감을 얻었지만</a:t>
            </a:r>
            <a:r>
              <a:rPr lang="en-US" altLang="ko-KR" dirty="0"/>
              <a:t> </a:t>
            </a:r>
            <a:r>
              <a:rPr lang="ko-KR" altLang="en-US" dirty="0"/>
              <a:t>실제 구현은 다름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컴퓨터의 작동 원리가 생물의 작동 원리와 근본적으로 다르기 때문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ko-KR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9434752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생물 신경망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50" y="1000482"/>
            <a:ext cx="11713301" cy="56886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사람</a:t>
            </a:r>
            <a:r>
              <a:rPr lang="en-US" altLang="ko-KR" dirty="0"/>
              <a:t> </a:t>
            </a:r>
            <a:r>
              <a:rPr lang="ko-KR" altLang="en-US" dirty="0"/>
              <a:t>뇌와 컴퓨터</a:t>
            </a:r>
            <a:endParaRPr lang="en-US" altLang="ko-KR" baseline="-25000" dirty="0"/>
          </a:p>
          <a:p>
            <a:pPr lvl="1"/>
            <a:r>
              <a:rPr lang="ko-KR" altLang="en-US" dirty="0"/>
              <a:t>뉴런</a:t>
            </a:r>
            <a:r>
              <a:rPr lang="en-US" altLang="ko-KR" baseline="-25000" dirty="0"/>
              <a:t>neuron</a:t>
            </a:r>
            <a:r>
              <a:rPr lang="ko-KR" altLang="en-US" dirty="0"/>
              <a:t>은 뇌의 정보처리 단위로서</a:t>
            </a:r>
            <a:br>
              <a:rPr lang="en-US" altLang="ko-KR" dirty="0"/>
            </a:br>
            <a:r>
              <a:rPr lang="ko-KR" altLang="en-US" dirty="0"/>
              <a:t>연산을</a:t>
            </a:r>
            <a:r>
              <a:rPr lang="en-US" altLang="ko-KR" dirty="0"/>
              <a:t> </a:t>
            </a:r>
            <a:r>
              <a:rPr lang="ko-KR" altLang="en-US" dirty="0"/>
              <a:t>수행하는 </a:t>
            </a:r>
            <a:r>
              <a:rPr lang="ko-KR" altLang="en-US" dirty="0" err="1"/>
              <a:t>세포체</a:t>
            </a:r>
            <a:r>
              <a:rPr lang="en-US" altLang="ko-KR" baseline="-25000" dirty="0"/>
              <a:t>soma </a:t>
            </a:r>
            <a:r>
              <a:rPr lang="ko-KR" altLang="en-US" baseline="-25000" dirty="0"/>
              <a:t>또는 </a:t>
            </a:r>
            <a:r>
              <a:rPr lang="en-US" altLang="ko-KR" baseline="-25000" dirty="0"/>
              <a:t>cell</a:t>
            </a:r>
            <a:r>
              <a:rPr lang="ko-KR" altLang="en-US" baseline="-25000" dirty="0"/>
              <a:t> </a:t>
            </a:r>
            <a:r>
              <a:rPr lang="en-US" altLang="ko-KR" baseline="-25000" dirty="0"/>
              <a:t>body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ko-KR" altLang="en-US" dirty="0"/>
              <a:t>처리한 정보를 다른 뉴런에 전달하는 </a:t>
            </a:r>
            <a:r>
              <a:rPr lang="ko-KR" altLang="en-US" dirty="0" err="1"/>
              <a:t>축삭</a:t>
            </a:r>
            <a:r>
              <a:rPr lang="en-US" altLang="ko-KR" baseline="-25000" dirty="0"/>
              <a:t>axon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ko-KR" altLang="en-US" dirty="0"/>
              <a:t>다른 뉴런으로부터 정보를 받는 수상돌기</a:t>
            </a:r>
            <a:r>
              <a:rPr lang="en-US" altLang="ko-KR" baseline="-25000" dirty="0"/>
              <a:t>dendrite</a:t>
            </a:r>
            <a:r>
              <a:rPr lang="ko-KR" altLang="en-US" dirty="0"/>
              <a:t>로 구성</a:t>
            </a:r>
            <a:endParaRPr lang="en-US" altLang="ko-KR" dirty="0"/>
          </a:p>
          <a:p>
            <a:pPr lvl="1"/>
            <a:r>
              <a:rPr lang="ko-KR" altLang="en-US" dirty="0"/>
              <a:t>사람 뇌는 </a:t>
            </a:r>
            <a:r>
              <a:rPr lang="en-US" altLang="ko-KR" dirty="0"/>
              <a:t>10</a:t>
            </a:r>
            <a:r>
              <a:rPr lang="en-US" altLang="ko-KR" baseline="30000" dirty="0"/>
              <a:t>11</a:t>
            </a:r>
            <a:r>
              <a:rPr lang="ko-KR" altLang="en-US" dirty="0"/>
              <a:t>개 가량의 뉴런</a:t>
            </a:r>
            <a:r>
              <a:rPr lang="en-US" altLang="ko-KR" dirty="0"/>
              <a:t>, </a:t>
            </a:r>
            <a:r>
              <a:rPr lang="ko-KR" altLang="en-US" dirty="0" err="1"/>
              <a:t>뉴런마다</a:t>
            </a:r>
            <a:r>
              <a:rPr lang="ko-KR" altLang="en-US" dirty="0"/>
              <a:t> </a:t>
            </a:r>
            <a:r>
              <a:rPr lang="en-US" altLang="ko-KR" dirty="0"/>
              <a:t>1000</a:t>
            </a:r>
            <a:r>
              <a:rPr lang="ko-KR" altLang="en-US" dirty="0"/>
              <a:t>개 가량의 연결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고도의 병렬 처리기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/>
            <a:r>
              <a:rPr lang="ko-KR" altLang="en-US" dirty="0"/>
              <a:t>반면에</a:t>
            </a:r>
            <a:r>
              <a:rPr lang="en-US" altLang="ko-KR" dirty="0"/>
              <a:t> </a:t>
            </a:r>
            <a:r>
              <a:rPr lang="ko-KR" altLang="en-US" dirty="0"/>
              <a:t>폰 </a:t>
            </a:r>
            <a:r>
              <a:rPr lang="ko-KR" altLang="en-US" dirty="0" err="1"/>
              <a:t>노이만</a:t>
            </a:r>
            <a:r>
              <a:rPr lang="ko-KR" altLang="en-US" dirty="0"/>
              <a:t> 컴퓨터는 아주 빠른 순차 명령어 처리기</a:t>
            </a:r>
            <a:endParaRPr lang="en-US" altLang="ko-KR" dirty="0"/>
          </a:p>
          <a:p>
            <a:pPr lvl="1"/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9" y="3260254"/>
            <a:ext cx="5078709" cy="332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76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 신경망의 발상과 전개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간략한 인공 신경망 역사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1943</a:t>
            </a:r>
            <a:r>
              <a:rPr lang="ko-KR" altLang="en-US" dirty="0"/>
              <a:t>년 </a:t>
            </a:r>
            <a:r>
              <a:rPr lang="ko-KR" altLang="en-US" dirty="0" err="1"/>
              <a:t>맥컬록과</a:t>
            </a:r>
            <a:r>
              <a:rPr lang="ko-KR" altLang="en-US" dirty="0"/>
              <a:t> </a:t>
            </a:r>
            <a:r>
              <a:rPr lang="ko-KR" altLang="en-US" dirty="0" err="1"/>
              <a:t>피츠의</a:t>
            </a:r>
            <a:r>
              <a:rPr lang="ko-KR" altLang="en-US" dirty="0"/>
              <a:t> 계산 모형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1949</a:t>
            </a:r>
            <a:r>
              <a:rPr lang="ko-KR" altLang="en-US" dirty="0"/>
              <a:t>년 </a:t>
            </a:r>
            <a:r>
              <a:rPr lang="ko-KR" altLang="en-US" dirty="0" err="1"/>
              <a:t>헤브의</a:t>
            </a:r>
            <a:r>
              <a:rPr lang="ko-KR" altLang="en-US" dirty="0"/>
              <a:t> 학습 알고리즘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1958</a:t>
            </a:r>
            <a:r>
              <a:rPr lang="ko-KR" altLang="en-US" dirty="0"/>
              <a:t>년 </a:t>
            </a:r>
            <a:r>
              <a:rPr lang="ko-KR" altLang="en-US" dirty="0" err="1"/>
              <a:t>로젠블랫의</a:t>
            </a:r>
            <a:r>
              <a:rPr lang="ko-KR" altLang="en-US" dirty="0"/>
              <a:t>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위드로와</a:t>
            </a:r>
            <a:r>
              <a:rPr lang="ko-KR" altLang="en-US" dirty="0"/>
              <a:t> 호프의 </a:t>
            </a:r>
            <a:r>
              <a:rPr lang="ko-KR" altLang="en-US" dirty="0" err="1"/>
              <a:t>아달린과</a:t>
            </a:r>
            <a:r>
              <a:rPr lang="ko-KR" altLang="en-US" dirty="0"/>
              <a:t> </a:t>
            </a:r>
            <a:r>
              <a:rPr lang="ko-KR" altLang="en-US" dirty="0" err="1"/>
              <a:t>마달린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1960</a:t>
            </a:r>
            <a:r>
              <a:rPr lang="ko-KR" altLang="en-US" dirty="0"/>
              <a:t>년대의 </a:t>
            </a:r>
            <a:r>
              <a:rPr lang="ko-KR" altLang="en-US" dirty="0" err="1"/>
              <a:t>퍼셉트론에</a:t>
            </a:r>
            <a:r>
              <a:rPr lang="ko-KR" altLang="en-US" dirty="0"/>
              <a:t> 대한 과대한 기대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1969</a:t>
            </a:r>
            <a:r>
              <a:rPr lang="ko-KR" altLang="en-US" dirty="0"/>
              <a:t>년 </a:t>
            </a:r>
            <a:r>
              <a:rPr lang="ko-KR" altLang="en-US" dirty="0" err="1"/>
              <a:t>민스키와</a:t>
            </a:r>
            <a:r>
              <a:rPr lang="ko-KR" altLang="en-US" dirty="0"/>
              <a:t> </a:t>
            </a:r>
            <a:r>
              <a:rPr lang="ko-KR" altLang="en-US" dirty="0" err="1"/>
              <a:t>페퍼트의</a:t>
            </a:r>
            <a:r>
              <a:rPr lang="ko-KR" altLang="en-US" dirty="0"/>
              <a:t> </a:t>
            </a:r>
            <a:r>
              <a:rPr lang="en-US" altLang="ko-KR" dirty="0"/>
              <a:t>『</a:t>
            </a:r>
            <a:r>
              <a:rPr lang="en-US" dirty="0" err="1"/>
              <a:t>Perceptrons</a:t>
            </a:r>
            <a:r>
              <a:rPr lang="en-US" altLang="ko-KR" dirty="0"/>
              <a:t>』</a:t>
            </a:r>
            <a:r>
              <a:rPr lang="ko-KR" altLang="en-US" dirty="0"/>
              <a:t>는 </a:t>
            </a:r>
            <a:r>
              <a:rPr lang="ko-KR" altLang="en-US" dirty="0" err="1"/>
              <a:t>퍼셉트론의</a:t>
            </a:r>
            <a:r>
              <a:rPr lang="ko-KR" altLang="en-US" dirty="0"/>
              <a:t> 한계 지적</a:t>
            </a:r>
            <a:r>
              <a:rPr lang="en-US" altLang="ko-KR" dirty="0"/>
              <a:t>. XOR </a:t>
            </a:r>
            <a:r>
              <a:rPr lang="ko-KR" altLang="en-US" dirty="0"/>
              <a:t>문제도 해결 못하는 선형 </a:t>
            </a:r>
            <a:r>
              <a:rPr lang="ko-KR" altLang="en-US" dirty="0" err="1"/>
              <a:t>분류기에</a:t>
            </a:r>
            <a:r>
              <a:rPr lang="ko-KR" altLang="en-US" dirty="0"/>
              <a:t> 불과함 입증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신경망 연구 퇴조</a:t>
            </a:r>
            <a:r>
              <a:rPr lang="en-US" altLang="ko-KR" dirty="0">
                <a:sym typeface="Wingdings" panose="05000000000000000000" pitchFamily="2" charset="2"/>
              </a:rPr>
              <a:t>. </a:t>
            </a:r>
            <a:r>
              <a:rPr lang="ko-KR" altLang="en-US" dirty="0">
                <a:sym typeface="Wingdings" panose="05000000000000000000" pitchFamily="2" charset="2"/>
              </a:rPr>
              <a:t>인공지능 겨울에 일조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>
                <a:sym typeface="Wingdings" panose="05000000000000000000" pitchFamily="2" charset="2"/>
              </a:rPr>
              <a:t>1986</a:t>
            </a:r>
            <a:r>
              <a:rPr lang="ko-KR" altLang="en-US" dirty="0">
                <a:sym typeface="Wingdings" panose="05000000000000000000" pitchFamily="2" charset="2"/>
              </a:rPr>
              <a:t>년 </a:t>
            </a:r>
            <a:r>
              <a:rPr lang="ko-KR" altLang="en-US" dirty="0" err="1">
                <a:sym typeface="Wingdings" panose="05000000000000000000" pitchFamily="2" charset="2"/>
              </a:rPr>
              <a:t>루멜하트의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/>
              <a:t>『</a:t>
            </a:r>
            <a:r>
              <a:rPr lang="en-US" dirty="0"/>
              <a:t>Parallel Distributed Processing</a:t>
            </a:r>
            <a:r>
              <a:rPr lang="en-US" altLang="ko-KR" dirty="0"/>
              <a:t>』</a:t>
            </a:r>
            <a:r>
              <a:rPr lang="ko-KR" altLang="en-US" dirty="0"/>
              <a:t>은 </a:t>
            </a:r>
            <a:r>
              <a:rPr lang="ko-KR" altLang="en-US" dirty="0" err="1"/>
              <a:t>은닉층을</a:t>
            </a:r>
            <a:r>
              <a:rPr lang="ko-KR" altLang="en-US" dirty="0"/>
              <a:t> 가진 다층 </a:t>
            </a:r>
            <a:r>
              <a:rPr lang="ko-KR" altLang="en-US" dirty="0" err="1"/>
              <a:t>퍼셉트론</a:t>
            </a:r>
            <a:r>
              <a:rPr lang="ko-KR" altLang="en-US" dirty="0"/>
              <a:t> 제안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신경망 부활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>
                <a:sym typeface="Wingdings" panose="05000000000000000000" pitchFamily="2" charset="2"/>
              </a:rPr>
              <a:t>1990</a:t>
            </a:r>
            <a:r>
              <a:rPr lang="ko-KR" altLang="en-US" dirty="0">
                <a:sym typeface="Wingdings" panose="05000000000000000000" pitchFamily="2" charset="2"/>
              </a:rPr>
              <a:t>년대 </a:t>
            </a:r>
            <a:r>
              <a:rPr lang="en-US" altLang="ko-KR" dirty="0">
                <a:sym typeface="Wingdings" panose="05000000000000000000" pitchFamily="2" charset="2"/>
              </a:rPr>
              <a:t>SVM</a:t>
            </a:r>
            <a:r>
              <a:rPr lang="ko-KR" altLang="en-US" dirty="0">
                <a:sym typeface="Wingdings" panose="05000000000000000000" pitchFamily="2" charset="2"/>
              </a:rPr>
              <a:t>에 밀리는 형국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US" altLang="ko-KR" dirty="0">
                <a:sym typeface="Wingdings" panose="05000000000000000000" pitchFamily="2" charset="2"/>
              </a:rPr>
              <a:t>2000</a:t>
            </a:r>
            <a:r>
              <a:rPr lang="ko-KR" altLang="en-US" dirty="0">
                <a:sym typeface="Wingdings" panose="05000000000000000000" pitchFamily="2" charset="2"/>
              </a:rPr>
              <a:t>년대 </a:t>
            </a:r>
            <a:r>
              <a:rPr lang="ko-KR" altLang="en-US" dirty="0" err="1">
                <a:sym typeface="Wingdings" panose="05000000000000000000" pitchFamily="2" charset="2"/>
              </a:rPr>
              <a:t>딥러닝으로</a:t>
            </a:r>
            <a:r>
              <a:rPr lang="ko-KR" altLang="en-US" dirty="0">
                <a:sym typeface="Wingdings" panose="05000000000000000000" pitchFamily="2" charset="2"/>
              </a:rPr>
              <a:t> 인해 신경망이 인공지능의 주류로 자리매김</a:t>
            </a:r>
            <a:endParaRPr lang="ko-KR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232396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원리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퍼셉트론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현재 기준으로 매우 낡은 기술이지만 신경망 공부에서 중요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다층 </a:t>
            </a:r>
            <a:r>
              <a:rPr lang="ko-KR" altLang="en-US" dirty="0" err="1"/>
              <a:t>퍼셉트론과</a:t>
            </a:r>
            <a:r>
              <a:rPr lang="ko-KR" altLang="en-US" dirty="0"/>
              <a:t> </a:t>
            </a:r>
            <a:r>
              <a:rPr lang="ko-KR" altLang="en-US" dirty="0" err="1"/>
              <a:t>딥러닝의</a:t>
            </a:r>
            <a:r>
              <a:rPr lang="ko-KR" altLang="en-US" dirty="0"/>
              <a:t> 핵심 구성 요소이기 때문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단순한 모델이기 때문에 기계 학습의 용어와 원리를 설명하는데 적합</a:t>
            </a: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351301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구조와 연산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50" y="998146"/>
            <a:ext cx="11713301" cy="56886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퍼셉트론의</a:t>
            </a:r>
            <a:r>
              <a:rPr lang="ko-KR" altLang="en-US" dirty="0"/>
              <a:t> 구조</a:t>
            </a:r>
            <a:endParaRPr lang="en-US" altLang="ko-KR" baseline="-25000" dirty="0"/>
          </a:p>
          <a:p>
            <a:pPr lvl="1"/>
            <a:r>
              <a:rPr lang="ko-KR" altLang="en-US" dirty="0"/>
              <a:t>입력층과 출력층으로 구성</a:t>
            </a:r>
            <a:r>
              <a:rPr lang="en-US" altLang="ko-KR" dirty="0"/>
              <a:t>(</a:t>
            </a:r>
            <a:r>
              <a:rPr lang="ko-KR" altLang="en-US" dirty="0" err="1"/>
              <a:t>출력층은</a:t>
            </a:r>
            <a:r>
              <a:rPr lang="en-US" altLang="ko-KR" dirty="0"/>
              <a:t> </a:t>
            </a:r>
            <a:r>
              <a:rPr lang="ko-KR" altLang="en-US" dirty="0"/>
              <a:t>한 개의 노드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입력층은</a:t>
            </a:r>
            <a:r>
              <a:rPr lang="ko-KR" altLang="en-US" dirty="0"/>
              <a:t> </a:t>
            </a:r>
            <a:r>
              <a:rPr lang="en-US" altLang="ko-KR" dirty="0"/>
              <a:t>d+1</a:t>
            </a:r>
            <a:r>
              <a:rPr lang="ko-KR" altLang="en-US" dirty="0"/>
              <a:t>개의 노드</a:t>
            </a:r>
            <a:r>
              <a:rPr lang="en-US" altLang="ko-KR" dirty="0"/>
              <a:t>(d</a:t>
            </a:r>
            <a:r>
              <a:rPr lang="ko-KR" altLang="en-US" dirty="0"/>
              <a:t>는 특징 벡터의 차원</a:t>
            </a:r>
            <a:r>
              <a:rPr lang="en-US" altLang="ko-KR" dirty="0"/>
              <a:t>). </a:t>
            </a:r>
            <a:r>
              <a:rPr lang="ko-KR" altLang="en-US" dirty="0"/>
              <a:t>예</a:t>
            </a:r>
            <a:r>
              <a:rPr lang="en-US" altLang="ko-KR" dirty="0"/>
              <a:t>) iris</a:t>
            </a:r>
            <a:r>
              <a:rPr lang="ko-KR" altLang="en-US" dirty="0"/>
              <a:t>는 </a:t>
            </a:r>
            <a:r>
              <a:rPr lang="en-US" altLang="ko-KR" dirty="0"/>
              <a:t>d=4, digit</a:t>
            </a:r>
            <a:r>
              <a:rPr lang="ko-KR" altLang="en-US" dirty="0"/>
              <a:t>는 </a:t>
            </a:r>
            <a:r>
              <a:rPr lang="en-US" altLang="ko-KR" dirty="0"/>
              <a:t>d=64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en-US" altLang="ko-KR" dirty="0" err="1"/>
              <a:t>i</a:t>
            </a:r>
            <a:r>
              <a:rPr lang="ko-KR" altLang="en-US" dirty="0"/>
              <a:t>번째 입력 노드와 출력</a:t>
            </a:r>
            <a:r>
              <a:rPr lang="en-US" altLang="ko-KR" dirty="0"/>
              <a:t> </a:t>
            </a:r>
            <a:r>
              <a:rPr lang="ko-KR" altLang="en-US" dirty="0"/>
              <a:t>노드는 가중치 </a:t>
            </a:r>
            <a:r>
              <a:rPr lang="en-US" altLang="ko-KR" dirty="0" err="1"/>
              <a:t>w</a:t>
            </a:r>
            <a:r>
              <a:rPr lang="en-US" altLang="ko-KR" baseline="-25000" dirty="0" err="1"/>
              <a:t>i</a:t>
            </a:r>
            <a:r>
              <a:rPr lang="ko-KR" altLang="en-US" dirty="0" err="1"/>
              <a:t>를</a:t>
            </a:r>
            <a:r>
              <a:rPr lang="ko-KR" altLang="en-US" dirty="0"/>
              <a:t> 가진 </a:t>
            </a:r>
            <a:r>
              <a:rPr lang="ko-KR" altLang="en-US" dirty="0" err="1"/>
              <a:t>에지로</a:t>
            </a:r>
            <a:r>
              <a:rPr lang="ko-KR" altLang="en-US" dirty="0"/>
              <a:t> 연결됨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988841"/>
            <a:ext cx="3744416" cy="49925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3472064"/>
            <a:ext cx="5221356" cy="308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274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구조와 연산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퍼셉트론의</a:t>
            </a:r>
            <a:r>
              <a:rPr lang="ko-KR" altLang="en-US" dirty="0"/>
              <a:t> 연산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r>
              <a:rPr lang="en-US" altLang="ko-KR" dirty="0" err="1"/>
              <a:t>i</a:t>
            </a:r>
            <a:r>
              <a:rPr lang="ko-KR" altLang="en-US" dirty="0"/>
              <a:t>번째 에지는 </a:t>
            </a:r>
            <a:r>
              <a:rPr lang="en-US" altLang="ko-KR" dirty="0"/>
              <a:t>x</a:t>
            </a:r>
            <a:r>
              <a:rPr lang="en-US" altLang="ko-KR" baseline="-25000" dirty="0"/>
              <a:t>i</a:t>
            </a:r>
            <a:r>
              <a:rPr lang="ko-KR" altLang="en-US" dirty="0"/>
              <a:t>와 </a:t>
            </a:r>
            <a:r>
              <a:rPr lang="en-US" altLang="ko-KR" dirty="0" err="1"/>
              <a:t>w</a:t>
            </a:r>
            <a:r>
              <a:rPr lang="en-US" altLang="ko-KR" baseline="-25000" dirty="0" err="1"/>
              <a:t>i</a:t>
            </a:r>
            <a:r>
              <a:rPr lang="ko-KR" altLang="en-US" dirty="0" err="1"/>
              <a:t>를</a:t>
            </a:r>
            <a:r>
              <a:rPr lang="ko-KR" altLang="en-US" dirty="0"/>
              <a:t> 곱해 출력 노드로 전달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0</a:t>
            </a:r>
            <a:r>
              <a:rPr lang="ko-KR" altLang="en-US" dirty="0"/>
              <a:t>번째 입력 노드 </a:t>
            </a:r>
            <a:r>
              <a:rPr lang="en-US" altLang="ko-KR" dirty="0"/>
              <a:t>x</a:t>
            </a:r>
            <a:r>
              <a:rPr lang="en-US" altLang="ko-KR" baseline="-25000" dirty="0"/>
              <a:t>0</a:t>
            </a:r>
            <a:r>
              <a:rPr lang="ko-KR" altLang="en-US" dirty="0"/>
              <a:t>은 </a:t>
            </a:r>
            <a:r>
              <a:rPr lang="en-US" altLang="ko-KR" dirty="0"/>
              <a:t>1</a:t>
            </a:r>
            <a:r>
              <a:rPr lang="ko-KR" altLang="en-US" dirty="0"/>
              <a:t>인 바이어스 노드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출력 노드는 </a:t>
            </a:r>
            <a:r>
              <a:rPr lang="en-US" altLang="ko-KR" dirty="0"/>
              <a:t>d+1</a:t>
            </a:r>
            <a:r>
              <a:rPr lang="ko-KR" altLang="en-US" dirty="0"/>
              <a:t>개의 곱셈 결과를 모두 더한 </a:t>
            </a:r>
            <a:r>
              <a:rPr lang="en-US" altLang="ko-KR" dirty="0"/>
              <a:t>s</a:t>
            </a:r>
            <a:r>
              <a:rPr lang="ko-KR" altLang="en-US" dirty="0"/>
              <a:t>를 계산하고 활성 함수</a:t>
            </a:r>
            <a:r>
              <a:rPr lang="en-US" altLang="ko-KR" baseline="-25000" dirty="0"/>
              <a:t>activation function</a:t>
            </a:r>
            <a:r>
              <a:rPr lang="ko-KR" altLang="en-US" dirty="0"/>
              <a:t> 적용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활성</a:t>
            </a:r>
            <a:r>
              <a:rPr lang="en-US" altLang="ko-KR" dirty="0"/>
              <a:t> </a:t>
            </a:r>
            <a:r>
              <a:rPr lang="ko-KR" altLang="en-US" dirty="0"/>
              <a:t>함수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뉴런을 활성화하는 과정을 모방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활성 함수로 계단 함수 사용</a:t>
            </a:r>
            <a:r>
              <a:rPr lang="en-US" altLang="ko-KR" dirty="0"/>
              <a:t>(s</a:t>
            </a:r>
            <a:r>
              <a:rPr lang="ko-KR" altLang="en-US" dirty="0"/>
              <a:t>가 </a:t>
            </a:r>
            <a:r>
              <a:rPr lang="en-US" altLang="ko-KR" dirty="0"/>
              <a:t>0</a:t>
            </a:r>
            <a:r>
              <a:rPr lang="ko-KR" altLang="en-US" dirty="0"/>
              <a:t>보다 크면 </a:t>
            </a:r>
            <a:r>
              <a:rPr lang="en-US" altLang="ko-KR" dirty="0"/>
              <a:t>1, </a:t>
            </a:r>
            <a:r>
              <a:rPr lang="ko-KR" altLang="en-US" dirty="0"/>
              <a:t>그렇지 않으면 </a:t>
            </a:r>
            <a:r>
              <a:rPr lang="en-US" altLang="ko-KR" dirty="0"/>
              <a:t>-1 </a:t>
            </a:r>
            <a:r>
              <a:rPr lang="ko-KR" altLang="en-US" dirty="0"/>
              <a:t>출력</a:t>
            </a:r>
            <a:r>
              <a:rPr lang="en-US" altLang="ko-KR" dirty="0"/>
              <a:t>)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따라서 </a:t>
            </a:r>
            <a:r>
              <a:rPr lang="ko-KR" altLang="en-US" dirty="0" err="1">
                <a:sym typeface="Wingdings" panose="05000000000000000000" pitchFamily="2" charset="2"/>
              </a:rPr>
              <a:t>퍼셉트론은</a:t>
            </a:r>
            <a:r>
              <a:rPr lang="ko-KR" altLang="en-US" dirty="0">
                <a:sym typeface="Wingdings" panose="05000000000000000000" pitchFamily="2" charset="2"/>
              </a:rPr>
              <a:t> 특징 벡터를 </a:t>
            </a:r>
            <a:r>
              <a:rPr lang="en-US" altLang="ko-KR" dirty="0">
                <a:sym typeface="Wingdings" panose="05000000000000000000" pitchFamily="2" charset="2"/>
              </a:rPr>
              <a:t>1 </a:t>
            </a:r>
            <a:r>
              <a:rPr lang="ko-KR" altLang="en-US" dirty="0">
                <a:sym typeface="Wingdings" panose="05000000000000000000" pitchFamily="2" charset="2"/>
              </a:rPr>
              <a:t>또는 </a:t>
            </a:r>
            <a:r>
              <a:rPr lang="en-US" altLang="ko-KR" dirty="0">
                <a:sym typeface="Wingdings" panose="05000000000000000000" pitchFamily="2" charset="2"/>
              </a:rPr>
              <a:t>-1</a:t>
            </a:r>
            <a:r>
              <a:rPr lang="ko-KR" altLang="en-US" dirty="0">
                <a:sym typeface="Wingdings" panose="05000000000000000000" pitchFamily="2" charset="2"/>
              </a:rPr>
              <a:t>로 변환하는 장치</a:t>
            </a:r>
            <a:r>
              <a:rPr lang="en-US" altLang="ko-KR" dirty="0">
                <a:sym typeface="Wingdings" panose="05000000000000000000" pitchFamily="2" charset="2"/>
              </a:rPr>
              <a:t>, </a:t>
            </a:r>
            <a:r>
              <a:rPr lang="ko-KR" altLang="en-US" dirty="0">
                <a:sym typeface="Wingdings" panose="05000000000000000000" pitchFamily="2" charset="2"/>
              </a:rPr>
              <a:t>즉 이진 분류기</a:t>
            </a:r>
            <a:endParaRPr lang="en-US" altLang="ko-KR" baseline="-25000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2924944"/>
            <a:ext cx="3816424" cy="117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744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퍼셉트론으로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인식하기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이진 분류기</a:t>
            </a:r>
            <a:r>
              <a:rPr lang="en-US" altLang="ko-KR" baseline="-25000" dirty="0"/>
              <a:t>binary classifier</a:t>
            </a:r>
          </a:p>
          <a:p>
            <a:pPr lvl="1"/>
            <a:r>
              <a:rPr lang="ko-KR" altLang="en-US" dirty="0"/>
              <a:t>이진 분류 문제의 예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생산</a:t>
            </a:r>
            <a:r>
              <a:rPr lang="en-US" altLang="ko-KR" dirty="0"/>
              <a:t> </a:t>
            </a:r>
            <a:r>
              <a:rPr lang="ko-KR" altLang="en-US" dirty="0"/>
              <a:t>라인에서</a:t>
            </a:r>
            <a:r>
              <a:rPr lang="en-US" altLang="ko-KR" dirty="0"/>
              <a:t> </a:t>
            </a:r>
            <a:r>
              <a:rPr lang="ko-KR" altLang="en-US" dirty="0"/>
              <a:t>나오는 제품을 우량과 불량으로 구분</a:t>
            </a:r>
            <a:endParaRPr lang="en-US" altLang="ko-KR" dirty="0"/>
          </a:p>
          <a:p>
            <a:pPr lvl="2"/>
            <a:r>
              <a:rPr lang="ko-KR" altLang="en-US" dirty="0"/>
              <a:t>병원에 온 사람을 정상인과 환자로 구분</a:t>
            </a:r>
            <a:endParaRPr lang="en-US" altLang="ko-KR" dirty="0"/>
          </a:p>
          <a:p>
            <a:pPr lvl="2"/>
            <a:r>
              <a:rPr lang="ko-KR" altLang="en-US" dirty="0"/>
              <a:t>내가 등장하는 사진을 구별해 냄</a:t>
            </a:r>
            <a:endParaRPr lang="en-US" altLang="ko-KR" dirty="0"/>
          </a:p>
          <a:p>
            <a:pPr lvl="2"/>
            <a:endParaRPr lang="en-US" altLang="ko-KR" dirty="0"/>
          </a:p>
          <a:p>
            <a:pPr>
              <a:lnSpc>
                <a:spcPct val="100000"/>
              </a:lnSpc>
            </a:pPr>
            <a:r>
              <a:rPr lang="en-US" altLang="ko-KR" dirty="0"/>
              <a:t>[</a:t>
            </a:r>
            <a:r>
              <a:rPr lang="ko-KR" altLang="en-US" dirty="0"/>
              <a:t>예제 </a:t>
            </a:r>
            <a:r>
              <a:rPr lang="en-US" altLang="ko-KR" dirty="0"/>
              <a:t>4-1] </a:t>
            </a:r>
            <a:r>
              <a:rPr lang="ko-KR" altLang="en-US" dirty="0" err="1"/>
              <a:t>퍼셉트론의</a:t>
            </a:r>
            <a:r>
              <a:rPr lang="ko-KR" altLang="en-US" dirty="0"/>
              <a:t> 인식 능력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제품을 크기와 색상을 나타내는 두 개의 특징으로 표현한다고</a:t>
            </a:r>
            <a:r>
              <a:rPr lang="en-US" altLang="ko-KR" dirty="0"/>
              <a:t> </a:t>
            </a:r>
            <a:r>
              <a:rPr lang="ko-KR" altLang="en-US" dirty="0"/>
              <a:t>가정</a:t>
            </a:r>
            <a:r>
              <a:rPr lang="en-US" altLang="ko-KR" dirty="0"/>
              <a:t>(d=2). </a:t>
            </a:r>
            <a:r>
              <a:rPr lang="ko-KR" altLang="en-US" dirty="0"/>
              <a:t>특징 값은 </a:t>
            </a:r>
            <a:r>
              <a:rPr lang="en-US" altLang="ko-KR" dirty="0"/>
              <a:t>0 </a:t>
            </a:r>
            <a:r>
              <a:rPr lang="ko-KR" altLang="en-US" dirty="0"/>
              <a:t>또는 </a:t>
            </a:r>
            <a:r>
              <a:rPr lang="en-US" altLang="ko-KR" dirty="0"/>
              <a:t>1</a:t>
            </a:r>
            <a:r>
              <a:rPr lang="ko-KR" altLang="en-US" dirty="0"/>
              <a:t>이라 가정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생산 라인에서  제품 </a:t>
            </a:r>
            <a:r>
              <a:rPr lang="en-US" altLang="ko-KR" dirty="0"/>
              <a:t>4</a:t>
            </a:r>
            <a:r>
              <a:rPr lang="ko-KR" altLang="en-US" dirty="0"/>
              <a:t>개를 수집하여 관찰한 결과 다음 데이터를 확보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4-3(a)])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sp>
        <p:nvSpPr>
          <p:cNvPr id="7" name="TextBox 6"/>
          <p:cNvSpPr txBox="1"/>
          <p:nvPr/>
        </p:nvSpPr>
        <p:spPr>
          <a:xfrm>
            <a:off x="6612414" y="5044247"/>
            <a:ext cx="1080120" cy="35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/>
              <a:t>특징</a:t>
            </a:r>
            <a:r>
              <a:rPr lang="en-US" sz="1600" dirty="0"/>
              <a:t> </a:t>
            </a:r>
            <a:r>
              <a:rPr lang="ko-KR" altLang="en-US" sz="1600" dirty="0"/>
              <a:t>벡터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612414" y="5429226"/>
            <a:ext cx="3228002" cy="3562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/>
              <a:t>레이블 </a:t>
            </a:r>
            <a:r>
              <a:rPr lang="en-US" altLang="ko-KR" sz="1600" dirty="0"/>
              <a:t>(y=1</a:t>
            </a:r>
            <a:r>
              <a:rPr lang="ko-KR" altLang="en-US" sz="1600" dirty="0"/>
              <a:t>은</a:t>
            </a:r>
            <a:r>
              <a:rPr lang="en-US" altLang="ko-KR" sz="1600" dirty="0"/>
              <a:t> </a:t>
            </a:r>
            <a:r>
              <a:rPr lang="ko-KR" altLang="en-US" sz="1600" dirty="0"/>
              <a:t>불량</a:t>
            </a:r>
            <a:r>
              <a:rPr lang="en-US" altLang="ko-KR" sz="1600" dirty="0"/>
              <a:t>, y=-1</a:t>
            </a:r>
            <a:r>
              <a:rPr lang="ko-KR" altLang="en-US" sz="1600" dirty="0"/>
              <a:t>은</a:t>
            </a:r>
            <a:r>
              <a:rPr lang="en-US" altLang="ko-KR" sz="1600" dirty="0"/>
              <a:t> </a:t>
            </a:r>
            <a:r>
              <a:rPr lang="ko-KR" altLang="en-US" sz="1600" dirty="0"/>
              <a:t>우량</a:t>
            </a:r>
            <a:r>
              <a:rPr lang="en-US" altLang="ko-KR" sz="1600" dirty="0"/>
              <a:t>)</a:t>
            </a:r>
            <a:endParaRPr lang="en-US" sz="1600" dirty="0"/>
          </a:p>
        </p:txBody>
      </p:sp>
      <p:cxnSp>
        <p:nvCxnSpPr>
          <p:cNvPr id="10" name="직선 화살표 연결선 9"/>
          <p:cNvCxnSpPr/>
          <p:nvPr/>
        </p:nvCxnSpPr>
        <p:spPr>
          <a:xfrm flipH="1">
            <a:off x="6371092" y="5222356"/>
            <a:ext cx="241323" cy="0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 flipH="1">
            <a:off x="6371092" y="5607335"/>
            <a:ext cx="241323" cy="0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826" y="3753036"/>
            <a:ext cx="2192990" cy="36268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827" y="5107118"/>
            <a:ext cx="3915693" cy="69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02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대중 속으로 파고드는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DIY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티처블</a:t>
            </a:r>
            <a:r>
              <a:rPr lang="en-US" altLang="ko-KR" dirty="0"/>
              <a:t> </a:t>
            </a:r>
            <a:r>
              <a:rPr lang="ko-KR" altLang="en-US" dirty="0"/>
              <a:t>머신</a:t>
            </a:r>
            <a:r>
              <a:rPr lang="en-US" altLang="ko-KR" baseline="-25000" dirty="0"/>
              <a:t>teachable machine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700808"/>
            <a:ext cx="686505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627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퍼셉트론으로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인식하기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4-3(b)]</a:t>
            </a:r>
            <a:r>
              <a:rPr lang="ko-KR" altLang="en-US" dirty="0"/>
              <a:t>는 데이터를 인식하는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/>
            <a:r>
              <a:rPr lang="en-US" altLang="ko-KR" b="1" dirty="0"/>
              <a:t>x</a:t>
            </a:r>
            <a:r>
              <a:rPr lang="en-US" altLang="ko-KR" baseline="-25000" dirty="0"/>
              <a:t>2</a:t>
            </a:r>
            <a:r>
              <a:rPr lang="en-US" altLang="ko-KR" dirty="0"/>
              <a:t>=(0,1) </a:t>
            </a:r>
            <a:r>
              <a:rPr lang="ko-KR" altLang="en-US" dirty="0"/>
              <a:t>샘플을 예측해보면</a:t>
            </a:r>
            <a:r>
              <a:rPr lang="en-US" altLang="ko-KR" dirty="0"/>
              <a:t>,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92" y="2204864"/>
            <a:ext cx="6833437" cy="236994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892" y="1703701"/>
            <a:ext cx="5249261" cy="35714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892" y="4867010"/>
            <a:ext cx="7268729" cy="151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527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4.2.2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퍼셉트론으로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인식하기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49" y="908720"/>
            <a:ext cx="8964488" cy="5688632"/>
          </a:xfrm>
        </p:spPr>
        <p:txBody>
          <a:bodyPr/>
          <a:lstStyle/>
          <a:p>
            <a:r>
              <a:rPr lang="ko-KR" altLang="en-US" dirty="0" err="1"/>
              <a:t>퍼셉트론을</a:t>
            </a:r>
            <a:r>
              <a:rPr lang="ko-KR" altLang="en-US" dirty="0"/>
              <a:t> 수학적으로 해석하면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4-3(c)])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가중치 </a:t>
            </a:r>
            <a:r>
              <a:rPr lang="en-US" altLang="ko-KR" dirty="0"/>
              <a:t>w</a:t>
            </a:r>
            <a:r>
              <a:rPr lang="en-US" altLang="ko-KR" baseline="-25000" dirty="0"/>
              <a:t>0</a:t>
            </a:r>
            <a:r>
              <a:rPr lang="en-US" altLang="ko-KR" dirty="0"/>
              <a:t>=-0.5, w</a:t>
            </a:r>
            <a:r>
              <a:rPr lang="en-US" altLang="ko-KR" baseline="-25000" dirty="0"/>
              <a:t>1</a:t>
            </a:r>
            <a:r>
              <a:rPr lang="en-US" altLang="ko-KR" dirty="0"/>
              <a:t>=1, w</a:t>
            </a:r>
            <a:r>
              <a:rPr lang="en-US" altLang="ko-KR" baseline="-25000" dirty="0"/>
              <a:t>2</a:t>
            </a:r>
            <a:r>
              <a:rPr lang="en-US" altLang="ko-KR" dirty="0"/>
              <a:t>=1</a:t>
            </a:r>
            <a:r>
              <a:rPr lang="ko-KR" altLang="en-US" dirty="0"/>
              <a:t>을</a:t>
            </a:r>
            <a:r>
              <a:rPr lang="en-US" altLang="ko-KR" dirty="0"/>
              <a:t> </a:t>
            </a:r>
            <a:r>
              <a:rPr lang="ko-KR" altLang="en-US" dirty="0"/>
              <a:t>식 </a:t>
            </a:r>
            <a:r>
              <a:rPr lang="en-US" altLang="ko-KR" dirty="0"/>
              <a:t>(4.2)</a:t>
            </a:r>
            <a:r>
              <a:rPr lang="ko-KR" altLang="en-US" dirty="0"/>
              <a:t>에 대입하면</a:t>
            </a:r>
            <a:r>
              <a:rPr lang="en-US" altLang="ko-KR" dirty="0"/>
              <a:t>,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i="1" dirty="0"/>
              <a:t>o</a:t>
            </a:r>
            <a:r>
              <a:rPr lang="en-US" altLang="ko-KR" dirty="0"/>
              <a:t>=0</a:t>
            </a:r>
            <a:r>
              <a:rPr lang="ko-KR" altLang="en-US" dirty="0"/>
              <a:t>으로</a:t>
            </a:r>
            <a:r>
              <a:rPr lang="en-US" altLang="ko-KR" dirty="0"/>
              <a:t> </a:t>
            </a:r>
            <a:r>
              <a:rPr lang="ko-KR" altLang="en-US" dirty="0"/>
              <a:t>설정하면 직선의</a:t>
            </a:r>
            <a:r>
              <a:rPr lang="en-US" altLang="ko-KR" dirty="0"/>
              <a:t> </a:t>
            </a:r>
            <a:r>
              <a:rPr lang="ko-KR" altLang="en-US" dirty="0"/>
              <a:t>방정식을 얻음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특징 공간을 분할하는 결정 경계</a:t>
            </a:r>
            <a:r>
              <a:rPr lang="en-US" altLang="ko-KR" dirty="0">
                <a:sym typeface="Wingdings" panose="05000000000000000000" pitchFamily="2" charset="2"/>
              </a:rPr>
              <a:t>([</a:t>
            </a:r>
            <a:r>
              <a:rPr lang="ko-KR" altLang="en-US" dirty="0">
                <a:sym typeface="Wingdings" panose="05000000000000000000" pitchFamily="2" charset="2"/>
              </a:rPr>
              <a:t>그림 </a:t>
            </a:r>
            <a:r>
              <a:rPr lang="en-US" altLang="ko-KR" dirty="0">
                <a:sym typeface="Wingdings" panose="05000000000000000000" pitchFamily="2" charset="2"/>
              </a:rPr>
              <a:t>4-3(c)])</a:t>
            </a: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ko-KR" altLang="en-US" dirty="0" err="1">
                <a:sym typeface="Wingdings" panose="05000000000000000000" pitchFamily="2" charset="2"/>
              </a:rPr>
              <a:t>퍼셉트론은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특징 공간을 두 부분 공간으로 분할하는 이진 분류기</a:t>
            </a:r>
            <a:endParaRPr lang="en-US" altLang="ko-KR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endParaRPr lang="en-US" altLang="ko-KR" dirty="0">
              <a:sym typeface="Wingdings" panose="05000000000000000000" pitchFamily="2" charset="2"/>
            </a:endParaRPr>
          </a:p>
          <a:p>
            <a:r>
              <a:rPr lang="ko-KR" altLang="en-US" dirty="0" err="1">
                <a:sym typeface="Wingdings" panose="05000000000000000000" pitchFamily="2" charset="2"/>
              </a:rPr>
              <a:t>퍼셉트론은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>
                <a:sym typeface="Wingdings" panose="05000000000000000000" pitchFamily="2" charset="2"/>
              </a:rPr>
              <a:t>선형으로 국한됨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11" y="1916832"/>
            <a:ext cx="3718010" cy="31290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12" y="2852936"/>
            <a:ext cx="3576373" cy="32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26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사람의 학습과 신경망의 학습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퍼셉트론의</a:t>
            </a:r>
            <a:r>
              <a:rPr lang="ko-KR" altLang="en-US" dirty="0"/>
              <a:t> 학습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4-3]</a:t>
            </a:r>
            <a:r>
              <a:rPr lang="ko-KR" altLang="en-US" dirty="0"/>
              <a:t>에서는 데이터와 함께 데이터를 인식하는 </a:t>
            </a:r>
            <a:r>
              <a:rPr lang="ko-KR" altLang="en-US" dirty="0" err="1"/>
              <a:t>퍼셉트론</a:t>
            </a:r>
            <a:r>
              <a:rPr lang="en-US" altLang="ko-KR" dirty="0"/>
              <a:t>(</a:t>
            </a:r>
            <a:r>
              <a:rPr lang="ko-KR" altLang="en-US" dirty="0"/>
              <a:t>가중치</a:t>
            </a:r>
            <a:r>
              <a:rPr lang="en-US" altLang="ko-KR" dirty="0"/>
              <a:t>)</a:t>
            </a:r>
            <a:r>
              <a:rPr lang="ko-KR" altLang="en-US" dirty="0"/>
              <a:t>이 주어짐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ko-KR" altLang="en-US" dirty="0"/>
              <a:t>즉 데이터로 학습을 마친 </a:t>
            </a:r>
            <a:r>
              <a:rPr lang="ko-KR" altLang="en-US" dirty="0" err="1"/>
              <a:t>퍼셉트론이</a:t>
            </a:r>
            <a:r>
              <a:rPr lang="ko-KR" altLang="en-US" dirty="0"/>
              <a:t> 주어짐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실제 상황에서는 데이터만 주어지므로</a:t>
            </a:r>
            <a:r>
              <a:rPr lang="en-US" altLang="ko-KR" dirty="0"/>
              <a:t>,</a:t>
            </a:r>
            <a:r>
              <a:rPr lang="ko-KR" altLang="en-US" dirty="0"/>
              <a:t> 학습 알고리즘으로 가중치</a:t>
            </a:r>
            <a:r>
              <a:rPr lang="en-US" altLang="ko-KR" dirty="0"/>
              <a:t>(w</a:t>
            </a:r>
            <a:r>
              <a:rPr lang="en-US" altLang="ko-KR" baseline="-25000" dirty="0"/>
              <a:t>0</a:t>
            </a:r>
            <a:r>
              <a:rPr lang="en-US" altLang="ko-KR" dirty="0"/>
              <a:t>,w</a:t>
            </a:r>
            <a:r>
              <a:rPr lang="en-US" altLang="ko-KR" baseline="-25000" dirty="0"/>
              <a:t>2</a:t>
            </a:r>
            <a:r>
              <a:rPr lang="en-US" altLang="ko-KR" dirty="0"/>
              <a:t>,…,w</a:t>
            </a:r>
            <a:r>
              <a:rPr lang="en-US" altLang="ko-KR" baseline="-25000" dirty="0"/>
              <a:t>d</a:t>
            </a:r>
            <a:r>
              <a:rPr lang="en-US" altLang="ko-KR" dirty="0"/>
              <a:t>)</a:t>
            </a:r>
            <a:r>
              <a:rPr lang="ko-KR" altLang="en-US" dirty="0"/>
              <a:t>를 알아내야 함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OR </a:t>
            </a:r>
            <a:r>
              <a:rPr lang="ko-KR" altLang="en-US" dirty="0"/>
              <a:t>데이터의 경우 </a:t>
            </a:r>
            <a:r>
              <a:rPr lang="en-US" altLang="ko-KR" dirty="0"/>
              <a:t>2</a:t>
            </a:r>
            <a:r>
              <a:rPr lang="ko-KR" altLang="en-US" dirty="0"/>
              <a:t>차원 특징 벡터이고 샘플이 </a:t>
            </a:r>
            <a:r>
              <a:rPr lang="en-US" altLang="ko-KR" dirty="0"/>
              <a:t>4</a:t>
            </a:r>
            <a:r>
              <a:rPr lang="ko-KR" altLang="en-US" dirty="0"/>
              <a:t>개 뿐이라 연필을 가지고 쉽게 가중치를 알아낼 수 있음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sklearn</a:t>
            </a:r>
            <a:r>
              <a:rPr lang="ko-KR" altLang="en-US" dirty="0"/>
              <a:t>의 필기 숫자 데이터는 </a:t>
            </a:r>
            <a:r>
              <a:rPr lang="en-US" altLang="ko-KR" dirty="0"/>
              <a:t>64</a:t>
            </a:r>
            <a:r>
              <a:rPr lang="ko-KR" altLang="en-US" dirty="0"/>
              <a:t>차원</a:t>
            </a:r>
            <a:r>
              <a:rPr lang="en-US" altLang="ko-KR" dirty="0"/>
              <a:t> </a:t>
            </a:r>
            <a:r>
              <a:rPr lang="ko-KR" altLang="en-US" dirty="0"/>
              <a:t>특징</a:t>
            </a:r>
            <a:r>
              <a:rPr lang="en-US" altLang="ko-KR" dirty="0"/>
              <a:t> </a:t>
            </a:r>
            <a:r>
              <a:rPr lang="ko-KR" altLang="en-US" dirty="0"/>
              <a:t>벡터이고 </a:t>
            </a:r>
            <a:r>
              <a:rPr lang="en-US" altLang="ko-KR" dirty="0"/>
              <a:t>1,797</a:t>
            </a:r>
            <a:r>
              <a:rPr lang="ko-KR" altLang="en-US" dirty="0"/>
              <a:t>개 샘플을 가지므로 학습 알고리즘 없이 불가능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8919782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4.3.1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사람의 학습 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사람이 수영을 학습하는 과정을 알고리즘 형식으로 기술하면</a:t>
            </a:r>
            <a:r>
              <a:rPr lang="en-US" altLang="ko-KR" dirty="0"/>
              <a:t>,</a:t>
            </a:r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marL="0" indent="0">
              <a:lnSpc>
                <a:spcPct val="100000"/>
              </a:lnSpc>
              <a:buNone/>
            </a:pPr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좀 더 수학적으로 기술하면</a:t>
            </a:r>
            <a:r>
              <a:rPr lang="en-US" altLang="ko-KR" dirty="0"/>
              <a:t>,</a:t>
            </a:r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21" y="1412777"/>
            <a:ext cx="4968552" cy="195748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922" y="4099478"/>
            <a:ext cx="6447259" cy="24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08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4.3.2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신경망의 학습 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조금씩 나은 방향을 찾아 개선해 나가는 절차는 사람의</a:t>
            </a:r>
            <a:r>
              <a:rPr lang="en-US" altLang="ko-KR" dirty="0"/>
              <a:t> </a:t>
            </a:r>
            <a:r>
              <a:rPr lang="ko-KR" altLang="en-US" dirty="0"/>
              <a:t>학습과 같음</a:t>
            </a:r>
            <a:endParaRPr lang="en-US" altLang="ko-KR" dirty="0"/>
          </a:p>
          <a:p>
            <a:pPr lvl="1"/>
            <a:r>
              <a:rPr lang="ko-KR" altLang="en-US" dirty="0"/>
              <a:t>신경망은 철저히 수학에 의존한다는 점에서 사람과 다름</a:t>
            </a:r>
            <a:endParaRPr lang="en-US" altLang="ko-KR" dirty="0"/>
          </a:p>
          <a:p>
            <a:pPr lvl="2"/>
            <a:r>
              <a:rPr lang="ko-KR" altLang="en-US" dirty="0"/>
              <a:t>신경망의 학습은 최적화 문제</a:t>
            </a:r>
            <a:r>
              <a:rPr lang="en-US" altLang="ko-KR" dirty="0"/>
              <a:t>. </a:t>
            </a:r>
            <a:r>
              <a:rPr lang="ko-KR" altLang="en-US" dirty="0"/>
              <a:t>최적화 대상은 신경망의 가중치</a:t>
            </a:r>
            <a:r>
              <a:rPr lang="en-US" altLang="ko-KR" dirty="0"/>
              <a:t>(</a:t>
            </a:r>
            <a:r>
              <a:rPr lang="ko-KR" altLang="en-US" dirty="0"/>
              <a:t>매개변수</a:t>
            </a:r>
            <a:r>
              <a:rPr lang="en-US" altLang="ko-KR" dirty="0"/>
              <a:t>)</a:t>
            </a:r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lvl="2"/>
            <a:endParaRPr lang="en-US" altLang="ko-KR" dirty="0"/>
          </a:p>
          <a:p>
            <a:pPr marL="447675" lvl="2" indent="0">
              <a:buNone/>
            </a:pPr>
            <a:endParaRPr lang="en-US" altLang="ko-KR" dirty="0"/>
          </a:p>
          <a:p>
            <a:pPr lvl="1"/>
            <a:r>
              <a:rPr lang="ko-KR" altLang="en-US" dirty="0"/>
              <a:t>구현에 필요한 사항</a:t>
            </a:r>
            <a:endParaRPr lang="en-US" altLang="ko-KR" dirty="0"/>
          </a:p>
          <a:p>
            <a:pPr lvl="2"/>
            <a:r>
              <a:rPr lang="en-US" altLang="ko-KR" dirty="0"/>
              <a:t>1</a:t>
            </a:r>
            <a:r>
              <a:rPr lang="ko-KR" altLang="en-US" dirty="0"/>
              <a:t>행의 초기화는 어떻게</a:t>
            </a:r>
            <a:r>
              <a:rPr lang="en-US" altLang="ko-KR" dirty="0"/>
              <a:t>? 4</a:t>
            </a:r>
            <a:r>
              <a:rPr lang="ko-KR" altLang="en-US" dirty="0"/>
              <a:t>행의 멈춤 조건은 어떻게</a:t>
            </a:r>
            <a:r>
              <a:rPr lang="en-US" altLang="ko-KR" dirty="0"/>
              <a:t>?</a:t>
            </a:r>
          </a:p>
          <a:p>
            <a:pPr lvl="2"/>
            <a:r>
              <a:rPr lang="en-US" altLang="ko-KR" dirty="0"/>
              <a:t>3</a:t>
            </a:r>
            <a:r>
              <a:rPr lang="ko-KR" altLang="en-US" dirty="0"/>
              <a:t>행의 손실 함수 정의</a:t>
            </a:r>
            <a:r>
              <a:rPr lang="en-US" altLang="ko-KR" dirty="0"/>
              <a:t>(</a:t>
            </a:r>
            <a:r>
              <a:rPr lang="ko-KR" altLang="en-US" dirty="0"/>
              <a:t>보통 오류의</a:t>
            </a:r>
            <a:r>
              <a:rPr lang="en-US" altLang="ko-KR" dirty="0"/>
              <a:t> </a:t>
            </a:r>
            <a:r>
              <a:rPr lang="ko-KR" altLang="en-US" dirty="0"/>
              <a:t>양을 사용</a:t>
            </a:r>
            <a:r>
              <a:rPr lang="en-US" altLang="ko-KR" dirty="0"/>
              <a:t>)</a:t>
            </a:r>
          </a:p>
          <a:p>
            <a:pPr lvl="2"/>
            <a:r>
              <a:rPr lang="en-US" altLang="ko-KR" dirty="0"/>
              <a:t>5</a:t>
            </a:r>
            <a:r>
              <a:rPr lang="ko-KR" altLang="en-US" dirty="0"/>
              <a:t>행에서 </a:t>
            </a:r>
            <a:r>
              <a:rPr lang="el-GR" altLang="ko-KR" dirty="0"/>
              <a:t>Δ</a:t>
            </a:r>
            <a:r>
              <a:rPr lang="en-US" altLang="ko-KR" dirty="0"/>
              <a:t>w</a:t>
            </a:r>
            <a:r>
              <a:rPr lang="ko-KR" altLang="en-US" dirty="0"/>
              <a:t>를 어떻게 구하나</a:t>
            </a:r>
            <a:r>
              <a:rPr lang="en-US" altLang="ko-KR" dirty="0"/>
              <a:t>?(</a:t>
            </a:r>
            <a:r>
              <a:rPr lang="ko-KR" altLang="en-US" dirty="0">
                <a:sym typeface="Wingdings" panose="05000000000000000000" pitchFamily="2" charset="2"/>
              </a:rPr>
              <a:t>미분을 사용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endParaRPr lang="en-US" altLang="ko-KR" dirty="0"/>
          </a:p>
          <a:p>
            <a:pPr lvl="2"/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3" y="2132856"/>
            <a:ext cx="5318305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055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학습 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학습 알고리즘 고안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손실 함수 </a:t>
            </a:r>
            <a:r>
              <a:rPr lang="en-US" altLang="ko-KR" dirty="0"/>
              <a:t>J</a:t>
            </a:r>
            <a:r>
              <a:rPr lang="ko-KR" altLang="en-US" dirty="0"/>
              <a:t>를 설계</a:t>
            </a:r>
            <a:r>
              <a:rPr lang="en-US" altLang="ko-KR" dirty="0"/>
              <a:t>([</a:t>
            </a:r>
            <a:r>
              <a:rPr lang="ko-KR" altLang="en-US" dirty="0"/>
              <a:t>알고리즘 </a:t>
            </a:r>
            <a:r>
              <a:rPr lang="en-US" altLang="ko-KR" dirty="0"/>
              <a:t>4-3]</a:t>
            </a:r>
            <a:r>
              <a:rPr lang="ko-KR" altLang="en-US" dirty="0"/>
              <a:t>의 </a:t>
            </a:r>
            <a:r>
              <a:rPr lang="en-US" altLang="ko-KR" dirty="0"/>
              <a:t>03</a:t>
            </a:r>
            <a:r>
              <a:rPr lang="ko-KR" altLang="en-US" dirty="0"/>
              <a:t>행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손실 함수의 값을 낮추는 방향을 찾는 방법</a:t>
            </a:r>
            <a:r>
              <a:rPr lang="en-US" altLang="ko-KR" dirty="0"/>
              <a:t>([</a:t>
            </a:r>
            <a:r>
              <a:rPr lang="ko-KR" altLang="en-US" dirty="0"/>
              <a:t>알고리즘 </a:t>
            </a:r>
            <a:r>
              <a:rPr lang="en-US" altLang="ko-KR" dirty="0"/>
              <a:t>4-3]</a:t>
            </a:r>
            <a:r>
              <a:rPr lang="ko-KR" altLang="en-US" dirty="0"/>
              <a:t>의 </a:t>
            </a:r>
            <a:r>
              <a:rPr lang="en-US" altLang="ko-KR" dirty="0"/>
              <a:t>05</a:t>
            </a:r>
            <a:r>
              <a:rPr lang="ko-KR" altLang="en-US" dirty="0"/>
              <a:t>행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6358327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손실 함수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손실 함수 </a:t>
            </a:r>
            <a:r>
              <a:rPr lang="en-US" altLang="ko-KR" dirty="0"/>
              <a:t>J</a:t>
            </a:r>
            <a:r>
              <a:rPr lang="ko-KR" altLang="en-US" dirty="0"/>
              <a:t>가 만족해야 할 조건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/>
            <a:r>
              <a:rPr lang="ko-KR" altLang="en-US" dirty="0"/>
              <a:t>조건을 만족하는 함수는 여럿</a:t>
            </a:r>
            <a:r>
              <a:rPr lang="en-US" altLang="ko-KR" dirty="0"/>
              <a:t>. </a:t>
            </a:r>
            <a:r>
              <a:rPr lang="ko-KR" altLang="en-US" dirty="0"/>
              <a:t>식 </a:t>
            </a:r>
            <a:r>
              <a:rPr lang="en-US" altLang="ko-KR" dirty="0"/>
              <a:t>(4.5)</a:t>
            </a:r>
            <a:r>
              <a:rPr lang="ko-KR" altLang="en-US" dirty="0"/>
              <a:t>는 그 중 하나로서 직관적으로 이해하기 쉬움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I</a:t>
            </a:r>
            <a:r>
              <a:rPr lang="ko-KR" altLang="en-US" dirty="0"/>
              <a:t>는 </a:t>
            </a:r>
            <a:r>
              <a:rPr lang="en-US" altLang="ko-KR" b="1" dirty="0"/>
              <a:t>w</a:t>
            </a:r>
            <a:r>
              <a:rPr lang="ko-KR" altLang="en-US" dirty="0"/>
              <a:t>가 틀리는 샘플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b="1" dirty="0"/>
              <a:t>x</a:t>
            </a:r>
            <a:r>
              <a:rPr lang="ko-KR" altLang="en-US" dirty="0"/>
              <a:t>가 </a:t>
            </a:r>
            <a:r>
              <a:rPr lang="en-US" altLang="ko-KR" dirty="0"/>
              <a:t>+1 </a:t>
            </a:r>
            <a:r>
              <a:rPr lang="ko-KR" altLang="en-US" dirty="0"/>
              <a:t>부류라면</a:t>
            </a:r>
            <a:r>
              <a:rPr lang="en-US" altLang="ko-KR" dirty="0"/>
              <a:t>(</a:t>
            </a:r>
            <a:r>
              <a:rPr lang="ko-KR" altLang="en-US" dirty="0"/>
              <a:t>즉 </a:t>
            </a:r>
            <a:r>
              <a:rPr lang="en-US" altLang="ko-KR" dirty="0"/>
              <a:t>y=1</a:t>
            </a:r>
            <a:r>
              <a:rPr lang="ko-KR" altLang="en-US" dirty="0"/>
              <a:t>이라면</a:t>
            </a:r>
            <a:r>
              <a:rPr lang="en-US" altLang="ko-KR" dirty="0"/>
              <a:t>),  </a:t>
            </a:r>
            <a:r>
              <a:rPr lang="ko-KR" altLang="en-US" dirty="0" err="1"/>
              <a:t>퍼셉트론의</a:t>
            </a:r>
            <a:r>
              <a:rPr lang="ko-KR" altLang="en-US" dirty="0"/>
              <a:t> 출력 </a:t>
            </a:r>
            <a:r>
              <a:rPr lang="en-US" altLang="ko-KR" b="1" dirty="0" err="1"/>
              <a:t>wx</a:t>
            </a:r>
            <a:r>
              <a:rPr lang="en-US" altLang="ko-KR" baseline="30000" dirty="0" err="1"/>
              <a:t>T</a:t>
            </a:r>
            <a:r>
              <a:rPr lang="ko-KR" altLang="en-US" dirty="0"/>
              <a:t>는 음수</a:t>
            </a:r>
            <a:r>
              <a:rPr lang="en-US" altLang="ko-KR" dirty="0"/>
              <a:t>. –y(</a:t>
            </a:r>
            <a:r>
              <a:rPr lang="en-US" altLang="ko-KR" b="1" dirty="0" err="1"/>
              <a:t>wx</a:t>
            </a:r>
            <a:r>
              <a:rPr lang="en-US" altLang="ko-KR" baseline="30000" dirty="0" err="1"/>
              <a:t>T</a:t>
            </a:r>
            <a:r>
              <a:rPr lang="en-US" altLang="ko-KR" dirty="0"/>
              <a:t>)</a:t>
            </a:r>
            <a:r>
              <a:rPr lang="ko-KR" altLang="en-US" dirty="0"/>
              <a:t>는 양수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b="1" dirty="0"/>
              <a:t>x</a:t>
            </a:r>
            <a:r>
              <a:rPr lang="ko-KR" altLang="en-US" dirty="0"/>
              <a:t>가 </a:t>
            </a:r>
            <a:r>
              <a:rPr lang="en-US" altLang="ko-KR" dirty="0"/>
              <a:t>-1 </a:t>
            </a:r>
            <a:r>
              <a:rPr lang="ko-KR" altLang="en-US" dirty="0"/>
              <a:t>부류라면</a:t>
            </a:r>
            <a:r>
              <a:rPr lang="en-US" altLang="ko-KR" dirty="0"/>
              <a:t>(</a:t>
            </a:r>
            <a:r>
              <a:rPr lang="ko-KR" altLang="en-US" dirty="0"/>
              <a:t>즉 </a:t>
            </a:r>
            <a:r>
              <a:rPr lang="en-US" altLang="ko-KR" dirty="0"/>
              <a:t>y=-1</a:t>
            </a:r>
            <a:r>
              <a:rPr lang="ko-KR" altLang="en-US" dirty="0"/>
              <a:t>이라면</a:t>
            </a:r>
            <a:r>
              <a:rPr lang="en-US" altLang="ko-KR" dirty="0"/>
              <a:t>),  </a:t>
            </a:r>
            <a:r>
              <a:rPr lang="ko-KR" altLang="en-US" dirty="0" err="1"/>
              <a:t>퍼셉트론의</a:t>
            </a:r>
            <a:r>
              <a:rPr lang="ko-KR" altLang="en-US" dirty="0"/>
              <a:t> 출력 </a:t>
            </a:r>
            <a:r>
              <a:rPr lang="en-US" altLang="ko-KR" b="1" dirty="0" err="1"/>
              <a:t>wx</a:t>
            </a:r>
            <a:r>
              <a:rPr lang="en-US" altLang="ko-KR" baseline="30000" dirty="0" err="1"/>
              <a:t>T</a:t>
            </a:r>
            <a:r>
              <a:rPr lang="ko-KR" altLang="en-US" dirty="0"/>
              <a:t>는 양수</a:t>
            </a:r>
            <a:r>
              <a:rPr lang="en-US" altLang="ko-KR" dirty="0"/>
              <a:t>. –y(</a:t>
            </a:r>
            <a:r>
              <a:rPr lang="en-US" altLang="ko-KR" b="1" dirty="0" err="1"/>
              <a:t>wx</a:t>
            </a:r>
            <a:r>
              <a:rPr lang="en-US" altLang="ko-KR" baseline="30000" dirty="0" err="1"/>
              <a:t>T</a:t>
            </a:r>
            <a:r>
              <a:rPr lang="en-US" altLang="ko-KR" dirty="0"/>
              <a:t>)</a:t>
            </a:r>
            <a:r>
              <a:rPr lang="ko-KR" altLang="en-US" dirty="0"/>
              <a:t>는 양수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결국 틀린 샘플 </a:t>
            </a:r>
            <a:r>
              <a:rPr lang="en-US" altLang="ko-KR" b="1" dirty="0"/>
              <a:t>x</a:t>
            </a:r>
            <a:r>
              <a:rPr lang="ko-KR" altLang="en-US" dirty="0"/>
              <a:t>는 손실 함수의 값을 증가시킴</a:t>
            </a:r>
            <a:r>
              <a:rPr lang="en-US" altLang="ko-KR" dirty="0"/>
              <a:t>(</a:t>
            </a:r>
            <a:r>
              <a:rPr lang="ko-KR" altLang="en-US" dirty="0"/>
              <a:t>틀린 샘플이 많을수록 손실 함수 값은 커짐</a:t>
            </a:r>
            <a:r>
              <a:rPr lang="en-US" altLang="ko-KR" dirty="0"/>
              <a:t>)</a:t>
            </a:r>
          </a:p>
          <a:p>
            <a:endParaRPr lang="en-US" altLang="ko-KR" dirty="0"/>
          </a:p>
          <a:p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862" y="1628800"/>
            <a:ext cx="7902277" cy="77909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5" y="5445224"/>
            <a:ext cx="421957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82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 알고리즘 설계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/>
                  <a:t>경사 </a:t>
                </a:r>
                <a:r>
                  <a:rPr lang="ko-KR" altLang="en-US" dirty="0" err="1"/>
                  <a:t>하강법</a:t>
                </a:r>
                <a:r>
                  <a:rPr lang="en-US" altLang="ko-KR" baseline="-25000" dirty="0"/>
                  <a:t>gradient descent</a:t>
                </a:r>
                <a:r>
                  <a:rPr lang="ko-KR" altLang="en-US" dirty="0"/>
                  <a:t>의 원리</a:t>
                </a:r>
                <a:r>
                  <a:rPr lang="en-US" altLang="ko-KR" dirty="0"/>
                  <a:t>([</a:t>
                </a:r>
                <a:r>
                  <a:rPr lang="ko-KR" altLang="en-US" dirty="0"/>
                  <a:t>그림 </a:t>
                </a:r>
                <a:r>
                  <a:rPr lang="en-US" altLang="ko-KR" dirty="0"/>
                  <a:t>4-5]</a:t>
                </a:r>
                <a:r>
                  <a:rPr lang="ko-KR" altLang="en-US" dirty="0"/>
                  <a:t>는 가상의 손실 함수</a:t>
                </a:r>
                <a:r>
                  <a:rPr lang="en-US" altLang="ko-KR" dirty="0"/>
                  <a:t>)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/>
                  <a:t>편의상 매개변수가 한 개인 경우와 두 개인 경우를 가지고 설명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r>
                  <a:rPr lang="ko-KR" altLang="en-US" dirty="0"/>
                  <a:t>학습 알고리즘은 </a:t>
                </a:r>
                <a:r>
                  <a:rPr lang="en-US" altLang="ko-KR" dirty="0"/>
                  <a:t>J</a:t>
                </a:r>
                <a:r>
                  <a:rPr lang="ko-KR" altLang="en-US" dirty="0"/>
                  <a:t>의 최저점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ko-KR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acc>
                  </m:oMath>
                </a14:m>
                <a:r>
                  <a:rPr lang="ko-KR" altLang="en-US" dirty="0"/>
                  <a:t>을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찾아야 함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>
                  <a:lnSpc>
                    <a:spcPct val="100000"/>
                  </a:lnSpc>
                </a:pPr>
                <a:endParaRPr lang="en-US" altLang="ko-KR" dirty="0"/>
              </a:p>
              <a:p>
                <a:pPr>
                  <a:lnSpc>
                    <a:spcPct val="100000"/>
                  </a:lnSpc>
                </a:pPr>
                <a:endParaRPr lang="en-US" altLang="ko-KR" dirty="0"/>
              </a:p>
              <a:p>
                <a:pPr lvl="1"/>
                <a:endParaRPr lang="en-US" altLang="ko-KR" dirty="0"/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88" y="2780929"/>
            <a:ext cx="6948264" cy="27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429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 알고리즘 설계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ko-KR" altLang="en-US" dirty="0"/>
                  <a:t>학습 규칙 유도</a:t>
                </a:r>
                <a:r>
                  <a:rPr lang="en-US" altLang="ko-KR" dirty="0"/>
                  <a:t>([</a:t>
                </a:r>
                <a:r>
                  <a:rPr lang="ko-KR" altLang="en-US" dirty="0"/>
                  <a:t>그림</a:t>
                </a:r>
                <a:r>
                  <a:rPr lang="en-US" altLang="ko-KR" dirty="0"/>
                  <a:t> 4-5(a)]</a:t>
                </a:r>
                <a:r>
                  <a:rPr lang="ko-KR" altLang="en-US" dirty="0"/>
                  <a:t>는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매개변수가 하나인 경우</a:t>
                </a:r>
                <a:r>
                  <a:rPr lang="en-US" altLang="ko-KR" dirty="0"/>
                  <a:t>)</a:t>
                </a:r>
              </a:p>
              <a:p>
                <a:pPr lvl="1"/>
                <a:r>
                  <a:rPr lang="ko-KR" altLang="en-US" dirty="0"/>
                  <a:t>경사 </a:t>
                </a:r>
                <a:r>
                  <a:rPr lang="ko-KR" altLang="en-US" dirty="0" err="1"/>
                  <a:t>하강법은</a:t>
                </a:r>
                <a:r>
                  <a:rPr lang="ko-KR" altLang="en-US" dirty="0"/>
                  <a:t> 미분을 이용하여 </a:t>
                </a:r>
                <a:r>
                  <a:rPr lang="ko-KR" altLang="en-US" dirty="0" err="1"/>
                  <a:t>최적해를</a:t>
                </a:r>
                <a:r>
                  <a:rPr lang="ko-KR" altLang="en-US" dirty="0"/>
                  <a:t> 찾는 기법</a:t>
                </a:r>
                <a:endParaRPr lang="en-US" altLang="ko-KR" dirty="0"/>
              </a:p>
              <a:p>
                <a:pPr lvl="1"/>
                <a:r>
                  <a:rPr lang="ko-KR" altLang="en-US" dirty="0" err="1"/>
                  <a:t>미분값</a:t>
                </a:r>
                <a:r>
                  <a:rPr lang="ko-KR" alt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ko-KR" altLang="en-US" dirty="0"/>
                  <a:t>의 반대 방향이 </a:t>
                </a:r>
                <a:r>
                  <a:rPr lang="ko-KR" altLang="en-US" dirty="0" err="1"/>
                  <a:t>최적해에</a:t>
                </a:r>
                <a:r>
                  <a:rPr lang="ko-KR" altLang="en-US" dirty="0"/>
                  <a:t> 접근하는 방향이므로</a:t>
                </a:r>
                <a:r>
                  <a:rPr lang="ko-KR" altLang="en-US" dirty="0">
                    <a:sym typeface="Wingdings" panose="05000000000000000000" pitchFamily="2" charset="2"/>
                  </a:rPr>
                  <a:t> 현재 </a:t>
                </a:r>
                <a:r>
                  <a:rPr lang="en-US" altLang="ko-KR" dirty="0">
                    <a:sym typeface="Wingdings" panose="05000000000000000000" pitchFamily="2" charset="2"/>
                  </a:rPr>
                  <a:t>w</a:t>
                </a:r>
                <a:r>
                  <a:rPr lang="en-US" altLang="ko-KR" baseline="-25000" dirty="0">
                    <a:sym typeface="Wingdings" panose="05000000000000000000" pitchFamily="2" charset="2"/>
                  </a:rPr>
                  <a:t>1</a:t>
                </a:r>
                <a:r>
                  <a:rPr lang="ko-KR" altLang="en-US" dirty="0">
                    <a:sym typeface="Wingdings" panose="05000000000000000000" pitchFamily="2" charset="2"/>
                  </a:rPr>
                  <a:t>에 </a:t>
                </a:r>
                <a14:m>
                  <m:oMath xmlns:m="http://schemas.openxmlformats.org/officeDocument/2006/math"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ko-KR" altLang="en-US" dirty="0"/>
                  <a:t>를 더하면 </a:t>
                </a:r>
                <a:r>
                  <a:rPr lang="ko-KR" altLang="en-US" dirty="0" err="1"/>
                  <a:t>최적해에</a:t>
                </a:r>
                <a:r>
                  <a:rPr lang="ko-KR" altLang="en-US" dirty="0"/>
                  <a:t> 가까워짐</a:t>
                </a:r>
                <a:br>
                  <a:rPr lang="en-US" altLang="ko-KR" dirty="0"/>
                </a:br>
                <a:r>
                  <a:rPr lang="en-US" altLang="ko-KR" dirty="0">
                    <a:sym typeface="Wingdings" panose="05000000000000000000" pitchFamily="2" charset="2"/>
                  </a:rPr>
                  <a:t> </a:t>
                </a:r>
                <a:r>
                  <a:rPr lang="ko-KR" altLang="en-US" dirty="0">
                    <a:sym typeface="Wingdings" panose="05000000000000000000" pitchFamily="2" charset="2"/>
                  </a:rPr>
                  <a:t>식 </a:t>
                </a:r>
                <a:r>
                  <a:rPr lang="en-US" altLang="ko-KR" dirty="0">
                    <a:sym typeface="Wingdings" panose="05000000000000000000" pitchFamily="2" charset="2"/>
                  </a:rPr>
                  <a:t>(4.6)</a:t>
                </a:r>
                <a:r>
                  <a:rPr lang="ko-KR" altLang="en-US" dirty="0">
                    <a:sym typeface="Wingdings" panose="05000000000000000000" pitchFamily="2" charset="2"/>
                  </a:rPr>
                  <a:t>의 학습 규칙</a:t>
                </a:r>
                <a:endParaRPr lang="en-US" altLang="ko-KR" dirty="0"/>
              </a:p>
              <a:p>
                <a:pPr lvl="1"/>
                <a:r>
                  <a:rPr lang="ko-KR" altLang="en-US" dirty="0"/>
                  <a:t>방향은 알지만 얼만큼 가야하는지에 대한 정보가 없기 때문에 </a:t>
                </a:r>
                <a:r>
                  <a:rPr lang="ko-KR" altLang="en-US" dirty="0" err="1"/>
                  <a:t>학습률</a:t>
                </a:r>
                <a:r>
                  <a:rPr lang="ko-KR" altLang="en-US" dirty="0"/>
                  <a:t> </a:t>
                </a:r>
                <a:r>
                  <a:rPr lang="el-GR" altLang="ko-KR" dirty="0"/>
                  <a:t>ρ</a:t>
                </a:r>
                <a:r>
                  <a:rPr lang="ko-KR" altLang="en-US" dirty="0"/>
                  <a:t>를 곱하여 조금씩 이동</a:t>
                </a:r>
                <a:r>
                  <a:rPr lang="en-US" altLang="ko-KR" dirty="0"/>
                  <a:t>(</a:t>
                </a:r>
                <a:r>
                  <a:rPr lang="el-GR" altLang="ko-KR" dirty="0"/>
                  <a:t>ρ</a:t>
                </a:r>
                <a:r>
                  <a:rPr lang="ko-KR" altLang="en-US" dirty="0"/>
                  <a:t>는 </a:t>
                </a:r>
                <a:r>
                  <a:rPr lang="ko-KR" altLang="en-US" dirty="0" err="1"/>
                  <a:t>하이퍼</a:t>
                </a:r>
                <a:r>
                  <a:rPr lang="ko-KR" altLang="en-US" dirty="0"/>
                  <a:t> 매개변수로서 보통 </a:t>
                </a:r>
                <a:r>
                  <a:rPr lang="en-US" altLang="ko-KR" dirty="0"/>
                  <a:t>0.001</a:t>
                </a:r>
                <a:r>
                  <a:rPr lang="ko-KR" altLang="en-US" dirty="0"/>
                  <a:t>이나 </a:t>
                </a:r>
                <a:r>
                  <a:rPr lang="en-US" altLang="ko-KR" dirty="0"/>
                  <a:t>0.0001</a:t>
                </a:r>
                <a:r>
                  <a:rPr lang="ko-KR" altLang="en-US" dirty="0"/>
                  <a:t>처럼 작은 값 사용</a:t>
                </a:r>
                <a:r>
                  <a:rPr lang="en-US" altLang="ko-KR" dirty="0"/>
                  <a:t>)</a:t>
                </a:r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r>
                  <a:rPr lang="ko-KR" altLang="en-US" dirty="0"/>
                  <a:t>매개변수가 여럿인 경우</a:t>
                </a:r>
                <a:endParaRPr lang="en-US" altLang="ko-KR" dirty="0"/>
              </a:p>
              <a:p>
                <a:pPr lvl="1"/>
                <a:r>
                  <a:rPr lang="ko-KR" altLang="en-US" dirty="0" err="1"/>
                  <a:t>편미분으로</a:t>
                </a:r>
                <a:r>
                  <a:rPr lang="ko-KR" altLang="en-US" dirty="0"/>
                  <a:t> 구한 </a:t>
                </a:r>
                <a:r>
                  <a:rPr lang="ko-KR" altLang="en-US" dirty="0" err="1"/>
                  <a:t>그레이디언트를</a:t>
                </a:r>
                <a:r>
                  <a:rPr lang="ko-KR" altLang="en-US" dirty="0"/>
                  <a:t> 사용 </a:t>
                </a:r>
                <a:r>
                  <a:rPr lang="en-US" altLang="ko-KR" dirty="0"/>
                  <a:t>(</a:t>
                </a:r>
                <a:r>
                  <a:rPr lang="ko-KR" altLang="en-US" dirty="0"/>
                  <a:t>매개변수 별로 독립적으로 미분</a:t>
                </a:r>
                <a:r>
                  <a:rPr lang="en-US" altLang="ko-KR" dirty="0"/>
                  <a:t>)</a:t>
                </a:r>
              </a:p>
              <a:p>
                <a:pPr>
                  <a:lnSpc>
                    <a:spcPct val="100000"/>
                  </a:lnSpc>
                </a:pPr>
                <a:endParaRPr lang="en-US" altLang="ko-KR" dirty="0"/>
              </a:p>
              <a:p>
                <a:pPr>
                  <a:lnSpc>
                    <a:spcPct val="100000"/>
                  </a:lnSpc>
                </a:pPr>
                <a:endParaRPr lang="en-US" altLang="ko-KR" dirty="0"/>
              </a:p>
              <a:p>
                <a:pPr lvl="1"/>
                <a:endParaRPr lang="en-US" altLang="ko-KR" dirty="0"/>
              </a:p>
              <a:p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0">
                <a:blip r:embed="rId2"/>
                <a:stretch>
                  <a:fillRect l="-468" t="-5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2996953"/>
            <a:ext cx="3125514" cy="83855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69" y="4941169"/>
            <a:ext cx="4608512" cy="13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660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 알고리즘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퍼셉트론에</a:t>
            </a:r>
            <a:r>
              <a:rPr lang="ko-KR" altLang="en-US" dirty="0"/>
              <a:t> 식 </a:t>
            </a:r>
            <a:r>
              <a:rPr lang="en-US" altLang="ko-KR" dirty="0"/>
              <a:t>(4.7) </a:t>
            </a:r>
            <a:r>
              <a:rPr lang="ko-KR" altLang="en-US" dirty="0"/>
              <a:t>적용</a:t>
            </a:r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(4.5)</a:t>
            </a:r>
            <a:r>
              <a:rPr lang="ko-KR" altLang="en-US" dirty="0"/>
              <a:t>를 매개변수 </a:t>
            </a:r>
            <a:r>
              <a:rPr lang="en-US" altLang="ko-KR" dirty="0" err="1"/>
              <a:t>w</a:t>
            </a:r>
            <a:r>
              <a:rPr lang="en-US" altLang="ko-KR" baseline="-25000" dirty="0" err="1"/>
              <a:t>i</a:t>
            </a:r>
            <a:r>
              <a:rPr lang="ko-KR" altLang="en-US" dirty="0"/>
              <a:t>로 </a:t>
            </a:r>
            <a:r>
              <a:rPr lang="ko-KR" altLang="en-US" dirty="0" err="1"/>
              <a:t>편미분하면</a:t>
            </a:r>
            <a:r>
              <a:rPr lang="en-US" altLang="ko-KR" dirty="0"/>
              <a:t>,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ko-KR" altLang="en-US" dirty="0"/>
              <a:t>정리하면</a:t>
            </a:r>
            <a:r>
              <a:rPr lang="en-US" altLang="ko-KR" dirty="0"/>
              <a:t>,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(4.8)</a:t>
            </a:r>
            <a:r>
              <a:rPr lang="ko-KR" altLang="en-US" dirty="0"/>
              <a:t>을 식 </a:t>
            </a:r>
            <a:r>
              <a:rPr lang="en-US" altLang="ko-KR" dirty="0"/>
              <a:t>(4.7)</a:t>
            </a:r>
            <a:r>
              <a:rPr lang="ko-KR" altLang="en-US" dirty="0"/>
              <a:t>에 대입하면</a:t>
            </a:r>
            <a:r>
              <a:rPr lang="en-US" altLang="ko-KR" dirty="0"/>
              <a:t>, 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(4.9)</a:t>
            </a:r>
            <a:r>
              <a:rPr lang="ko-KR" altLang="en-US" dirty="0"/>
              <a:t>를 행렬 형태로 쓰면</a:t>
            </a:r>
            <a:r>
              <a:rPr lang="en-US" altLang="ko-KR" dirty="0"/>
              <a:t>,</a:t>
            </a:r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sp>
        <p:nvSpPr>
          <p:cNvPr id="10" name="TextBox 9"/>
          <p:cNvSpPr txBox="1"/>
          <p:nvPr/>
        </p:nvSpPr>
        <p:spPr>
          <a:xfrm>
            <a:off x="5375920" y="4967323"/>
            <a:ext cx="3384376" cy="49415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 err="1">
                <a:solidFill>
                  <a:srgbClr val="0000FF"/>
                </a:solidFill>
              </a:rPr>
              <a:t>퍼셉트론</a:t>
            </a:r>
            <a:r>
              <a:rPr lang="ko-KR" altLang="en-US" sz="1600" dirty="0">
                <a:solidFill>
                  <a:srgbClr val="0000FF"/>
                </a:solidFill>
              </a:rPr>
              <a:t> 학습 알고리즘이 사용하는 핵심 공식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 flipH="1">
            <a:off x="6888088" y="5429389"/>
            <a:ext cx="144016" cy="376086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066" y="1828947"/>
            <a:ext cx="5159887" cy="5986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066" y="3135387"/>
            <a:ext cx="3816423" cy="65383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065" y="4406156"/>
            <a:ext cx="6768752" cy="52258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066" y="5805475"/>
            <a:ext cx="6438549" cy="49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55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대중 속으로 파고드는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DIY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인공지능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티처블</a:t>
            </a:r>
            <a:r>
              <a:rPr lang="en-US" altLang="ko-KR" dirty="0"/>
              <a:t> </a:t>
            </a:r>
            <a:r>
              <a:rPr lang="ko-KR" altLang="en-US" dirty="0"/>
              <a:t>머신</a:t>
            </a:r>
            <a:r>
              <a:rPr lang="en-US" altLang="ko-KR" baseline="-25000" dirty="0"/>
              <a:t>teachable machine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700808"/>
            <a:ext cx="6768752" cy="45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501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 알고리즘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퍼셉트론의</a:t>
            </a:r>
            <a:r>
              <a:rPr lang="ko-KR" altLang="en-US" dirty="0"/>
              <a:t> 학습 알고리즘</a:t>
            </a:r>
            <a:endParaRPr lang="en-US" altLang="ko-KR" dirty="0"/>
          </a:p>
          <a:p>
            <a:pPr lvl="1"/>
            <a:r>
              <a:rPr lang="ko-KR" altLang="en-US" dirty="0"/>
              <a:t>식 </a:t>
            </a:r>
            <a:r>
              <a:rPr lang="en-US" altLang="ko-KR" dirty="0"/>
              <a:t>(4.10)</a:t>
            </a:r>
            <a:r>
              <a:rPr lang="ko-KR" altLang="en-US" dirty="0"/>
              <a:t>을 </a:t>
            </a:r>
            <a:r>
              <a:rPr lang="en-US" altLang="ko-KR" dirty="0"/>
              <a:t>[</a:t>
            </a:r>
            <a:r>
              <a:rPr lang="ko-KR" altLang="en-US" dirty="0"/>
              <a:t>알고리즘 </a:t>
            </a:r>
            <a:r>
              <a:rPr lang="en-US" altLang="ko-KR" dirty="0"/>
              <a:t>4-3]</a:t>
            </a:r>
            <a:r>
              <a:rPr lang="ko-KR" altLang="en-US" dirty="0"/>
              <a:t>에 적용하면 </a:t>
            </a:r>
            <a:r>
              <a:rPr lang="en-US" altLang="ko-KR" dirty="0"/>
              <a:t>[</a:t>
            </a:r>
            <a:r>
              <a:rPr lang="ko-KR" altLang="en-US" dirty="0"/>
              <a:t>알고리즘 </a:t>
            </a:r>
            <a:r>
              <a:rPr lang="en-US" altLang="ko-KR" dirty="0"/>
              <a:t>4-4]</a:t>
            </a:r>
          </a:p>
          <a:p>
            <a:pPr lvl="1"/>
            <a:r>
              <a:rPr lang="en-US" altLang="ko-KR" dirty="0"/>
              <a:t>03~08</a:t>
            </a:r>
            <a:r>
              <a:rPr lang="ko-KR" altLang="en-US" dirty="0"/>
              <a:t>행을 수행하여 훈련 집합에 있는 샘플 전체를 한번 처리하는 일을 세대</a:t>
            </a:r>
            <a:r>
              <a:rPr lang="en-US" altLang="ko-KR" baseline="-25000" dirty="0"/>
              <a:t>epoch</a:t>
            </a:r>
            <a:r>
              <a:rPr lang="ko-KR" altLang="en-US" dirty="0"/>
              <a:t>라 부름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알고리즘 </a:t>
            </a:r>
            <a:r>
              <a:rPr lang="en-US" altLang="ko-KR" dirty="0"/>
              <a:t>4-4]</a:t>
            </a:r>
            <a:r>
              <a:rPr lang="ko-KR" altLang="en-US" dirty="0"/>
              <a:t>는 데이터가</a:t>
            </a:r>
            <a:r>
              <a:rPr lang="en-US" altLang="ko-KR" dirty="0"/>
              <a:t> </a:t>
            </a:r>
            <a:r>
              <a:rPr lang="ko-KR" altLang="en-US" dirty="0"/>
              <a:t>선형 분리 불가능한 경우 무한 루프</a:t>
            </a:r>
            <a:endParaRPr lang="en-US" altLang="ko-KR" dirty="0"/>
          </a:p>
          <a:p>
            <a:pPr lvl="2"/>
            <a:r>
              <a:rPr lang="ko-KR" altLang="en-US" dirty="0"/>
              <a:t>여러 세대에 걸쳐 </a:t>
            </a:r>
            <a:r>
              <a:rPr lang="en-US" altLang="ko-KR" dirty="0"/>
              <a:t>I</a:t>
            </a:r>
            <a:r>
              <a:rPr lang="ko-KR" altLang="en-US" dirty="0"/>
              <a:t>의 크기가 줄지 않으면 수렴했다고 판단하고 루프를 빠져나오게 수정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985243"/>
            <a:ext cx="5688632" cy="35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205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4.4.2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 알고리즘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4-6]</a:t>
            </a:r>
            <a:r>
              <a:rPr lang="ko-KR" altLang="en-US" dirty="0"/>
              <a:t>은 </a:t>
            </a:r>
            <a:r>
              <a:rPr lang="ko-KR" altLang="en-US" dirty="0" err="1"/>
              <a:t>퍼셉트론의</a:t>
            </a:r>
            <a:r>
              <a:rPr lang="ko-KR" altLang="en-US" dirty="0"/>
              <a:t> 학습 알고리즘을 개념적으로 설명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알고리즘은 전방 계산</a:t>
            </a:r>
            <a:r>
              <a:rPr lang="en-US" altLang="ko-KR" dirty="0"/>
              <a:t>(05</a:t>
            </a:r>
            <a:r>
              <a:rPr lang="ko-KR" altLang="en-US" dirty="0"/>
              <a:t>행</a:t>
            </a:r>
            <a:r>
              <a:rPr lang="en-US" altLang="ko-KR" dirty="0"/>
              <a:t>)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오차 계산</a:t>
            </a:r>
            <a:r>
              <a:rPr lang="en-US" altLang="ko-KR" dirty="0">
                <a:sym typeface="Wingdings" panose="05000000000000000000" pitchFamily="2" charset="2"/>
              </a:rPr>
              <a:t>(06</a:t>
            </a:r>
            <a:r>
              <a:rPr lang="ko-KR" altLang="en-US" dirty="0">
                <a:sym typeface="Wingdings" panose="05000000000000000000" pitchFamily="2" charset="2"/>
              </a:rPr>
              <a:t>행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후방 가중치 갱신을 반복</a:t>
            </a:r>
            <a:r>
              <a:rPr lang="en-US" altLang="ko-KR" dirty="0">
                <a:sym typeface="Wingdings" panose="05000000000000000000" pitchFamily="2" charset="2"/>
              </a:rPr>
              <a:t>(08</a:t>
            </a:r>
            <a:r>
              <a:rPr lang="ko-KR" altLang="en-US" dirty="0">
                <a:sym typeface="Wingdings" panose="05000000000000000000" pitchFamily="2" charset="2"/>
              </a:rPr>
              <a:t>행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 err="1">
                <a:sym typeface="Wingdings" panose="05000000000000000000" pitchFamily="2" charset="2"/>
              </a:rPr>
              <a:t>딥러닝을</a:t>
            </a:r>
            <a:r>
              <a:rPr lang="ko-KR" altLang="en-US" dirty="0">
                <a:sym typeface="Wingdings" panose="05000000000000000000" pitchFamily="2" charset="2"/>
              </a:rPr>
              <a:t> 포함하여 신경망 학습 알고리즘은 모두 이 절차를 따름</a:t>
            </a:r>
            <a:br>
              <a:rPr lang="en-US" altLang="ko-KR" dirty="0">
                <a:sym typeface="Wingdings" panose="05000000000000000000" pitchFamily="2" charset="2"/>
              </a:rPr>
            </a:br>
            <a:r>
              <a:rPr lang="en-US" altLang="ko-KR" dirty="0">
                <a:sym typeface="Wingdings" panose="05000000000000000000" pitchFamily="2" charset="2"/>
              </a:rPr>
              <a:t>(</a:t>
            </a:r>
            <a:r>
              <a:rPr lang="ko-KR" altLang="en-US" dirty="0" err="1">
                <a:sym typeface="Wingdings" panose="05000000000000000000" pitchFamily="2" charset="2"/>
              </a:rPr>
              <a:t>딥러닝은</a:t>
            </a:r>
            <a:r>
              <a:rPr lang="ko-KR" altLang="en-US" dirty="0">
                <a:sym typeface="Wingdings" panose="05000000000000000000" pitchFamily="2" charset="2"/>
              </a:rPr>
              <a:t> 많은 층을 거쳐 전방 계산과 후방 가중치 갱신을 수행</a:t>
            </a:r>
            <a:r>
              <a:rPr lang="en-US" altLang="ko-KR" dirty="0">
                <a:sym typeface="Wingdings" panose="05000000000000000000" pitchFamily="2" charset="2"/>
              </a:rPr>
              <a:t>)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2852936"/>
            <a:ext cx="612105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619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4.5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현대 기계 학습으로 확장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앞 절은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이 책에서 수학이 가장 많이 등장하는 절</a:t>
            </a:r>
            <a:r>
              <a:rPr lang="en-US" altLang="ko-KR" dirty="0"/>
              <a:t>(</a:t>
            </a:r>
            <a:r>
              <a:rPr lang="ko-KR" altLang="en-US" dirty="0"/>
              <a:t>앞으로는 수학이 적게 등장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단순한 </a:t>
            </a:r>
            <a:r>
              <a:rPr lang="ko-KR" altLang="en-US" dirty="0" err="1"/>
              <a:t>퍼셉트론을</a:t>
            </a:r>
            <a:r>
              <a:rPr lang="ko-KR" altLang="en-US" dirty="0"/>
              <a:t> 이용하여 기계 학습의 원리를 설명하고 </a:t>
            </a:r>
            <a:r>
              <a:rPr lang="ko-KR" altLang="en-US" dirty="0" err="1"/>
              <a:t>딥러닝으로</a:t>
            </a:r>
            <a:r>
              <a:rPr lang="ko-KR" altLang="en-US" dirty="0"/>
              <a:t> 도약할 발판을 마련할 </a:t>
            </a:r>
            <a:r>
              <a:rPr lang="ko-KR" altLang="en-US" dirty="0" err="1"/>
              <a:t>목적이었음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en-US" dirty="0"/>
              <a:t>이 절은</a:t>
            </a:r>
            <a:endParaRPr lang="en-US" altLang="ko-KR" dirty="0"/>
          </a:p>
          <a:p>
            <a:pPr lvl="1"/>
            <a:r>
              <a:rPr lang="ko-KR" altLang="en-US" dirty="0"/>
              <a:t> 앞 절에서 공부한 </a:t>
            </a:r>
            <a:r>
              <a:rPr lang="ko-KR" altLang="en-US" dirty="0" err="1"/>
              <a:t>퍼셉트론</a:t>
            </a:r>
            <a:r>
              <a:rPr lang="ko-KR" altLang="en-US" dirty="0"/>
              <a:t> 원리를 바탕으로 현대 기계 학습으로 개념 확장</a:t>
            </a:r>
            <a:endParaRPr lang="en-US" altLang="ko-KR" dirty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6355728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현대적인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기계학습의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복잡도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49" y="908720"/>
            <a:ext cx="5712635" cy="5688632"/>
          </a:xfrm>
        </p:spPr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4-7]</a:t>
            </a:r>
            <a:r>
              <a:rPr lang="ko-KR" altLang="en-US" dirty="0"/>
              <a:t>의 세 가지 문제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분류</a:t>
            </a:r>
            <a:r>
              <a:rPr lang="en-US" altLang="ko-KR" baseline="-25000" dirty="0"/>
              <a:t>classification</a:t>
            </a:r>
            <a:r>
              <a:rPr lang="en-US" altLang="ko-KR" dirty="0"/>
              <a:t>: </a:t>
            </a:r>
            <a:r>
              <a:rPr lang="ko-KR" altLang="en-US" dirty="0"/>
              <a:t>지정된</a:t>
            </a:r>
            <a:r>
              <a:rPr lang="en-US" altLang="ko-KR" dirty="0"/>
              <a:t> </a:t>
            </a:r>
            <a:r>
              <a:rPr lang="ko-KR" altLang="en-US" dirty="0"/>
              <a:t>몇 가지 부류로 구분하는 문제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물체 검출</a:t>
            </a:r>
            <a:r>
              <a:rPr lang="en-US" altLang="ko-KR" baseline="-25000" dirty="0"/>
              <a:t>object detection</a:t>
            </a:r>
            <a:r>
              <a:rPr lang="en-US" altLang="ko-KR" dirty="0"/>
              <a:t>: </a:t>
            </a:r>
            <a:r>
              <a:rPr lang="ko-KR" altLang="en-US" dirty="0"/>
              <a:t>물체 위치를 </a:t>
            </a:r>
            <a:r>
              <a:rPr lang="ko-KR" altLang="en-US" dirty="0" err="1"/>
              <a:t>바운딩</a:t>
            </a:r>
            <a:r>
              <a:rPr lang="ko-KR" altLang="en-US" dirty="0"/>
              <a:t> 박스로</a:t>
            </a:r>
            <a:br>
              <a:rPr lang="en-US" altLang="ko-KR" dirty="0"/>
            </a:br>
            <a:r>
              <a:rPr lang="ko-KR" altLang="en-US" dirty="0"/>
              <a:t>찾아내는 문제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ko-KR" altLang="en-US" dirty="0"/>
              <a:t>사진 촬영에서 얼굴 초점 응용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물체 분할</a:t>
            </a:r>
            <a:r>
              <a:rPr lang="en-US" altLang="ko-KR" baseline="-25000" dirty="0"/>
              <a:t>object segmentation</a:t>
            </a:r>
            <a:r>
              <a:rPr lang="en-US" altLang="ko-KR" dirty="0"/>
              <a:t>: </a:t>
            </a:r>
            <a:r>
              <a:rPr lang="ko-KR" altLang="en-US" dirty="0"/>
              <a:t>화소 수준으로 물체를</a:t>
            </a:r>
            <a:br>
              <a:rPr lang="en-US" altLang="ko-KR" dirty="0"/>
            </a:br>
            <a:r>
              <a:rPr lang="ko-KR" altLang="en-US" dirty="0"/>
              <a:t>찾아내는 문제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ko-KR" altLang="en-US" dirty="0"/>
              <a:t>추적 대상 물체를 </a:t>
            </a:r>
            <a:r>
              <a:rPr lang="ko-KR" altLang="en-US" dirty="0" err="1"/>
              <a:t>형광색으로</a:t>
            </a:r>
            <a:r>
              <a:rPr lang="ko-KR" altLang="en-US" dirty="0"/>
              <a:t> 칠하는 응용</a:t>
            </a:r>
            <a:r>
              <a:rPr lang="en-US" altLang="ko-KR" dirty="0"/>
              <a:t>)</a:t>
            </a:r>
            <a:endParaRPr lang="en-US" altLang="ko-KR" baseline="-250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052737"/>
            <a:ext cx="4896544" cy="550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185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현대적인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기계학습의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복잡도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적절한 손실 함수 필요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분류</a:t>
            </a:r>
            <a:r>
              <a:rPr lang="en-US" altLang="ko-KR" dirty="0"/>
              <a:t>: </a:t>
            </a:r>
            <a:r>
              <a:rPr lang="ko-KR" altLang="en-US" dirty="0"/>
              <a:t>참 값과 예측 값의 차이를 손실 함수에 반영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물체 검출</a:t>
            </a:r>
            <a:r>
              <a:rPr lang="en-US" altLang="ko-KR" dirty="0"/>
              <a:t>: </a:t>
            </a:r>
            <a:r>
              <a:rPr lang="ko-KR" altLang="en-US" dirty="0"/>
              <a:t>참 </a:t>
            </a:r>
            <a:r>
              <a:rPr lang="ko-KR" altLang="en-US" dirty="0" err="1"/>
              <a:t>바운딩</a:t>
            </a:r>
            <a:r>
              <a:rPr lang="ko-KR" altLang="en-US" dirty="0"/>
              <a:t> 박스와 예측한 </a:t>
            </a:r>
            <a:r>
              <a:rPr lang="ko-KR" altLang="en-US" dirty="0" err="1"/>
              <a:t>바운딩</a:t>
            </a:r>
            <a:r>
              <a:rPr lang="ko-KR" altLang="en-US" dirty="0"/>
              <a:t> 박스의 겹침 정도를 손실 함수에 반영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물체 분할</a:t>
            </a:r>
            <a:r>
              <a:rPr lang="en-US" altLang="ko-KR" dirty="0"/>
              <a:t>: </a:t>
            </a:r>
            <a:r>
              <a:rPr lang="ko-KR" altLang="en-US" dirty="0" err="1"/>
              <a:t>화소</a:t>
            </a:r>
            <a:r>
              <a:rPr lang="ko-KR" altLang="en-US" dirty="0"/>
              <a:t> 별로 레이블이 지정한 물체에 해당하는지 따지는 손실 함수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en-US" dirty="0"/>
              <a:t>실용적인 신경망의 매개변수 개수는 방대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 err="1"/>
              <a:t>딥러닝</a:t>
            </a:r>
            <a:r>
              <a:rPr lang="en-US" altLang="ko-KR" dirty="0"/>
              <a:t> </a:t>
            </a:r>
            <a:r>
              <a:rPr lang="ko-KR" altLang="en-US" dirty="0"/>
              <a:t>모델 </a:t>
            </a:r>
            <a:r>
              <a:rPr lang="en-US" altLang="ko-KR" dirty="0"/>
              <a:t>ResNet-50</a:t>
            </a:r>
            <a:r>
              <a:rPr lang="ko-KR" altLang="en-US" dirty="0"/>
              <a:t>은</a:t>
            </a:r>
            <a:r>
              <a:rPr lang="en-US" altLang="ko-KR" dirty="0"/>
              <a:t> 50</a:t>
            </a:r>
            <a:r>
              <a:rPr lang="ko-KR" altLang="en-US" dirty="0"/>
              <a:t>개의 층을 가지며 매개변수는 </a:t>
            </a:r>
            <a:r>
              <a:rPr lang="en-US" altLang="ko-KR" dirty="0"/>
              <a:t>2</a:t>
            </a:r>
            <a:r>
              <a:rPr lang="ko-KR" altLang="en-US" dirty="0"/>
              <a:t>천</a:t>
            </a:r>
            <a:r>
              <a:rPr lang="en-US" altLang="ko-KR" dirty="0"/>
              <a:t>300</a:t>
            </a:r>
            <a:r>
              <a:rPr lang="ko-KR" altLang="en-US" dirty="0"/>
              <a:t>만개 이상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다행히 </a:t>
            </a:r>
            <a:r>
              <a:rPr lang="en-US" altLang="ko-KR" dirty="0"/>
              <a:t>1~2</a:t>
            </a:r>
            <a:r>
              <a:rPr lang="ko-KR" altLang="en-US" dirty="0"/>
              <a:t>차원에서 개발한 공식이 고차원에 그대로 적용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단지 과잉 적합을 방지하기 위해 더 많은 데이터 사용 또는 더 정교한 규제 기법 적용</a:t>
            </a:r>
            <a:r>
              <a:rPr lang="en-US" altLang="ko-KR" dirty="0"/>
              <a:t>. </a:t>
            </a:r>
            <a:r>
              <a:rPr lang="ko-KR" altLang="en-US" dirty="0"/>
              <a:t>속도 향상을 위한 </a:t>
            </a:r>
            <a:r>
              <a:rPr lang="en-US" altLang="ko-KR" dirty="0"/>
              <a:t>GPU </a:t>
            </a:r>
            <a:r>
              <a:rPr lang="ko-KR" altLang="en-US" dirty="0"/>
              <a:t>사용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7987237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4.5.2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스토캐스틱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경사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하강법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경사 </a:t>
            </a:r>
            <a:r>
              <a:rPr lang="ko-KR" altLang="en-US" dirty="0" err="1"/>
              <a:t>하강법</a:t>
            </a:r>
            <a:endParaRPr lang="en-US" altLang="ko-KR" dirty="0"/>
          </a:p>
          <a:p>
            <a:pPr lvl="1"/>
            <a:r>
              <a:rPr lang="ko-KR" altLang="en-US" dirty="0"/>
              <a:t>자연과학과 공학에서 오랫동안 사용해온 최적화 방법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4-5])</a:t>
            </a:r>
          </a:p>
          <a:p>
            <a:pPr lvl="1"/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 err="1"/>
              <a:t>항공공학자</a:t>
            </a:r>
            <a:endParaRPr lang="en-US" altLang="ko-KR" dirty="0"/>
          </a:p>
          <a:p>
            <a:pPr lvl="2"/>
            <a:r>
              <a:rPr lang="ko-KR" altLang="en-US" dirty="0"/>
              <a:t>날개를 설계할 때 두께</a:t>
            </a:r>
            <a:r>
              <a:rPr lang="en-US" altLang="ko-KR" dirty="0"/>
              <a:t>, </a:t>
            </a:r>
            <a:r>
              <a:rPr lang="ko-KR" altLang="en-US" dirty="0"/>
              <a:t>폭</a:t>
            </a:r>
            <a:r>
              <a:rPr lang="en-US" altLang="ko-KR" dirty="0"/>
              <a:t>, </a:t>
            </a:r>
            <a:r>
              <a:rPr lang="ko-KR" altLang="en-US" dirty="0"/>
              <a:t>길이</a:t>
            </a:r>
            <a:r>
              <a:rPr lang="en-US" altLang="ko-KR" dirty="0"/>
              <a:t>, </a:t>
            </a:r>
            <a:r>
              <a:rPr lang="ko-KR" altLang="en-US" dirty="0"/>
              <a:t>곡률 등을 매개변수로 설정한 다음 유체 역학 이론을 기반으로 손실 함수 정의</a:t>
            </a:r>
            <a:endParaRPr lang="en-US" altLang="ko-KR" dirty="0"/>
          </a:p>
          <a:p>
            <a:pPr lvl="2"/>
            <a:r>
              <a:rPr lang="ko-KR" altLang="en-US" dirty="0"/>
              <a:t>손실 함수는 매개변수 변화에 따른 연료 소비량을 측정</a:t>
            </a:r>
            <a:endParaRPr lang="en-US" altLang="ko-KR" dirty="0"/>
          </a:p>
          <a:p>
            <a:pPr lvl="2"/>
            <a:r>
              <a:rPr lang="ko-KR" altLang="en-US" dirty="0"/>
              <a:t>경사 </a:t>
            </a:r>
            <a:r>
              <a:rPr lang="ko-KR" altLang="en-US" dirty="0" err="1"/>
              <a:t>하강법으로</a:t>
            </a:r>
            <a:r>
              <a:rPr lang="ko-KR" altLang="en-US" dirty="0"/>
              <a:t> </a:t>
            </a:r>
            <a:r>
              <a:rPr lang="ko-KR" altLang="en-US" dirty="0" err="1"/>
              <a:t>최적해를</a:t>
            </a:r>
            <a:r>
              <a:rPr lang="ko-KR" altLang="en-US" dirty="0"/>
              <a:t> 구한 다음 날개 제작</a:t>
            </a:r>
            <a:endParaRPr lang="en-US" altLang="ko-KR" dirty="0"/>
          </a:p>
          <a:p>
            <a:r>
              <a:rPr lang="ko-KR" altLang="en-US" dirty="0"/>
              <a:t>기계 학습의 경사 </a:t>
            </a:r>
            <a:r>
              <a:rPr lang="ko-KR" altLang="en-US" dirty="0" err="1"/>
              <a:t>하강법</a:t>
            </a:r>
            <a:endParaRPr lang="en-US" altLang="ko-KR" dirty="0"/>
          </a:p>
          <a:p>
            <a:pPr lvl="1"/>
            <a:r>
              <a:rPr lang="ko-KR" altLang="en-US" dirty="0"/>
              <a:t>여러 측면에서 표준 경사 </a:t>
            </a:r>
            <a:r>
              <a:rPr lang="ko-KR" altLang="en-US" dirty="0" err="1"/>
              <a:t>하강법과</a:t>
            </a:r>
            <a:r>
              <a:rPr lang="ko-KR" altLang="en-US" dirty="0"/>
              <a:t> 다름</a:t>
            </a:r>
            <a:endParaRPr lang="en-US" altLang="ko-KR" dirty="0"/>
          </a:p>
          <a:p>
            <a:pPr lvl="2"/>
            <a:r>
              <a:rPr lang="ko-KR" altLang="en-US" dirty="0"/>
              <a:t>잡음이 섞인 데이터가 개입</a:t>
            </a:r>
            <a:endParaRPr lang="en-US" altLang="ko-KR" dirty="0"/>
          </a:p>
          <a:p>
            <a:pPr lvl="2"/>
            <a:r>
              <a:rPr lang="ko-KR" altLang="en-US" dirty="0"/>
              <a:t>매개변수가 방대</a:t>
            </a:r>
            <a:endParaRPr lang="en-US" altLang="ko-KR" dirty="0"/>
          </a:p>
          <a:p>
            <a:pPr lvl="2"/>
            <a:r>
              <a:rPr lang="ko-KR" altLang="en-US" dirty="0"/>
              <a:t>일반화 능력 필요</a:t>
            </a:r>
            <a:endParaRPr lang="en-US" altLang="ko-KR" dirty="0"/>
          </a:p>
          <a:p>
            <a:pPr marL="447675" lvl="2" indent="0">
              <a:buNone/>
            </a:pPr>
            <a:r>
              <a:rPr lang="en-US" altLang="ko-KR" dirty="0">
                <a:sym typeface="Wingdings" panose="05000000000000000000" pitchFamily="2" charset="2"/>
              </a:rPr>
              <a:t> </a:t>
            </a:r>
            <a:r>
              <a:rPr lang="ko-KR" altLang="en-US" dirty="0">
                <a:sym typeface="Wingdings" panose="05000000000000000000" pitchFamily="2" charset="2"/>
              </a:rPr>
              <a:t>이런 특성은 </a:t>
            </a:r>
            <a:r>
              <a:rPr lang="ko-KR" altLang="en-US" dirty="0" err="1">
                <a:sym typeface="Wingdings" panose="05000000000000000000" pitchFamily="2" charset="2"/>
              </a:rPr>
              <a:t>최적해를</a:t>
            </a:r>
            <a:r>
              <a:rPr lang="ko-KR" altLang="en-US" dirty="0">
                <a:sym typeface="Wingdings" panose="05000000000000000000" pitchFamily="2" charset="2"/>
              </a:rPr>
              <a:t> 찾는 일을 어렵게 </a:t>
            </a:r>
            <a:r>
              <a:rPr lang="ko-KR" altLang="en-US" dirty="0" err="1">
                <a:sym typeface="Wingdings" panose="05000000000000000000" pitchFamily="2" charset="2"/>
              </a:rPr>
              <a:t>만듬</a:t>
            </a:r>
            <a:r>
              <a:rPr lang="en-US" altLang="ko-KR" dirty="0">
                <a:sym typeface="Wingdings" panose="05000000000000000000" pitchFamily="2" charset="2"/>
              </a:rPr>
              <a:t>. </a:t>
            </a:r>
            <a:r>
              <a:rPr lang="ko-KR" altLang="en-US" dirty="0" err="1">
                <a:sym typeface="Wingdings" panose="05000000000000000000" pitchFamily="2" charset="2"/>
              </a:rPr>
              <a:t>정확률이</a:t>
            </a:r>
            <a:r>
              <a:rPr lang="ko-KR" altLang="en-US" dirty="0">
                <a:sym typeface="Wingdings" panose="05000000000000000000" pitchFamily="2" charset="2"/>
              </a:rPr>
              <a:t> 등락을 거듭하며 수렴하지 않는다거나 훈련 집합에 대해 높은 성능을 얻었는데 테스트 집합에 대해 형편 없는 성능 등의 문제</a:t>
            </a:r>
            <a:endParaRPr lang="en-US" altLang="ko-KR" dirty="0"/>
          </a:p>
          <a:p>
            <a:pPr lvl="2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1622819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4.5.2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스토캐스틱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경사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하강법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기계 학습은 </a:t>
            </a:r>
            <a:r>
              <a:rPr lang="ko-KR" altLang="en-US" dirty="0" err="1"/>
              <a:t>스토캐스틱</a:t>
            </a:r>
            <a:r>
              <a:rPr lang="ko-KR" altLang="en-US" dirty="0"/>
              <a:t> 경사 </a:t>
            </a:r>
            <a:r>
              <a:rPr lang="ko-KR" altLang="en-US" dirty="0" err="1"/>
              <a:t>하강법으로</a:t>
            </a:r>
            <a:r>
              <a:rPr lang="ko-KR" altLang="en-US" dirty="0"/>
              <a:t> 확장하여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배치 모드 </a:t>
            </a:r>
            <a:r>
              <a:rPr lang="en-US" altLang="ko-KR" dirty="0"/>
              <a:t>vs. </a:t>
            </a:r>
            <a:r>
              <a:rPr lang="ko-KR" altLang="en-US" dirty="0"/>
              <a:t>패턴</a:t>
            </a:r>
            <a:r>
              <a:rPr lang="en-US" altLang="ko-KR" dirty="0"/>
              <a:t> </a:t>
            </a:r>
            <a:r>
              <a:rPr lang="ko-KR" altLang="en-US" dirty="0"/>
              <a:t>모드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알고리즘 </a:t>
            </a:r>
            <a:r>
              <a:rPr lang="en-US" altLang="ko-KR" dirty="0"/>
              <a:t>4-4]</a:t>
            </a:r>
            <a:r>
              <a:rPr lang="ko-KR" altLang="en-US" dirty="0"/>
              <a:t>는 배치 모드</a:t>
            </a:r>
            <a:r>
              <a:rPr lang="en-US" altLang="ko-KR" dirty="0"/>
              <a:t>: </a:t>
            </a:r>
            <a:r>
              <a:rPr lang="ko-KR" altLang="en-US" dirty="0"/>
              <a:t>틀린 샘플을 모은 다음 한꺼번에 매개변수 갱신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패턴 모드는 패턴 별로 매개변수 갱신</a:t>
            </a:r>
            <a:r>
              <a:rPr lang="en-US" altLang="ko-KR" dirty="0"/>
              <a:t>(</a:t>
            </a:r>
            <a:r>
              <a:rPr lang="ko-KR" altLang="en-US" dirty="0"/>
              <a:t>세대를 시작할 때 샘플을 뒤섞어 랜덤 샘플링 효과 제공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딥러닝은</a:t>
            </a:r>
            <a:r>
              <a:rPr lang="ko-KR" altLang="en-US" dirty="0"/>
              <a:t> 주로 미니 배치 사용</a:t>
            </a:r>
            <a:r>
              <a:rPr lang="en-US" altLang="ko-KR" dirty="0"/>
              <a:t>(</a:t>
            </a:r>
            <a:r>
              <a:rPr lang="ko-KR" altLang="en-US" dirty="0"/>
              <a:t>패턴 모드와 배치 모드의 중간</a:t>
            </a:r>
            <a:r>
              <a:rPr lang="en-US" altLang="ko-KR" dirty="0"/>
              <a:t>)</a:t>
            </a:r>
          </a:p>
          <a:p>
            <a:pPr lvl="2">
              <a:lnSpc>
                <a:spcPct val="150000"/>
              </a:lnSpc>
            </a:pPr>
            <a:r>
              <a:rPr lang="ko-KR" altLang="en-US" dirty="0"/>
              <a:t>훈련 집합을 일정한 크기의 부분 집합으로 나눈 다음 부분 집합 별로 처리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부분 집합으로 나눌 때 랜덤 샘플링을 적용하기 때문에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 err="1">
                <a:sym typeface="Wingdings" panose="05000000000000000000" pitchFamily="2" charset="2"/>
              </a:rPr>
              <a:t>스토캐스틱</a:t>
            </a:r>
            <a:r>
              <a:rPr lang="ko-KR" altLang="en-US" dirty="0">
                <a:sym typeface="Wingdings" panose="05000000000000000000" pitchFamily="2" charset="2"/>
              </a:rPr>
              <a:t> 경사 </a:t>
            </a:r>
            <a:r>
              <a:rPr lang="ko-KR" altLang="en-US" dirty="0" err="1">
                <a:sym typeface="Wingdings" panose="05000000000000000000" pitchFamily="2" charset="2"/>
              </a:rPr>
              <a:t>하강법</a:t>
            </a:r>
            <a:r>
              <a:rPr lang="en-US" altLang="ko-KR" dirty="0">
                <a:sym typeface="Wingdings" panose="05000000000000000000" pitchFamily="2" charset="2"/>
              </a:rPr>
              <a:t>(SGD, stochastic gradient descent)</a:t>
            </a:r>
            <a:r>
              <a:rPr lang="ko-KR" altLang="en-US" dirty="0">
                <a:sym typeface="Wingdings" panose="05000000000000000000" pitchFamily="2" charset="2"/>
              </a:rPr>
              <a:t>이라 부름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4405513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선형이라는 한계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4-9]</a:t>
            </a:r>
            <a:r>
              <a:rPr lang="ko-KR" altLang="en-US" dirty="0"/>
              <a:t>의 선형 분리 불가능한 데이터에서는 높은 </a:t>
            </a:r>
            <a:r>
              <a:rPr lang="ko-KR" altLang="en-US" dirty="0" err="1"/>
              <a:t>오류율</a:t>
            </a:r>
            <a:r>
              <a:rPr lang="en-US" altLang="ko-KR" dirty="0"/>
              <a:t>([</a:t>
            </a:r>
            <a:r>
              <a:rPr lang="ko-KR" altLang="en-US" dirty="0"/>
              <a:t>프로그램 </a:t>
            </a:r>
            <a:r>
              <a:rPr lang="en-US" altLang="ko-KR" dirty="0"/>
              <a:t>4-2]</a:t>
            </a:r>
            <a:r>
              <a:rPr lang="ko-KR" altLang="en-US" dirty="0"/>
              <a:t>의 </a:t>
            </a:r>
            <a:r>
              <a:rPr lang="en-US" altLang="ko-KR" dirty="0"/>
              <a:t>6.12% </a:t>
            </a:r>
            <a:r>
              <a:rPr lang="ko-KR" altLang="en-US" dirty="0" err="1"/>
              <a:t>오류율의</a:t>
            </a:r>
            <a:r>
              <a:rPr lang="ko-KR" altLang="en-US" dirty="0"/>
              <a:t> 원인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en-US" altLang="ko-KR" dirty="0"/>
              <a:t>XOR</a:t>
            </a:r>
            <a:r>
              <a:rPr lang="ko-KR" altLang="en-US" dirty="0"/>
              <a:t>에서는 </a:t>
            </a:r>
            <a:r>
              <a:rPr lang="en-US" altLang="ko-KR" dirty="0"/>
              <a:t>25% </a:t>
            </a:r>
            <a:r>
              <a:rPr lang="ko-KR" altLang="en-US" dirty="0" err="1"/>
              <a:t>오류율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4-10(a)])</a:t>
            </a:r>
          </a:p>
          <a:p>
            <a:pPr lvl="1"/>
            <a:endParaRPr lang="en-US" altLang="ko-KR" dirty="0"/>
          </a:p>
          <a:p>
            <a:pPr>
              <a:lnSpc>
                <a:spcPct val="100000"/>
              </a:lnSpc>
            </a:pPr>
            <a:r>
              <a:rPr lang="ko-KR" altLang="en-US" dirty="0"/>
              <a:t>이</a:t>
            </a:r>
            <a:r>
              <a:rPr lang="en-US" altLang="ko-KR" dirty="0"/>
              <a:t> </a:t>
            </a:r>
            <a:r>
              <a:rPr lang="ko-KR" altLang="en-US" dirty="0"/>
              <a:t>절에서는</a:t>
            </a:r>
            <a:r>
              <a:rPr lang="en-US" altLang="ko-KR" dirty="0"/>
              <a:t> </a:t>
            </a:r>
            <a:r>
              <a:rPr lang="ko-KR" altLang="en-US" dirty="0" err="1"/>
              <a:t>은닉층을</a:t>
            </a:r>
            <a:r>
              <a:rPr lang="ko-KR" altLang="en-US" dirty="0"/>
              <a:t> 추가한 다층 </a:t>
            </a:r>
            <a:r>
              <a:rPr lang="ko-KR" altLang="en-US" dirty="0" err="1"/>
              <a:t>퍼셉트론으로</a:t>
            </a:r>
            <a:r>
              <a:rPr lang="ko-KR" altLang="en-US" dirty="0"/>
              <a:t> 비선형으로 확장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916832"/>
            <a:ext cx="547304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658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퍼셉트론</a:t>
            </a:r>
            <a:r>
              <a:rPr lang="ko-KR" altLang="en-US" dirty="0"/>
              <a:t> 두 개로 특징 공간을 세 개의 부분 공간으로 나눌 수 있음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r>
              <a:rPr lang="ko-KR" altLang="en-US" dirty="0"/>
              <a:t>두 </a:t>
            </a:r>
            <a:r>
              <a:rPr lang="ko-KR" altLang="en-US" dirty="0" err="1"/>
              <a:t>퍼셉트론을</a:t>
            </a:r>
            <a:r>
              <a:rPr lang="ko-KR" altLang="en-US" dirty="0"/>
              <a:t> 병렬로 결합하면 </a:t>
            </a:r>
            <a:r>
              <a:rPr lang="en-US" altLang="ko-KR" dirty="0"/>
              <a:t>(x</a:t>
            </a:r>
            <a:r>
              <a:rPr lang="en-US" altLang="ko-KR" baseline="-25000" dirty="0"/>
              <a:t>1</a:t>
            </a:r>
            <a:r>
              <a:rPr lang="en-US" altLang="ko-KR" dirty="0"/>
              <a:t>,x</a:t>
            </a:r>
            <a:r>
              <a:rPr lang="en-US" altLang="ko-KR" baseline="-25000" dirty="0"/>
              <a:t>2</a:t>
            </a:r>
            <a:r>
              <a:rPr lang="en-US" altLang="ko-KR" dirty="0"/>
              <a:t>) </a:t>
            </a:r>
            <a:r>
              <a:rPr lang="ko-KR" altLang="en-US" dirty="0"/>
              <a:t>공간을 </a:t>
            </a:r>
            <a:r>
              <a:rPr lang="en-US" altLang="ko-KR" dirty="0"/>
              <a:t>(z</a:t>
            </a:r>
            <a:r>
              <a:rPr lang="en-US" altLang="ko-KR" baseline="-25000" dirty="0"/>
              <a:t>1</a:t>
            </a:r>
            <a:r>
              <a:rPr lang="en-US" altLang="ko-KR" dirty="0"/>
              <a:t>,z</a:t>
            </a:r>
            <a:r>
              <a:rPr lang="en-US" altLang="ko-KR" baseline="-25000" dirty="0"/>
              <a:t>2</a:t>
            </a:r>
            <a:r>
              <a:rPr lang="en-US" altLang="ko-KR" dirty="0"/>
              <a:t>) </a:t>
            </a:r>
            <a:r>
              <a:rPr lang="ko-KR" altLang="en-US" dirty="0"/>
              <a:t>공간으로 변환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412776"/>
            <a:ext cx="6336704" cy="222267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4266886"/>
            <a:ext cx="6408712" cy="23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418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새로운 공간 </a:t>
            </a:r>
            <a:r>
              <a:rPr lang="en-US" altLang="ko-KR" dirty="0"/>
              <a:t>(z</a:t>
            </a:r>
            <a:r>
              <a:rPr lang="en-US" altLang="ko-KR" baseline="-25000" dirty="0"/>
              <a:t>1</a:t>
            </a:r>
            <a:r>
              <a:rPr lang="en-US" altLang="ko-KR" dirty="0"/>
              <a:t>,z</a:t>
            </a:r>
            <a:r>
              <a:rPr lang="en-US" altLang="ko-KR" baseline="-25000" dirty="0"/>
              <a:t>2</a:t>
            </a:r>
            <a:r>
              <a:rPr lang="en-US" altLang="ko-KR" dirty="0"/>
              <a:t>)</a:t>
            </a:r>
            <a:r>
              <a:rPr lang="ko-KR" altLang="en-US" dirty="0"/>
              <a:t>의 흥미로운 특성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선형 분리 불가능하던 네 점이 선형 분리 가능해짐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퍼셉트론을</a:t>
            </a:r>
            <a:r>
              <a:rPr lang="ko-KR" altLang="en-US" dirty="0"/>
              <a:t> 하나 더 쓰면 </a:t>
            </a:r>
            <a:r>
              <a:rPr lang="en-US" altLang="ko-KR" dirty="0"/>
              <a:t>XOR </a:t>
            </a:r>
            <a:r>
              <a:rPr lang="ko-KR" altLang="en-US" dirty="0"/>
              <a:t>문제를 푸는 신경망 완성 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sp>
        <p:nvSpPr>
          <p:cNvPr id="7" name="TextBox 6"/>
          <p:cNvSpPr txBox="1"/>
          <p:nvPr/>
        </p:nvSpPr>
        <p:spPr>
          <a:xfrm>
            <a:off x="7824192" y="1626166"/>
            <a:ext cx="1512168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>
                <a:solidFill>
                  <a:srgbClr val="0000FF"/>
                </a:solidFill>
              </a:rPr>
              <a:t>다층 </a:t>
            </a:r>
            <a:r>
              <a:rPr lang="ko-KR" altLang="en-US" sz="1600" dirty="0" err="1">
                <a:solidFill>
                  <a:srgbClr val="0000FF"/>
                </a:solidFill>
              </a:rPr>
              <a:t>퍼셉트론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88" y="2916470"/>
            <a:ext cx="7450966" cy="2744778"/>
          </a:xfrm>
          <a:prstGeom prst="rect">
            <a:avLst/>
          </a:prstGeom>
        </p:spPr>
      </p:pic>
      <p:cxnSp>
        <p:nvCxnSpPr>
          <p:cNvPr id="9" name="직선 화살표 연결선 8"/>
          <p:cNvCxnSpPr>
            <a:stCxn id="7" idx="2"/>
          </p:cNvCxnSpPr>
          <p:nvPr/>
        </p:nvCxnSpPr>
        <p:spPr>
          <a:xfrm flipH="1">
            <a:off x="7824192" y="2058214"/>
            <a:ext cx="756084" cy="858256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502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1.5.1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지배적인 공학적 관점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49" y="908720"/>
            <a:ext cx="8568952" cy="5688632"/>
          </a:xfrm>
        </p:spPr>
        <p:txBody>
          <a:bodyPr/>
          <a:lstStyle/>
          <a:p>
            <a:r>
              <a:rPr lang="ko-KR" altLang="en-US" dirty="0"/>
              <a:t>인공지능 접근 방법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과학적</a:t>
            </a:r>
            <a:r>
              <a:rPr lang="en-US" altLang="ko-KR" dirty="0"/>
              <a:t>: </a:t>
            </a:r>
            <a:r>
              <a:rPr lang="ko-KR" altLang="en-US" dirty="0"/>
              <a:t>인간의 지능을 충분히 연구한 다음 그 원리를 충실히 모방하는 지능 기계 제작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공학적</a:t>
            </a:r>
            <a:r>
              <a:rPr lang="en-US" altLang="ko-KR" dirty="0"/>
              <a:t>: </a:t>
            </a:r>
            <a:r>
              <a:rPr lang="ko-KR" altLang="en-US" dirty="0"/>
              <a:t>쓸만한 지능 기계를 만들 수 있다면 굳이 인간의 지능 원리를 따르지 않아도 됨</a:t>
            </a:r>
            <a:r>
              <a:rPr lang="en-US" altLang="ko-KR" dirty="0"/>
              <a:t>(</a:t>
            </a:r>
            <a:r>
              <a:rPr lang="ko-KR" altLang="en-US" dirty="0"/>
              <a:t>비행기 날개는 새의 날개를 그대로 모방하지 않는다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marL="266700" lvl="1" indent="0">
              <a:lnSpc>
                <a:spcPct val="150000"/>
              </a:lnSpc>
              <a:buNone/>
            </a:pP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현재는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ko-KR" altLang="en-US" dirty="0"/>
              <a:t>공학적 접근방법이 지배적임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5801026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예제 </a:t>
            </a:r>
            <a:r>
              <a:rPr lang="en-US" altLang="ko-KR" dirty="0"/>
              <a:t>4-2] XOR</a:t>
            </a:r>
            <a:r>
              <a:rPr lang="ko-KR" altLang="en-US" dirty="0"/>
              <a:t>를 푸는 다층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5" y="1700809"/>
            <a:ext cx="77247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072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특징 공간 변환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신경망을</a:t>
            </a:r>
            <a:r>
              <a:rPr lang="en-US" altLang="ko-KR" dirty="0"/>
              <a:t> </a:t>
            </a:r>
            <a:r>
              <a:rPr lang="ko-KR" altLang="en-US" dirty="0"/>
              <a:t>공간 변환기로 볼 수 있음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원래 특징 공간을 임시 공간으로 변환하고</a:t>
            </a:r>
            <a:r>
              <a:rPr lang="en-US" altLang="ko-KR" dirty="0"/>
              <a:t>, </a:t>
            </a:r>
            <a:r>
              <a:rPr lang="ko-KR" altLang="en-US" dirty="0"/>
              <a:t>임시 공간을 레이블 공간으로 변환하는 두 단계 처리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임시 공간에 해당하는 층을 </a:t>
            </a:r>
            <a:r>
              <a:rPr lang="ko-KR" altLang="en-US" dirty="0" err="1"/>
              <a:t>은닉층</a:t>
            </a:r>
            <a:r>
              <a:rPr lang="en-US" altLang="ko-KR" baseline="-25000" dirty="0"/>
              <a:t>hidden layer</a:t>
            </a:r>
            <a:r>
              <a:rPr lang="ko-KR" altLang="en-US" dirty="0"/>
              <a:t>이라 부름</a:t>
            </a:r>
            <a:r>
              <a:rPr lang="en-US" altLang="ko-KR" dirty="0"/>
              <a:t>. </a:t>
            </a:r>
            <a:r>
              <a:rPr lang="ko-KR" altLang="en-US" dirty="0"/>
              <a:t>임시 공간을 은닉 공간</a:t>
            </a:r>
            <a:r>
              <a:rPr lang="en-US" altLang="ko-KR" baseline="-25000" dirty="0"/>
              <a:t>hidden space</a:t>
            </a:r>
            <a:r>
              <a:rPr lang="ko-KR" altLang="en-US" dirty="0"/>
              <a:t> 또는 잠복 공간</a:t>
            </a:r>
            <a:r>
              <a:rPr lang="en-US" altLang="ko-KR" baseline="-25000" dirty="0"/>
              <a:t>latent space</a:t>
            </a:r>
            <a:r>
              <a:rPr lang="ko-KR" altLang="en-US" dirty="0"/>
              <a:t>이라 부름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새로운 공간은 이전 공간보다 분류에 더 유리하도록 학습됨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자연 영상이나 자연어처럼 복잡한 데이터는 대여섯 </a:t>
            </a:r>
            <a:r>
              <a:rPr lang="ko-KR" altLang="en-US" dirty="0" err="1"/>
              <a:t>은닉층</a:t>
            </a:r>
            <a:r>
              <a:rPr lang="ko-KR" altLang="en-US" dirty="0"/>
              <a:t> 또는 수십</a:t>
            </a:r>
            <a:r>
              <a:rPr lang="en-US" altLang="ko-KR" dirty="0"/>
              <a:t>~</a:t>
            </a:r>
            <a:r>
              <a:rPr lang="ko-KR" altLang="en-US" dirty="0"/>
              <a:t>수백 개의 </a:t>
            </a:r>
            <a:r>
              <a:rPr lang="ko-KR" altLang="en-US" dirty="0" err="1"/>
              <a:t>은닉층</a:t>
            </a:r>
            <a:r>
              <a:rPr lang="ko-KR" altLang="en-US" dirty="0"/>
              <a:t> </a:t>
            </a:r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ko-KR" altLang="en-US" dirty="0">
                <a:sym typeface="Wingdings" panose="05000000000000000000" pitchFamily="2" charset="2"/>
              </a:rPr>
              <a:t>이런 깊은 신경망의 학습을 </a:t>
            </a:r>
            <a:r>
              <a:rPr lang="ko-KR" altLang="en-US" dirty="0" err="1">
                <a:sym typeface="Wingdings" panose="05000000000000000000" pitchFamily="2" charset="2"/>
              </a:rPr>
              <a:t>딥러닝이라</a:t>
            </a:r>
            <a:r>
              <a:rPr lang="ko-KR" altLang="en-US" dirty="0">
                <a:sym typeface="Wingdings" panose="05000000000000000000" pitchFamily="2" charset="2"/>
              </a:rPr>
              <a:t> 부름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2589050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구조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입력층</a:t>
            </a:r>
            <a:r>
              <a:rPr lang="en-US" altLang="ko-KR" dirty="0"/>
              <a:t>, </a:t>
            </a:r>
            <a:r>
              <a:rPr lang="ko-KR" altLang="en-US" dirty="0" err="1"/>
              <a:t>은닉층</a:t>
            </a:r>
            <a:r>
              <a:rPr lang="en-US" altLang="ko-KR" dirty="0"/>
              <a:t>, </a:t>
            </a:r>
            <a:r>
              <a:rPr lang="ko-KR" altLang="en-US" dirty="0" err="1"/>
              <a:t>출력층으로</a:t>
            </a:r>
            <a:r>
              <a:rPr lang="ko-KR" altLang="en-US" dirty="0"/>
              <a:t> 구성된 다층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/>
            <a:r>
              <a:rPr lang="ko-KR" altLang="en-US" dirty="0"/>
              <a:t>층을 연결하는 가중치 뭉치가 두 개 있어 </a:t>
            </a:r>
            <a:r>
              <a:rPr lang="en-US" altLang="ko-KR" dirty="0"/>
              <a:t>3</a:t>
            </a:r>
            <a:r>
              <a:rPr lang="ko-KR" altLang="en-US" dirty="0"/>
              <a:t>층이 아니라 </a:t>
            </a:r>
            <a:r>
              <a:rPr lang="en-US" altLang="ko-KR" dirty="0"/>
              <a:t>2</a:t>
            </a:r>
            <a:r>
              <a:rPr lang="ko-KR" altLang="en-US" dirty="0"/>
              <a:t>층 신경망으로 간주함</a:t>
            </a:r>
            <a:endParaRPr lang="en-US" altLang="ko-KR" dirty="0"/>
          </a:p>
          <a:p>
            <a:pPr lvl="1"/>
            <a:r>
              <a:rPr lang="ko-KR" altLang="en-US" dirty="0"/>
              <a:t>데이터에 따라 </a:t>
            </a:r>
            <a:r>
              <a:rPr lang="ko-KR" altLang="en-US" dirty="0" err="1"/>
              <a:t>입력층과</a:t>
            </a:r>
            <a:r>
              <a:rPr lang="ko-KR" altLang="en-US" dirty="0"/>
              <a:t> </a:t>
            </a:r>
            <a:r>
              <a:rPr lang="ko-KR" altLang="en-US" dirty="0" err="1"/>
              <a:t>출력층의</a:t>
            </a:r>
            <a:r>
              <a:rPr lang="ko-KR" altLang="en-US" dirty="0"/>
              <a:t> 노드 개수 확정</a:t>
            </a:r>
            <a:endParaRPr lang="en-US" altLang="ko-KR" dirty="0"/>
          </a:p>
          <a:p>
            <a:pPr lvl="2"/>
            <a:r>
              <a:rPr lang="ko-KR" altLang="en-US" dirty="0"/>
              <a:t>예</a:t>
            </a:r>
            <a:r>
              <a:rPr lang="en-US" altLang="ko-KR" dirty="0"/>
              <a:t>) iris</a:t>
            </a:r>
            <a:r>
              <a:rPr lang="ko-KR" altLang="en-US" dirty="0"/>
              <a:t>에서는 </a:t>
            </a:r>
            <a:r>
              <a:rPr lang="en-US" altLang="ko-KR" dirty="0"/>
              <a:t>5</a:t>
            </a:r>
            <a:r>
              <a:rPr lang="ko-KR" altLang="en-US" dirty="0"/>
              <a:t>개의 입력 노드와 </a:t>
            </a:r>
            <a:r>
              <a:rPr lang="en-US" altLang="ko-KR" dirty="0"/>
              <a:t>3</a:t>
            </a:r>
            <a:r>
              <a:rPr lang="ko-KR" altLang="en-US" dirty="0"/>
              <a:t>개의 출력 노드</a:t>
            </a:r>
            <a:endParaRPr lang="en-US" altLang="ko-KR" dirty="0"/>
          </a:p>
          <a:p>
            <a:pPr lvl="1"/>
            <a:r>
              <a:rPr lang="ko-KR" altLang="en-US" dirty="0" err="1"/>
              <a:t>은닉층의</a:t>
            </a:r>
            <a:r>
              <a:rPr lang="ko-KR" altLang="en-US" dirty="0"/>
              <a:t> 노드 개수는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</a:t>
            </a:r>
            <a:endParaRPr lang="en-US" altLang="ko-KR" dirty="0"/>
          </a:p>
          <a:p>
            <a:pPr lvl="2"/>
            <a:r>
              <a:rPr lang="ko-KR" altLang="en-US" dirty="0"/>
              <a:t>은닉 노드가 많으면 신경망 용량이 커지지만 과잉 적합 가능성 높아짐</a:t>
            </a:r>
            <a:endParaRPr lang="en-US" altLang="ko-KR" dirty="0"/>
          </a:p>
          <a:p>
            <a:pPr lvl="2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996953"/>
            <a:ext cx="4392488" cy="350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09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구조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ko-KR" altLang="en-US" dirty="0"/>
                  <a:t>가중치 행렬 </a:t>
                </a:r>
                <a:r>
                  <a:rPr lang="en-US" altLang="ko-KR" b="1" dirty="0"/>
                  <a:t>U</a:t>
                </a:r>
                <a:r>
                  <a:rPr lang="en-US" altLang="ko-KR" baseline="30000" dirty="0"/>
                  <a:t>1</a:t>
                </a:r>
                <a:r>
                  <a:rPr lang="ko-KR" altLang="en-US" dirty="0"/>
                  <a:t>과 </a:t>
                </a:r>
                <a:r>
                  <a:rPr lang="en-US" altLang="ko-KR" b="1" dirty="0"/>
                  <a:t>U</a:t>
                </a:r>
                <a:r>
                  <a:rPr lang="en-US" altLang="ko-KR" baseline="30000" dirty="0"/>
                  <a:t>2</a:t>
                </a: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ko-KR" altLang="en-US" dirty="0"/>
                  <a:t>은 </a:t>
                </a:r>
                <a:r>
                  <a:rPr lang="en-US" altLang="ko-KR" dirty="0" err="1"/>
                  <a:t>i</a:t>
                </a:r>
                <a:r>
                  <a:rPr lang="ko-KR" altLang="en-US" dirty="0"/>
                  <a:t>번째 입력 노드와 </a:t>
                </a:r>
                <a:r>
                  <a:rPr lang="en-US" altLang="ko-KR" dirty="0"/>
                  <a:t>j</a:t>
                </a:r>
                <a:r>
                  <a:rPr lang="ko-KR" altLang="en-US" dirty="0"/>
                  <a:t>번째 은닉 노드를 연결하는 가중치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ko-KR" altLang="en-US" dirty="0"/>
                  <a:t>는 </a:t>
                </a:r>
                <a:r>
                  <a:rPr lang="en-US" altLang="ko-KR" dirty="0"/>
                  <a:t>j</a:t>
                </a:r>
                <a:r>
                  <a:rPr lang="ko-KR" altLang="en-US" dirty="0"/>
                  <a:t>번째 은닉 노드와 </a:t>
                </a:r>
                <a:r>
                  <a:rPr lang="en-US" altLang="ko-KR" dirty="0"/>
                  <a:t>k</a:t>
                </a:r>
                <a:r>
                  <a:rPr lang="ko-KR" altLang="en-US" dirty="0"/>
                  <a:t>번째 출력</a:t>
                </a:r>
                <a:r>
                  <a:rPr lang="en-US" altLang="ko-KR" dirty="0"/>
                  <a:t> </a:t>
                </a:r>
                <a:r>
                  <a:rPr lang="ko-KR" altLang="en-US" dirty="0"/>
                  <a:t>노드를 연결하는 가중치</a:t>
                </a:r>
                <a:endParaRPr lang="en-US" altLang="ko-KR" dirty="0"/>
              </a:p>
              <a:p>
                <a:pPr lvl="2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2996953"/>
            <a:ext cx="7702302" cy="189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176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동작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altLang="ko-KR" dirty="0"/>
                  <a:t>j</a:t>
                </a:r>
                <a:r>
                  <a:rPr lang="ko-KR" altLang="en-US" dirty="0"/>
                  <a:t>번째 은닉 노드의 동작</a:t>
                </a:r>
                <a:r>
                  <a:rPr lang="en-US" altLang="ko-KR" dirty="0"/>
                  <a:t>([</a:t>
                </a:r>
                <a:r>
                  <a:rPr lang="ko-KR" altLang="en-US" dirty="0"/>
                  <a:t>그림 </a:t>
                </a:r>
                <a:r>
                  <a:rPr lang="en-US" altLang="ko-KR" dirty="0"/>
                  <a:t>4-13])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ko-KR" altLang="en-US" dirty="0"/>
                  <a:t>은 </a:t>
                </a:r>
                <a:r>
                  <a:rPr lang="en-US" altLang="ko-KR" b="1" dirty="0"/>
                  <a:t>U</a:t>
                </a:r>
                <a:r>
                  <a:rPr lang="en-US" altLang="ko-KR" baseline="30000" dirty="0"/>
                  <a:t>1</a:t>
                </a:r>
                <a:r>
                  <a:rPr lang="ko-KR" altLang="en-US" dirty="0"/>
                  <a:t>의 </a:t>
                </a:r>
                <a:r>
                  <a:rPr lang="en-US" altLang="ko-KR" dirty="0"/>
                  <a:t>j</a:t>
                </a:r>
                <a:r>
                  <a:rPr lang="ko-KR" altLang="en-US" dirty="0"/>
                  <a:t>번째 행</a:t>
                </a:r>
                <a:endParaRPr lang="en-US" altLang="ko-KR" dirty="0"/>
              </a:p>
              <a:p>
                <a:pPr lvl="1"/>
                <a:r>
                  <a:rPr lang="ko-KR" altLang="en-US" dirty="0" err="1"/>
                  <a:t>은닉층</a:t>
                </a:r>
                <a:r>
                  <a:rPr lang="ko-KR" altLang="en-US" dirty="0"/>
                  <a:t> 때문에 첨자가 많아져 복잡해 보이지만 본질적으로 </a:t>
                </a:r>
                <a:r>
                  <a:rPr lang="ko-KR" altLang="en-US" dirty="0" err="1"/>
                  <a:t>퍼셉트론의</a:t>
                </a:r>
                <a:r>
                  <a:rPr lang="ko-KR" altLang="en-US" dirty="0"/>
                  <a:t> 식 </a:t>
                </a:r>
                <a:r>
                  <a:rPr lang="en-US" altLang="ko-KR" dirty="0"/>
                  <a:t>(4.2)</a:t>
                </a:r>
                <a:r>
                  <a:rPr lang="ko-KR" altLang="en-US" dirty="0"/>
                  <a:t>와 동일</a:t>
                </a: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>
                  <a:lnSpc>
                    <a:spcPct val="100000"/>
                  </a:lnSpc>
                </a:pPr>
                <a:r>
                  <a:rPr lang="en-US" altLang="ko-KR" dirty="0"/>
                  <a:t>k</a:t>
                </a:r>
                <a:r>
                  <a:rPr lang="ko-KR" altLang="en-US" dirty="0"/>
                  <a:t>번째 출력 노드의 동작</a:t>
                </a:r>
                <a:endParaRPr lang="en-US" altLang="ko-KR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ko-KR" altLang="en-US" dirty="0"/>
                  <a:t>는 </a:t>
                </a:r>
                <a:r>
                  <a:rPr lang="en-US" altLang="ko-KR" b="1" dirty="0"/>
                  <a:t>U</a:t>
                </a:r>
                <a:r>
                  <a:rPr lang="en-US" altLang="ko-KR" baseline="30000" dirty="0"/>
                  <a:t>2</a:t>
                </a:r>
                <a:r>
                  <a:rPr lang="ko-KR" altLang="en-US" dirty="0"/>
                  <a:t>의 </a:t>
                </a:r>
                <a:r>
                  <a:rPr lang="en-US" altLang="ko-KR" dirty="0"/>
                  <a:t>k</a:t>
                </a:r>
                <a:r>
                  <a:rPr lang="ko-KR" altLang="en-US" dirty="0"/>
                  <a:t>번째 행</a:t>
                </a: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 t="-5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570" y="2204864"/>
            <a:ext cx="6412011" cy="127823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570" y="4581128"/>
            <a:ext cx="6629735" cy="125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296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[</a:t>
            </a:r>
            <a:r>
              <a:rPr lang="ko-KR" altLang="en-US" dirty="0"/>
              <a:t>예제 </a:t>
            </a:r>
            <a:r>
              <a:rPr lang="en-US" altLang="ko-KR" dirty="0"/>
              <a:t>4-3] </a:t>
            </a:r>
            <a:r>
              <a:rPr lang="ko-KR" altLang="en-US" dirty="0"/>
              <a:t>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동작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그림 </a:t>
            </a:r>
            <a:r>
              <a:rPr lang="en-US" altLang="ko-KR" dirty="0"/>
              <a:t>4-12(b)] </a:t>
            </a:r>
            <a:r>
              <a:rPr lang="ko-KR" altLang="en-US" dirty="0"/>
              <a:t>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가중치 행렬</a:t>
            </a:r>
            <a:r>
              <a:rPr lang="en-US" altLang="ko-KR" dirty="0"/>
              <a:t>(d=2, p=2, c=1)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r>
              <a:rPr lang="ko-KR" altLang="en-US" dirty="0"/>
              <a:t>샘플을</a:t>
            </a:r>
            <a:r>
              <a:rPr lang="en-US" altLang="ko-KR" dirty="0"/>
              <a:t> </a:t>
            </a:r>
            <a:r>
              <a:rPr lang="ko-KR" altLang="en-US" dirty="0"/>
              <a:t>하나씩 처리하는 식 </a:t>
            </a:r>
            <a:r>
              <a:rPr lang="en-US" altLang="ko-KR" dirty="0"/>
              <a:t>(4.14) </a:t>
            </a:r>
            <a:r>
              <a:rPr lang="ko-KR" altLang="en-US" dirty="0"/>
              <a:t>적용</a:t>
            </a:r>
            <a:endParaRPr lang="en-US" altLang="ko-KR" dirty="0"/>
          </a:p>
          <a:p>
            <a:pPr lvl="2"/>
            <a:r>
              <a:rPr lang="en-US" altLang="ko-KR" b="1" dirty="0"/>
              <a:t>x</a:t>
            </a:r>
            <a:r>
              <a:rPr lang="en-US" altLang="ko-KR" dirty="0"/>
              <a:t>=(0,1) </a:t>
            </a:r>
            <a:r>
              <a:rPr lang="ko-KR" altLang="en-US" dirty="0"/>
              <a:t>샘플을 처리</a:t>
            </a:r>
            <a:r>
              <a:rPr lang="en-US" altLang="ko-KR" dirty="0"/>
              <a:t>(</a:t>
            </a:r>
            <a:r>
              <a:rPr lang="ko-KR" altLang="en-US" dirty="0"/>
              <a:t>계단</a:t>
            </a:r>
            <a:r>
              <a:rPr lang="en-US" altLang="ko-KR" dirty="0"/>
              <a:t> </a:t>
            </a:r>
            <a:r>
              <a:rPr lang="ko-KR" altLang="en-US" dirty="0"/>
              <a:t>함수 사용</a:t>
            </a:r>
            <a:r>
              <a:rPr lang="en-US" altLang="ko-KR" dirty="0"/>
              <a:t>, </a:t>
            </a:r>
            <a:r>
              <a:rPr lang="ko-KR" altLang="en-US" dirty="0"/>
              <a:t>바이어스 항을 추가해 </a:t>
            </a:r>
            <a:r>
              <a:rPr lang="en-US" altLang="ko-KR" dirty="0"/>
              <a:t>(1,0,1) </a:t>
            </a:r>
            <a:r>
              <a:rPr lang="ko-KR" altLang="en-US" dirty="0"/>
              <a:t>형식으로 입력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700808"/>
            <a:ext cx="4464496" cy="7200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3429000"/>
            <a:ext cx="4724239" cy="3168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2395" y="6237312"/>
            <a:ext cx="2772479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>
                <a:solidFill>
                  <a:srgbClr val="0000FF"/>
                </a:solidFill>
              </a:rPr>
              <a:t>레이블과 같으므로 맞힘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3935761" y="6453336"/>
            <a:ext cx="1764025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0347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예제 </a:t>
            </a:r>
            <a:r>
              <a:rPr lang="en-US" altLang="ko-KR" dirty="0"/>
              <a:t>4-3] </a:t>
            </a:r>
            <a:r>
              <a:rPr lang="ko-KR" altLang="en-US" dirty="0"/>
              <a:t>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동작</a:t>
            </a:r>
            <a:r>
              <a:rPr lang="en-US" altLang="ko-KR" dirty="0"/>
              <a:t>(…</a:t>
            </a:r>
            <a:r>
              <a:rPr lang="ko-KR" altLang="en-US" dirty="0"/>
              <a:t>앞에서 계속</a:t>
            </a:r>
            <a:r>
              <a:rPr lang="en-US" altLang="ko-KR" dirty="0"/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데이터를 한꺼번에 처리하는 식 </a:t>
            </a:r>
            <a:r>
              <a:rPr lang="en-US" altLang="ko-KR" dirty="0"/>
              <a:t>(4.16) </a:t>
            </a:r>
            <a:r>
              <a:rPr lang="ko-KR" altLang="en-US" dirty="0"/>
              <a:t>적용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489" y="1952837"/>
            <a:ext cx="1512168" cy="146390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37" y="1952836"/>
            <a:ext cx="6697695" cy="3888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1984" y="6057292"/>
            <a:ext cx="4036014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>
                <a:solidFill>
                  <a:srgbClr val="0000FF"/>
                </a:solidFill>
              </a:rPr>
              <a:t>네 개 샘플의 레이블과 같으므로 모두 맞힘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 flipV="1">
            <a:off x="7248128" y="5787262"/>
            <a:ext cx="144016" cy="27003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3514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퍼셉트론의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동작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출력 벡터 </a:t>
            </a:r>
            <a:r>
              <a:rPr lang="en-US" altLang="ko-KR" b="1" dirty="0"/>
              <a:t>O</a:t>
            </a:r>
            <a:r>
              <a:rPr lang="ko-KR" altLang="en-US" dirty="0"/>
              <a:t>의 모양</a:t>
            </a:r>
            <a:endParaRPr lang="en-US" altLang="ko-KR" dirty="0"/>
          </a:p>
          <a:p>
            <a:pPr lvl="1"/>
            <a:r>
              <a:rPr lang="en-US" altLang="ko-KR" dirty="0"/>
              <a:t>[</a:t>
            </a:r>
            <a:r>
              <a:rPr lang="ko-KR" altLang="en-US" dirty="0"/>
              <a:t>예제 </a:t>
            </a:r>
            <a:r>
              <a:rPr lang="en-US" altLang="ko-KR" dirty="0"/>
              <a:t>4-3]</a:t>
            </a:r>
            <a:r>
              <a:rPr lang="ko-KR" altLang="en-US" dirty="0"/>
              <a:t>은 출력</a:t>
            </a:r>
            <a:r>
              <a:rPr lang="en-US" altLang="ko-KR" dirty="0"/>
              <a:t> </a:t>
            </a:r>
            <a:r>
              <a:rPr lang="ko-KR" altLang="en-US" dirty="0"/>
              <a:t>노드가 하나이고 샘플이 </a:t>
            </a:r>
            <a:r>
              <a:rPr lang="en-US" altLang="ko-KR" dirty="0"/>
              <a:t>4</a:t>
            </a:r>
            <a:r>
              <a:rPr lang="ko-KR" altLang="en-US" dirty="0"/>
              <a:t>개이므로 </a:t>
            </a:r>
            <a:r>
              <a:rPr lang="en-US" altLang="ko-KR" b="1" dirty="0"/>
              <a:t>O</a:t>
            </a:r>
            <a:r>
              <a:rPr lang="ko-KR" altLang="en-US" dirty="0"/>
              <a:t>는 </a:t>
            </a:r>
            <a:r>
              <a:rPr lang="en-US" altLang="ko-KR" dirty="0"/>
              <a:t>1*4 </a:t>
            </a:r>
            <a:r>
              <a:rPr lang="ko-KR" altLang="en-US" dirty="0"/>
              <a:t>행렬</a:t>
            </a:r>
            <a:endParaRPr lang="en-US" altLang="ko-KR" dirty="0"/>
          </a:p>
          <a:p>
            <a:pPr lvl="1"/>
            <a:r>
              <a:rPr lang="ko-KR" altLang="en-US" dirty="0"/>
              <a:t>일반적으로 출력 노드가 </a:t>
            </a:r>
            <a:r>
              <a:rPr lang="en-US" altLang="ko-KR" dirty="0"/>
              <a:t>c</a:t>
            </a:r>
            <a:r>
              <a:rPr lang="ko-KR" altLang="en-US" dirty="0"/>
              <a:t>이고</a:t>
            </a:r>
            <a:r>
              <a:rPr lang="en-US" altLang="ko-KR" dirty="0"/>
              <a:t>(c</a:t>
            </a:r>
            <a:r>
              <a:rPr lang="ko-KR" altLang="en-US" dirty="0"/>
              <a:t>는 부류 개수</a:t>
            </a:r>
            <a:r>
              <a:rPr lang="en-US" altLang="ko-KR" dirty="0"/>
              <a:t>) </a:t>
            </a:r>
            <a:r>
              <a:rPr lang="ko-KR" altLang="en-US" dirty="0"/>
              <a:t>샘플이 </a:t>
            </a:r>
            <a:r>
              <a:rPr lang="en-US" altLang="ko-KR" dirty="0"/>
              <a:t>n</a:t>
            </a:r>
            <a:r>
              <a:rPr lang="ko-KR" altLang="en-US" dirty="0"/>
              <a:t>개 이면 </a:t>
            </a:r>
            <a:r>
              <a:rPr lang="en-US" altLang="ko-KR" b="1" dirty="0"/>
              <a:t>O</a:t>
            </a:r>
            <a:r>
              <a:rPr lang="ko-KR" altLang="en-US" dirty="0"/>
              <a:t>는 </a:t>
            </a:r>
            <a:r>
              <a:rPr lang="en-US" altLang="ko-KR" dirty="0"/>
              <a:t>c*n </a:t>
            </a:r>
            <a:r>
              <a:rPr lang="ko-KR" altLang="en-US" dirty="0"/>
              <a:t>행렬</a:t>
            </a:r>
            <a:endParaRPr lang="en-US" altLang="ko-KR" dirty="0"/>
          </a:p>
          <a:p>
            <a:pPr lvl="1"/>
            <a:r>
              <a:rPr lang="ko-KR" altLang="en-US" dirty="0"/>
              <a:t>열은 샘플을 나타내며</a:t>
            </a:r>
            <a:r>
              <a:rPr lang="en-US" altLang="ko-KR" dirty="0"/>
              <a:t>, </a:t>
            </a:r>
            <a:r>
              <a:rPr lang="ko-KR" altLang="en-US" dirty="0"/>
              <a:t>값이 가장 큰 인덱스를 최종 분류 결과로 출력</a:t>
            </a:r>
            <a:endParaRPr lang="en-US" altLang="ko-KR" dirty="0"/>
          </a:p>
          <a:p>
            <a:pPr lvl="1"/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숫자 인식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1" y="2924945"/>
            <a:ext cx="7277447" cy="329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239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활성 함수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다양한 활성 함수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퍼셉트론은</a:t>
            </a:r>
            <a:r>
              <a:rPr lang="ko-KR" altLang="en-US" dirty="0"/>
              <a:t> 계단 함수를 사용하는데</a:t>
            </a:r>
            <a:r>
              <a:rPr lang="en-US" altLang="ko-KR" dirty="0"/>
              <a:t>, </a:t>
            </a:r>
            <a:r>
              <a:rPr lang="ko-KR" altLang="en-US" dirty="0"/>
              <a:t>예측 결과를 </a:t>
            </a:r>
            <a:r>
              <a:rPr lang="en-US" altLang="ko-KR" dirty="0"/>
              <a:t>0~1 </a:t>
            </a:r>
            <a:r>
              <a:rPr lang="ko-KR" altLang="en-US" dirty="0"/>
              <a:t>사이의 확률로 표현해야 하는 경우에 계단 함수는 부적절함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따라서</a:t>
            </a:r>
            <a:r>
              <a:rPr lang="en-US" altLang="ko-KR" dirty="0"/>
              <a:t> </a:t>
            </a:r>
            <a:r>
              <a:rPr lang="ko-KR" altLang="en-US" dirty="0"/>
              <a:t>다층 </a:t>
            </a:r>
            <a:r>
              <a:rPr lang="ko-KR" altLang="en-US" dirty="0" err="1"/>
              <a:t>퍼셉트론은</a:t>
            </a:r>
            <a:r>
              <a:rPr lang="ko-KR" altLang="en-US" dirty="0"/>
              <a:t> </a:t>
            </a:r>
            <a:r>
              <a:rPr lang="ko-KR" altLang="en-US" dirty="0" err="1"/>
              <a:t>시그모이드</a:t>
            </a:r>
            <a:r>
              <a:rPr lang="en-US" altLang="ko-KR" dirty="0"/>
              <a:t>, </a:t>
            </a:r>
            <a:r>
              <a:rPr lang="ko-KR" altLang="en-US" dirty="0" err="1"/>
              <a:t>딥러닝은</a:t>
            </a:r>
            <a:r>
              <a:rPr lang="ko-KR" altLang="en-US" dirty="0"/>
              <a:t> </a:t>
            </a:r>
            <a:r>
              <a:rPr lang="en-US" altLang="ko-KR" dirty="0" err="1"/>
              <a:t>ReLU</a:t>
            </a:r>
            <a:r>
              <a:rPr lang="ko-KR" altLang="en-US" dirty="0"/>
              <a:t>와 </a:t>
            </a:r>
            <a:r>
              <a:rPr lang="en-US" altLang="ko-KR" dirty="0" err="1"/>
              <a:t>softmax</a:t>
            </a:r>
            <a:r>
              <a:rPr lang="ko-KR" altLang="en-US" dirty="0"/>
              <a:t>를 주로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44" y="3068960"/>
            <a:ext cx="8227312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132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4.7.4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활성 함수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다양한 활성 함수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r>
              <a:rPr lang="ko-KR" altLang="en-US" dirty="0"/>
              <a:t>출력층에서 주로 사용하는 </a:t>
            </a:r>
            <a:r>
              <a:rPr lang="ko-KR" altLang="en-US" dirty="0" err="1"/>
              <a:t>소프트맥스</a:t>
            </a:r>
            <a:r>
              <a:rPr lang="ko-KR" altLang="en-US" dirty="0"/>
              <a:t> 함수</a:t>
            </a:r>
            <a:r>
              <a:rPr lang="en-US" altLang="ko-KR" dirty="0"/>
              <a:t>(</a:t>
            </a:r>
            <a:r>
              <a:rPr lang="ko-KR" altLang="en-US" dirty="0"/>
              <a:t>확률로 간주할 수 있음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3" y="980729"/>
            <a:ext cx="6026345" cy="401756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5661249"/>
            <a:ext cx="2531752" cy="779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1984" y="5835033"/>
            <a:ext cx="2808312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</a:rPr>
              <a:t>o</a:t>
            </a:r>
            <a:r>
              <a:rPr lang="en-US" altLang="ko-KR" sz="1600" baseline="-25000" dirty="0">
                <a:solidFill>
                  <a:srgbClr val="0000FF"/>
                </a:solidFill>
              </a:rPr>
              <a:t>1</a:t>
            </a:r>
            <a:r>
              <a:rPr lang="en-US" altLang="ko-KR" sz="1600" dirty="0">
                <a:solidFill>
                  <a:srgbClr val="0000FF"/>
                </a:solidFill>
              </a:rPr>
              <a:t>+o</a:t>
            </a:r>
            <a:r>
              <a:rPr lang="en-US" altLang="ko-KR" sz="1600" baseline="-25000" dirty="0">
                <a:solidFill>
                  <a:srgbClr val="0000FF"/>
                </a:solidFill>
              </a:rPr>
              <a:t>2</a:t>
            </a:r>
            <a:r>
              <a:rPr lang="en-US" altLang="ko-KR" sz="1600" dirty="0">
                <a:solidFill>
                  <a:srgbClr val="0000FF"/>
                </a:solidFill>
              </a:rPr>
              <a:t>+…+</a:t>
            </a:r>
            <a:r>
              <a:rPr lang="en-US" altLang="ko-KR" sz="1600" dirty="0" err="1">
                <a:solidFill>
                  <a:srgbClr val="0000FF"/>
                </a:solidFill>
              </a:rPr>
              <a:t>o</a:t>
            </a:r>
            <a:r>
              <a:rPr lang="en-US" altLang="ko-KR" sz="1600" baseline="-25000" dirty="0" err="1">
                <a:solidFill>
                  <a:srgbClr val="0000FF"/>
                </a:solidFill>
              </a:rPr>
              <a:t>c</a:t>
            </a:r>
            <a:r>
              <a:rPr lang="en-US" altLang="ko-KR" sz="1600" dirty="0">
                <a:solidFill>
                  <a:srgbClr val="0000FF"/>
                </a:solidFill>
              </a:rPr>
              <a:t>=1.0</a:t>
            </a:r>
            <a:r>
              <a:rPr lang="ko-KR" altLang="en-US" sz="1600" dirty="0">
                <a:solidFill>
                  <a:srgbClr val="0000FF"/>
                </a:solidFill>
              </a:rPr>
              <a:t>을</a:t>
            </a:r>
            <a:r>
              <a:rPr lang="en-US" altLang="ko-KR" sz="1600" dirty="0">
                <a:solidFill>
                  <a:srgbClr val="0000FF"/>
                </a:solidFill>
              </a:rPr>
              <a:t> </a:t>
            </a:r>
            <a:r>
              <a:rPr lang="ko-KR" altLang="en-US" sz="1600" dirty="0">
                <a:solidFill>
                  <a:srgbClr val="0000FF"/>
                </a:solidFill>
              </a:rPr>
              <a:t>만족함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5143944" y="6051057"/>
            <a:ext cx="792088" cy="1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152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1.5.2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규칙 기반 방법론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vs.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기계학습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방법론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규칙 기반</a:t>
            </a:r>
            <a:r>
              <a:rPr lang="en-US" altLang="ko-KR" dirty="0"/>
              <a:t> </a:t>
            </a:r>
            <a:r>
              <a:rPr lang="ko-KR" altLang="en-US" dirty="0"/>
              <a:t>방법론</a:t>
            </a:r>
            <a:endParaRPr lang="en-US" altLang="ko-KR" dirty="0"/>
          </a:p>
          <a:p>
            <a:pPr lvl="1"/>
            <a:r>
              <a:rPr lang="ko-KR" altLang="en-US" dirty="0"/>
              <a:t>사람이 사용하는 규칙을 수집하여 프로그래밍</a:t>
            </a:r>
            <a:endParaRPr lang="en-US" altLang="ko-KR" dirty="0"/>
          </a:p>
          <a:p>
            <a:pPr lvl="1"/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필기 숫자 인식 프로그램</a:t>
            </a:r>
            <a:endParaRPr lang="en-US" altLang="ko-KR" dirty="0"/>
          </a:p>
          <a:p>
            <a:pPr lvl="2"/>
            <a:r>
              <a:rPr lang="ko-KR" altLang="en-US" dirty="0"/>
              <a:t>숫자 </a:t>
            </a:r>
            <a:r>
              <a:rPr lang="en-US" altLang="ko-KR" dirty="0"/>
              <a:t>3</a:t>
            </a:r>
            <a:r>
              <a:rPr lang="ko-KR" altLang="en-US" dirty="0"/>
              <a:t>은 </a:t>
            </a:r>
            <a:r>
              <a:rPr lang="en-US" altLang="ko-KR" dirty="0"/>
              <a:t>“</a:t>
            </a:r>
            <a:r>
              <a:rPr lang="ko-KR" altLang="ko-KR" dirty="0"/>
              <a:t>왼쪽에서 보면 위와 아래에 터진 골이 있고</a:t>
            </a:r>
            <a:r>
              <a:rPr lang="en-US" altLang="ko-KR" dirty="0"/>
              <a:t>, </a:t>
            </a:r>
            <a:r>
              <a:rPr lang="ko-KR" altLang="ko-KR" dirty="0"/>
              <a:t>오른쪽에서 보면 둥근 원호가 </a:t>
            </a:r>
            <a:r>
              <a:rPr lang="ko-KR" altLang="en-US" dirty="0"/>
              <a:t>중</a:t>
            </a:r>
            <a:r>
              <a:rPr lang="ko-KR" altLang="ko-KR" dirty="0"/>
              <a:t>간에서 만나고</a:t>
            </a:r>
            <a:r>
              <a:rPr lang="en-US" altLang="ko-KR" dirty="0"/>
              <a:t>”</a:t>
            </a:r>
            <a:r>
              <a:rPr lang="ko-KR" altLang="ko-KR" dirty="0"/>
              <a:t>와 같은 규칙을</a:t>
            </a:r>
            <a:br>
              <a:rPr lang="en-US" altLang="ko-KR" dirty="0"/>
            </a:br>
            <a:r>
              <a:rPr lang="ko-KR" altLang="ko-KR" dirty="0"/>
              <a:t>수집</a:t>
            </a:r>
            <a:endParaRPr lang="en-US" altLang="ko-KR" dirty="0"/>
          </a:p>
          <a:p>
            <a:pPr lvl="1"/>
            <a:r>
              <a:rPr lang="ko-KR" altLang="en-US" dirty="0"/>
              <a:t>한계 노출</a:t>
            </a:r>
            <a:r>
              <a:rPr lang="en-US" altLang="ko-KR" dirty="0"/>
              <a:t>: </a:t>
            </a:r>
            <a:r>
              <a:rPr lang="ko-KR" altLang="en-US" dirty="0"/>
              <a:t>다음과 같이  규칙 위반하는 샘플이 꾸준히 발생</a:t>
            </a:r>
            <a:endParaRPr lang="en-US" altLang="ko-KR" dirty="0"/>
          </a:p>
          <a:p>
            <a:r>
              <a:rPr lang="ko-KR" altLang="en-US" dirty="0"/>
              <a:t>기계학습 방법론</a:t>
            </a:r>
            <a:endParaRPr lang="en-US" altLang="ko-KR" dirty="0"/>
          </a:p>
          <a:p>
            <a:pPr lvl="1"/>
            <a:r>
              <a:rPr lang="ko-KR" altLang="en-US" dirty="0"/>
              <a:t>인공지능 초반에는 규칙 기반이 대세였으나 </a:t>
            </a:r>
            <a:r>
              <a:rPr lang="en-US" altLang="ko-KR" dirty="0"/>
              <a:t>1990</a:t>
            </a:r>
            <a:r>
              <a:rPr lang="ko-KR" altLang="en-US" dirty="0"/>
              <a:t>년부터 기계학습으로 주도권이 이동함</a:t>
            </a:r>
            <a:endParaRPr lang="en-US" altLang="ko-KR" dirty="0"/>
          </a:p>
          <a:p>
            <a:pPr lvl="1"/>
            <a:r>
              <a:rPr lang="ko-KR" altLang="en-US" dirty="0"/>
              <a:t>충분한 데이터를 수집한 다음 기계학습 모델을 학습하는 방법</a:t>
            </a:r>
            <a:r>
              <a:rPr lang="en-US" altLang="ko-KR" dirty="0"/>
              <a:t>(</a:t>
            </a:r>
            <a:r>
              <a:rPr lang="ko-KR" altLang="en-US" dirty="0"/>
              <a:t>데이터</a:t>
            </a:r>
            <a:r>
              <a:rPr lang="en-US" altLang="ko-KR" dirty="0"/>
              <a:t>-</a:t>
            </a:r>
            <a:r>
              <a:rPr lang="ko-KR" altLang="en-US" dirty="0"/>
              <a:t>주도 패러다임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810" y="2636912"/>
            <a:ext cx="1611559" cy="504056"/>
          </a:xfrm>
          <a:prstGeom prst="rect">
            <a:avLst/>
          </a:prstGeom>
        </p:spPr>
      </p:pic>
      <p:pic>
        <p:nvPicPr>
          <p:cNvPr id="11266" name="Picture 2" descr="Lab07-2. MNIST data :: 오늘도 난, 하하하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4221089"/>
            <a:ext cx="3744416" cy="212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79976" y="5820227"/>
            <a:ext cx="4176464" cy="50405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/>
              <a:t>예</a:t>
            </a:r>
            <a:r>
              <a:rPr lang="en-US" altLang="ko-KR" sz="1600" dirty="0"/>
              <a:t>) </a:t>
            </a:r>
            <a:r>
              <a:rPr lang="ko-KR" altLang="en-US" sz="1600" dirty="0"/>
              <a:t>필기 숫자 인식을 위한 </a:t>
            </a:r>
            <a:r>
              <a:rPr lang="en-US" altLang="ko-KR" sz="1600" dirty="0"/>
              <a:t>MNIST </a:t>
            </a:r>
            <a:r>
              <a:rPr lang="ko-KR" altLang="en-US" sz="1600" dirty="0" err="1"/>
              <a:t>데이터셋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890730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4.8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오류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역전파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다층 </a:t>
            </a:r>
            <a:r>
              <a:rPr lang="ko-KR" altLang="en-US" dirty="0" err="1"/>
              <a:t>퍼셉트론은</a:t>
            </a:r>
            <a:r>
              <a:rPr lang="ko-KR" altLang="en-US" dirty="0"/>
              <a:t> 오류 </a:t>
            </a:r>
            <a:r>
              <a:rPr lang="ko-KR" altLang="en-US" dirty="0" err="1"/>
              <a:t>역전파</a:t>
            </a:r>
            <a:r>
              <a:rPr lang="ko-KR" altLang="en-US" dirty="0"/>
              <a:t> 알고리즘으로 학습함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은닉층이</a:t>
            </a:r>
            <a:r>
              <a:rPr lang="ko-KR" altLang="en-US" dirty="0"/>
              <a:t> 있고 활성 함수가 </a:t>
            </a:r>
            <a:r>
              <a:rPr lang="ko-KR" altLang="en-US" dirty="0" err="1"/>
              <a:t>시그모이드이므로</a:t>
            </a:r>
            <a:r>
              <a:rPr lang="ko-KR" altLang="en-US" dirty="0"/>
              <a:t> </a:t>
            </a:r>
            <a:r>
              <a:rPr lang="ko-KR" altLang="en-US" dirty="0" err="1"/>
              <a:t>퍼셉트론</a:t>
            </a:r>
            <a:r>
              <a:rPr lang="ko-KR" altLang="en-US" dirty="0"/>
              <a:t> 학습 알고리즘보다 복잡하지만 기본 원리는 같음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2801139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손실 함수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다층 </a:t>
            </a:r>
            <a:r>
              <a:rPr lang="ko-KR" altLang="en-US" dirty="0" err="1"/>
              <a:t>퍼셉트론의</a:t>
            </a:r>
            <a:r>
              <a:rPr lang="ko-KR" altLang="en-US" dirty="0"/>
              <a:t> 블록 다이어그램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신경망의 출력 벡터</a:t>
            </a:r>
            <a:r>
              <a:rPr lang="en-US" altLang="ko-KR" dirty="0"/>
              <a:t>(</a:t>
            </a:r>
            <a:r>
              <a:rPr lang="ko-KR" altLang="en-US" dirty="0" err="1"/>
              <a:t>예측값</a:t>
            </a:r>
            <a:r>
              <a:rPr lang="en-US" altLang="ko-KR" dirty="0"/>
              <a:t>) </a:t>
            </a:r>
            <a:r>
              <a:rPr lang="en-US" altLang="ko-KR" b="1" dirty="0"/>
              <a:t>o</a:t>
            </a:r>
            <a:r>
              <a:rPr lang="ko-KR" altLang="en-US" dirty="0"/>
              <a:t>가 부류 벡터</a:t>
            </a:r>
            <a:r>
              <a:rPr lang="en-US" altLang="ko-KR" dirty="0"/>
              <a:t>(</a:t>
            </a:r>
            <a:r>
              <a:rPr lang="ko-KR" altLang="en-US" dirty="0"/>
              <a:t>참값</a:t>
            </a:r>
            <a:r>
              <a:rPr lang="en-US" altLang="ko-KR" dirty="0"/>
              <a:t>) </a:t>
            </a:r>
            <a:r>
              <a:rPr lang="en-US" altLang="ko-KR" b="1" dirty="0"/>
              <a:t>y</a:t>
            </a:r>
            <a:r>
              <a:rPr lang="ko-KR" altLang="en-US" dirty="0"/>
              <a:t>와 같을수록 매개변수 </a:t>
            </a:r>
            <a:r>
              <a:rPr lang="en-US" altLang="ko-KR" b="1" dirty="0"/>
              <a:t>U</a:t>
            </a:r>
            <a:r>
              <a:rPr lang="en-US" altLang="ko-KR" baseline="30000" dirty="0"/>
              <a:t>1</a:t>
            </a:r>
            <a:r>
              <a:rPr lang="ko-KR" altLang="en-US" dirty="0"/>
              <a:t>과 </a:t>
            </a:r>
            <a:r>
              <a:rPr lang="en-US" altLang="ko-KR" b="1" dirty="0"/>
              <a:t>U</a:t>
            </a:r>
            <a:r>
              <a:rPr lang="en-US" altLang="ko-KR" baseline="30000" dirty="0"/>
              <a:t>2</a:t>
            </a:r>
            <a:r>
              <a:rPr lang="ko-KR" altLang="en-US" dirty="0"/>
              <a:t>는 데이터를 잘 인식</a:t>
            </a:r>
            <a:r>
              <a:rPr lang="en-US" altLang="ko-KR" dirty="0"/>
              <a:t>.</a:t>
            </a:r>
            <a:r>
              <a:rPr lang="ko-KR" altLang="en-US" dirty="0"/>
              <a:t> 다르면 </a:t>
            </a:r>
            <a:r>
              <a:rPr lang="en-US" altLang="ko-KR" b="1" dirty="0"/>
              <a:t>o</a:t>
            </a:r>
            <a:r>
              <a:rPr lang="ko-KR" altLang="en-US" dirty="0"/>
              <a:t>와 </a:t>
            </a:r>
            <a:r>
              <a:rPr lang="en-US" altLang="ko-KR" b="1" dirty="0"/>
              <a:t>y</a:t>
            </a:r>
            <a:r>
              <a:rPr lang="ko-KR" altLang="en-US" dirty="0"/>
              <a:t>가 가까워지도록 </a:t>
            </a:r>
            <a:r>
              <a:rPr lang="en-US" altLang="ko-KR" b="1" dirty="0"/>
              <a:t>U</a:t>
            </a:r>
            <a:r>
              <a:rPr lang="en-US" altLang="ko-KR" baseline="30000" dirty="0"/>
              <a:t>1</a:t>
            </a:r>
            <a:r>
              <a:rPr lang="ko-KR" altLang="en-US" dirty="0"/>
              <a:t>과 </a:t>
            </a:r>
            <a:r>
              <a:rPr lang="en-US" altLang="ko-KR" b="1" dirty="0"/>
              <a:t>U</a:t>
            </a:r>
            <a:r>
              <a:rPr lang="en-US" altLang="ko-KR" baseline="30000" dirty="0"/>
              <a:t>2</a:t>
            </a:r>
            <a:r>
              <a:rPr lang="ko-KR" altLang="en-US" dirty="0"/>
              <a:t>를 갱신해야 함</a:t>
            </a:r>
            <a:r>
              <a:rPr lang="en-US" altLang="ko-KR" dirty="0"/>
              <a:t>. </a:t>
            </a:r>
            <a:r>
              <a:rPr lang="ko-KR" altLang="en-US" dirty="0"/>
              <a:t>오차가 클수록 갱신하는 양이 큼</a:t>
            </a: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55" y="2708920"/>
            <a:ext cx="7989891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5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1" y="4149081"/>
            <a:ext cx="6120680" cy="1507393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4.8.1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손실 함수 설계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샘플 하나의 오차를 측정하는 손실 함수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보통 </a:t>
            </a:r>
            <a:r>
              <a:rPr lang="en-US" altLang="ko-KR" b="1" dirty="0"/>
              <a:t>y</a:t>
            </a:r>
            <a:r>
              <a:rPr lang="ko-KR" altLang="en-US" dirty="0"/>
              <a:t>는 </a:t>
            </a:r>
            <a:r>
              <a:rPr lang="ko-KR" altLang="en-US" dirty="0" err="1"/>
              <a:t>원핫</a:t>
            </a:r>
            <a:r>
              <a:rPr lang="en-US" altLang="ko-KR" dirty="0"/>
              <a:t> </a:t>
            </a:r>
            <a:r>
              <a:rPr lang="ko-KR" altLang="en-US" dirty="0"/>
              <a:t>코드로 표현</a:t>
            </a:r>
            <a:r>
              <a:rPr lang="en-US" altLang="ko-KR" dirty="0"/>
              <a:t>. </a:t>
            </a: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숫자 </a:t>
            </a:r>
            <a:r>
              <a:rPr lang="en-US" altLang="ko-KR" dirty="0"/>
              <a:t>0</a:t>
            </a:r>
            <a:r>
              <a:rPr lang="ko-KR" altLang="en-US" dirty="0"/>
              <a:t>이면 </a:t>
            </a:r>
            <a:r>
              <a:rPr lang="en-US" altLang="ko-KR" b="1" dirty="0"/>
              <a:t>y</a:t>
            </a:r>
            <a:r>
              <a:rPr lang="en-US" altLang="ko-KR" dirty="0"/>
              <a:t>=(1,0,0,…,0), 2</a:t>
            </a:r>
            <a:r>
              <a:rPr lang="ko-KR" altLang="en-US" dirty="0"/>
              <a:t>면 </a:t>
            </a:r>
            <a:r>
              <a:rPr lang="en-US" altLang="ko-KR" b="1" dirty="0"/>
              <a:t>y</a:t>
            </a:r>
            <a:r>
              <a:rPr lang="en-US" altLang="ko-KR" dirty="0"/>
              <a:t>=(0,0,1,0,…,0)</a:t>
            </a: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r>
              <a:rPr lang="ko-KR" altLang="en-US" dirty="0"/>
              <a:t>식 </a:t>
            </a:r>
            <a:r>
              <a:rPr lang="en-US" altLang="ko-KR" dirty="0"/>
              <a:t>(4.18)</a:t>
            </a:r>
            <a:r>
              <a:rPr lang="ko-KR" altLang="en-US" dirty="0"/>
              <a:t>을 확장</a:t>
            </a:r>
            <a:endParaRPr lang="en-US" altLang="ko-KR" dirty="0"/>
          </a:p>
          <a:p>
            <a:pPr lvl="1"/>
            <a:r>
              <a:rPr lang="ko-KR" altLang="en-US" dirty="0"/>
              <a:t>계산 편의를 위해 제곱을 하여 제곱근 제거</a:t>
            </a:r>
            <a:endParaRPr lang="en-US" altLang="ko-KR" dirty="0"/>
          </a:p>
          <a:p>
            <a:pPr lvl="1"/>
            <a:r>
              <a:rPr lang="ko-KR" altLang="en-US" dirty="0"/>
              <a:t>미니 배치 단위로 처리</a:t>
            </a:r>
            <a:r>
              <a:rPr lang="en-US" altLang="ko-KR" dirty="0"/>
              <a:t>(</a:t>
            </a:r>
            <a:r>
              <a:rPr lang="ko-KR" altLang="en-US" dirty="0"/>
              <a:t>샘플의 오차를 평균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sp>
        <p:nvSpPr>
          <p:cNvPr id="7" name="TextBox 6"/>
          <p:cNvSpPr txBox="1"/>
          <p:nvPr/>
        </p:nvSpPr>
        <p:spPr>
          <a:xfrm>
            <a:off x="6528048" y="3573016"/>
            <a:ext cx="3851920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600" dirty="0">
                <a:solidFill>
                  <a:srgbClr val="0000FF"/>
                </a:solidFill>
              </a:rPr>
              <a:t>평균제곱오차</a:t>
            </a:r>
            <a:r>
              <a:rPr lang="en-US" altLang="ko-KR" sz="1600" dirty="0">
                <a:solidFill>
                  <a:srgbClr val="0000FF"/>
                </a:solidFill>
              </a:rPr>
              <a:t>(MSE, mean squared error)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5735960" y="3951078"/>
            <a:ext cx="836512" cy="46198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1930549"/>
            <a:ext cx="6984776" cy="55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284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4.8.2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알고리즘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내용 개체 틀 2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ko-KR" altLang="en-US" dirty="0"/>
                  <a:t>가중치 갱신 규칙</a:t>
                </a:r>
                <a:endParaRPr lang="en-US" altLang="ko-KR" dirty="0"/>
              </a:p>
              <a:p>
                <a:pPr lvl="1"/>
                <a:r>
                  <a:rPr lang="ko-KR" altLang="en-US" dirty="0" err="1"/>
                  <a:t>퍼셉트론과</a:t>
                </a:r>
                <a:r>
                  <a:rPr lang="ko-KR" altLang="en-US" dirty="0"/>
                  <a:t> </a:t>
                </a:r>
                <a:r>
                  <a:rPr lang="ko-KR" altLang="en-US" dirty="0" err="1"/>
                  <a:t>비슷</a:t>
                </a:r>
                <a:endParaRPr lang="en-US" altLang="ko-KR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𝑗𝑖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den>
                    </m:f>
                  </m:oMath>
                </a14:m>
                <a:r>
                  <a:rPr lang="ko-KR" altLang="en-US" dirty="0"/>
                  <a:t>와</a:t>
                </a:r>
                <a:r>
                  <a:rPr lang="en-US" altLang="ko-KR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ko-KR" altLang="en-US" dirty="0"/>
                  <a:t>를 구하는 과정은 생략</a:t>
                </a:r>
                <a:endParaRPr lang="en-US" altLang="ko-KR" dirty="0"/>
              </a:p>
              <a:p>
                <a:pPr lvl="1">
                  <a:lnSpc>
                    <a:spcPct val="150000"/>
                  </a:lnSpc>
                </a:pPr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marL="266700" lvl="1" indent="0">
                  <a:buNone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3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>
                <a:blip r:embed="rId2"/>
                <a:stretch>
                  <a:fillRect l="-624" t="-53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16" y="2335915"/>
            <a:ext cx="7944569" cy="297336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15" y="5949280"/>
            <a:ext cx="7560840" cy="56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414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4.8.2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학습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알고리즘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오류 </a:t>
            </a:r>
            <a:r>
              <a:rPr lang="ko-KR" altLang="en-US" dirty="0" err="1"/>
              <a:t>역전파</a:t>
            </a:r>
            <a:r>
              <a:rPr lang="en-US" altLang="ko-KR" baseline="-25000" dirty="0"/>
              <a:t>error-backpropagation</a:t>
            </a:r>
            <a:r>
              <a:rPr lang="ko-KR" altLang="en-US" dirty="0"/>
              <a:t> 학습 알고리즘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출력층에서</a:t>
            </a:r>
            <a:r>
              <a:rPr lang="ko-KR" altLang="en-US" dirty="0"/>
              <a:t> 시작하여 역방향으로 오류를 전파한다는 뜻에서 오류 </a:t>
            </a:r>
            <a:r>
              <a:rPr lang="ko-KR" altLang="en-US" dirty="0" err="1"/>
              <a:t>역전파라</a:t>
            </a:r>
            <a:r>
              <a:rPr lang="ko-KR" altLang="en-US" dirty="0"/>
              <a:t> 부름</a:t>
            </a:r>
            <a:endParaRPr lang="en-US" altLang="ko-KR" i="1" dirty="0">
              <a:latin typeface="Cambria Math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988840"/>
            <a:ext cx="6426460" cy="40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970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다층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퍼셉트론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다층 </a:t>
            </a:r>
            <a:r>
              <a:rPr lang="ko-KR" altLang="en-US" dirty="0" err="1"/>
              <a:t>퍼셉트론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1980~1990</a:t>
            </a:r>
            <a:r>
              <a:rPr lang="ko-KR" altLang="en-US" dirty="0"/>
              <a:t>년대 실용적인 시스템을 구현하는데 널리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현재도 사용됨</a:t>
            </a:r>
            <a:endParaRPr lang="en-US" altLang="ko-KR" i="1" dirty="0">
              <a:latin typeface="Cambria Math" panose="02040503050406030204" pitchFamily="18" charset="0"/>
            </a:endParaRPr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547603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4.9.1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sklearn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의 필기 숫자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</a:t>
            </a:r>
            <a:r>
              <a:rPr lang="en-US" altLang="ko-KR" dirty="0"/>
              <a:t> 4-3]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582" y="1484785"/>
            <a:ext cx="6724700" cy="49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078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4.9.1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sklearn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의 필기 숫자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268760"/>
            <a:ext cx="8251824" cy="26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195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4.9.1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sklearn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의 필기 숫자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49" y="908720"/>
            <a:ext cx="4128459" cy="56886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실행 결과</a:t>
            </a:r>
            <a:endParaRPr lang="en-US" altLang="ko-KR" dirty="0"/>
          </a:p>
          <a:p>
            <a:pPr lvl="1"/>
            <a:r>
              <a:rPr lang="ko-KR" altLang="en-US" dirty="0" err="1"/>
              <a:t>정확률</a:t>
            </a:r>
            <a:r>
              <a:rPr lang="ko-KR" altLang="en-US" dirty="0"/>
              <a:t> </a:t>
            </a:r>
            <a:r>
              <a:rPr lang="en-US" altLang="ko-KR" dirty="0"/>
              <a:t>97.2%</a:t>
            </a:r>
            <a:r>
              <a:rPr lang="ko-KR" altLang="en-US" dirty="0"/>
              <a:t>로서 </a:t>
            </a: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3-6]</a:t>
            </a:r>
            <a:r>
              <a:rPr lang="ko-KR" altLang="en-US" dirty="0"/>
              <a:t>의 </a:t>
            </a:r>
            <a:r>
              <a:rPr lang="en-US" altLang="ko-KR" dirty="0"/>
              <a:t>SVM(98.7%)</a:t>
            </a:r>
            <a:r>
              <a:rPr lang="ko-KR" altLang="en-US" dirty="0"/>
              <a:t>보다 열등하고</a:t>
            </a:r>
            <a:br>
              <a:rPr lang="en-US" altLang="ko-KR" dirty="0"/>
            </a:b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4-2]</a:t>
            </a:r>
            <a:r>
              <a:rPr lang="ko-KR" altLang="en-US" dirty="0"/>
              <a:t>의 </a:t>
            </a:r>
            <a:r>
              <a:rPr lang="ko-KR" altLang="en-US" dirty="0" err="1"/>
              <a:t>퍼셉트론</a:t>
            </a:r>
            <a:r>
              <a:rPr lang="en-US" altLang="ko-KR" dirty="0"/>
              <a:t>(93.8%)</a:t>
            </a:r>
            <a:r>
              <a:rPr lang="ko-KR" altLang="en-US" dirty="0"/>
              <a:t>보다 우수</a:t>
            </a:r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24" y="908720"/>
            <a:ext cx="5760640" cy="573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5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4.9.2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데이터셋으로 확장하기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/>
              <a:t>MNIST </a:t>
            </a:r>
            <a:r>
              <a:rPr lang="ko-KR" altLang="en-US" dirty="0"/>
              <a:t>필기</a:t>
            </a:r>
            <a:r>
              <a:rPr lang="en-US" altLang="ko-KR" dirty="0"/>
              <a:t> </a:t>
            </a:r>
            <a:r>
              <a:rPr lang="ko-KR" altLang="en-US" dirty="0"/>
              <a:t>숫자 데이터셋</a:t>
            </a:r>
            <a:r>
              <a:rPr lang="en-US" altLang="ko-KR" dirty="0"/>
              <a:t>([</a:t>
            </a:r>
            <a:r>
              <a:rPr lang="ko-KR" altLang="en-US" dirty="0"/>
              <a:t>그림 </a:t>
            </a:r>
            <a:r>
              <a:rPr lang="en-US" altLang="ko-KR" dirty="0"/>
              <a:t>3-6(b)])</a:t>
            </a:r>
          </a:p>
          <a:p>
            <a:pPr lvl="1"/>
            <a:r>
              <a:rPr lang="ko-KR" altLang="en-US" dirty="0"/>
              <a:t>훈련 집합 </a:t>
            </a:r>
            <a:r>
              <a:rPr lang="en-US" altLang="ko-KR" dirty="0"/>
              <a:t>60000</a:t>
            </a:r>
            <a:r>
              <a:rPr lang="ko-KR" altLang="en-US" dirty="0"/>
              <a:t>자 </a:t>
            </a:r>
            <a:r>
              <a:rPr lang="en-US" altLang="ko-KR" dirty="0"/>
              <a:t>+ </a:t>
            </a:r>
            <a:r>
              <a:rPr lang="ko-KR" altLang="en-US" dirty="0"/>
              <a:t>테스트 집합 </a:t>
            </a:r>
            <a:r>
              <a:rPr lang="en-US" altLang="ko-KR" dirty="0"/>
              <a:t>10000</a:t>
            </a:r>
            <a:r>
              <a:rPr lang="ko-KR" altLang="en-US" dirty="0"/>
              <a:t>자</a:t>
            </a:r>
            <a:endParaRPr lang="en-US" altLang="ko-KR" dirty="0"/>
          </a:p>
          <a:p>
            <a:pPr lvl="1"/>
            <a:r>
              <a:rPr lang="ko-KR" altLang="en-US" dirty="0"/>
              <a:t>샘플은 </a:t>
            </a:r>
            <a:r>
              <a:rPr lang="en-US" altLang="ko-KR" dirty="0"/>
              <a:t>28*28 </a:t>
            </a:r>
            <a:r>
              <a:rPr lang="ko-KR" altLang="en-US" dirty="0" err="1"/>
              <a:t>맵으로</a:t>
            </a:r>
            <a:r>
              <a:rPr lang="ko-KR" altLang="en-US" dirty="0"/>
              <a:t> 표현</a:t>
            </a: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204864"/>
            <a:ext cx="683692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64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1.5.3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파이썬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프로그래밍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C</a:t>
            </a:r>
            <a:r>
              <a:rPr lang="ko-KR" altLang="en-US" dirty="0"/>
              <a:t>와 </a:t>
            </a:r>
            <a:r>
              <a:rPr lang="ko-KR" altLang="en-US" dirty="0" err="1"/>
              <a:t>파이썬</a:t>
            </a:r>
            <a:r>
              <a:rPr lang="en-US" altLang="ko-KR" dirty="0"/>
              <a:t> </a:t>
            </a:r>
          </a:p>
          <a:p>
            <a:pPr lvl="1">
              <a:lnSpc>
                <a:spcPct val="150000"/>
              </a:lnSpc>
            </a:pPr>
            <a:r>
              <a:rPr lang="ko-KR" altLang="en-US" dirty="0" err="1"/>
              <a:t>파이썬은</a:t>
            </a:r>
            <a:r>
              <a:rPr lang="ko-KR" altLang="en-US" dirty="0"/>
              <a:t> 벡터와 행렬 처리를 코딩하는데 편리한 언어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기계 학습은 벡터와 행렬 처리를 많이 수행하므로 </a:t>
            </a:r>
            <a:r>
              <a:rPr lang="ko-KR" altLang="en-US" dirty="0" err="1"/>
              <a:t>파이썬을</a:t>
            </a:r>
            <a:r>
              <a:rPr lang="ko-KR" altLang="en-US" dirty="0"/>
              <a:t> 주로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핵심 라이브러리는 효율성때문에 </a:t>
            </a:r>
            <a:r>
              <a:rPr lang="en-US" altLang="ko-KR" dirty="0"/>
              <a:t>C</a:t>
            </a:r>
            <a:r>
              <a:rPr lang="ko-KR" altLang="en-US" dirty="0"/>
              <a:t>로 코딩 되어 있음</a:t>
            </a:r>
            <a:br>
              <a:rPr lang="en-US" altLang="ko-KR" dirty="0"/>
            </a:br>
            <a:r>
              <a:rPr lang="en-US" altLang="ko-KR" dirty="0"/>
              <a:t>(</a:t>
            </a:r>
            <a:r>
              <a:rPr lang="ko-KR" altLang="en-US" dirty="0" err="1"/>
              <a:t>파이썬은</a:t>
            </a:r>
            <a:r>
              <a:rPr lang="ko-KR" altLang="en-US" dirty="0"/>
              <a:t> 이들 라이브러리를 호출해 사용하는 인터페이스 언어로 사용됨</a:t>
            </a:r>
            <a:r>
              <a:rPr lang="en-US" altLang="ko-KR" dirty="0"/>
              <a:t>)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7" y="2060849"/>
            <a:ext cx="3133725" cy="22193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3" y="2060848"/>
            <a:ext cx="33051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813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40" y="908721"/>
            <a:ext cx="5112568" cy="5835631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4.9.2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데이터셋으로 확장하기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>
          <a:xfrm>
            <a:off x="239349" y="908720"/>
            <a:ext cx="4200467" cy="5688632"/>
          </a:xfrm>
        </p:spPr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4-4] </a:t>
            </a:r>
          </a:p>
          <a:p>
            <a:pPr lvl="1">
              <a:lnSpc>
                <a:spcPct val="150000"/>
              </a:lnSpc>
            </a:pPr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4-3]</a:t>
            </a:r>
            <a:r>
              <a:rPr lang="ko-KR" altLang="en-US" dirty="0"/>
              <a:t>과</a:t>
            </a:r>
            <a:r>
              <a:rPr lang="en-US" altLang="ko-KR" dirty="0"/>
              <a:t> </a:t>
            </a:r>
            <a:r>
              <a:rPr lang="ko-KR" altLang="en-US" dirty="0"/>
              <a:t>매우 유사</a:t>
            </a: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sp>
        <p:nvSpPr>
          <p:cNvPr id="6" name="TextBox 5"/>
          <p:cNvSpPr txBox="1"/>
          <p:nvPr/>
        </p:nvSpPr>
        <p:spPr>
          <a:xfrm>
            <a:off x="7320136" y="1700808"/>
            <a:ext cx="2808312" cy="3600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8</a:t>
            </a:r>
            <a:r>
              <a:rPr lang="ko-KR" altLang="en-US" sz="1400" dirty="0">
                <a:solidFill>
                  <a:srgbClr val="0000FF"/>
                </a:solidFill>
              </a:rPr>
              <a:t>행</a:t>
            </a:r>
            <a:r>
              <a:rPr lang="en-US" altLang="ko-KR" sz="1400" dirty="0">
                <a:solidFill>
                  <a:srgbClr val="0000FF"/>
                </a:solidFill>
              </a:rPr>
              <a:t>:</a:t>
            </a:r>
            <a:r>
              <a:rPr lang="ko-KR" altLang="en-US" sz="1400" dirty="0">
                <a:solidFill>
                  <a:srgbClr val="0000FF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[0,255] </a:t>
            </a:r>
            <a:r>
              <a:rPr lang="ko-KR" altLang="en-US" sz="1400" dirty="0">
                <a:solidFill>
                  <a:srgbClr val="0000FF"/>
                </a:solidFill>
              </a:rPr>
              <a:t>범위를 </a:t>
            </a:r>
            <a:r>
              <a:rPr lang="en-US" altLang="ko-KR" sz="1400" dirty="0">
                <a:solidFill>
                  <a:srgbClr val="0000FF"/>
                </a:solidFill>
              </a:rPr>
              <a:t>[0,1] </a:t>
            </a:r>
            <a:r>
              <a:rPr lang="ko-KR" altLang="en-US" sz="1400" dirty="0">
                <a:solidFill>
                  <a:srgbClr val="0000FF"/>
                </a:solidFill>
              </a:rPr>
              <a:t>범위로 변환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4446" y="2933845"/>
            <a:ext cx="2391354" cy="61206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09~10</a:t>
            </a:r>
            <a:r>
              <a:rPr lang="ko-KR" altLang="en-US" sz="1400" dirty="0">
                <a:solidFill>
                  <a:srgbClr val="0000FF"/>
                </a:solidFill>
              </a:rPr>
              <a:t>행</a:t>
            </a:r>
            <a:r>
              <a:rPr lang="en-US" altLang="ko-KR" sz="1400" dirty="0">
                <a:solidFill>
                  <a:srgbClr val="0000FF"/>
                </a:solidFill>
              </a:rPr>
              <a:t>:</a:t>
            </a:r>
            <a:r>
              <a:rPr lang="ko-KR" altLang="en-US" sz="1400" dirty="0">
                <a:solidFill>
                  <a:srgbClr val="0000FF"/>
                </a:solidFill>
              </a:rPr>
              <a:t> 앞 </a:t>
            </a:r>
            <a:r>
              <a:rPr lang="en-US" altLang="ko-KR" sz="1400" dirty="0">
                <a:solidFill>
                  <a:srgbClr val="0000FF"/>
                </a:solidFill>
              </a:rPr>
              <a:t>6</a:t>
            </a:r>
            <a:r>
              <a:rPr lang="ko-KR" altLang="en-US" sz="1400" dirty="0">
                <a:solidFill>
                  <a:srgbClr val="0000FF"/>
                </a:solidFill>
              </a:rPr>
              <a:t>만 자를 훈련</a:t>
            </a:r>
            <a:r>
              <a:rPr lang="en-US" altLang="ko-KR" sz="1400" dirty="0">
                <a:solidFill>
                  <a:srgbClr val="0000FF"/>
                </a:solidFill>
              </a:rPr>
              <a:t>, </a:t>
            </a:r>
          </a:p>
          <a:p>
            <a:r>
              <a:rPr lang="ko-KR" altLang="en-US" sz="1400" dirty="0">
                <a:solidFill>
                  <a:srgbClr val="0000FF"/>
                </a:solidFill>
              </a:rPr>
              <a:t>뒤 </a:t>
            </a:r>
            <a:r>
              <a:rPr lang="en-US" altLang="ko-KR" sz="1400" dirty="0">
                <a:solidFill>
                  <a:srgbClr val="0000FF"/>
                </a:solidFill>
              </a:rPr>
              <a:t>1</a:t>
            </a:r>
            <a:r>
              <a:rPr lang="ko-KR" altLang="en-US" sz="1400" dirty="0">
                <a:solidFill>
                  <a:srgbClr val="0000FF"/>
                </a:solidFill>
              </a:rPr>
              <a:t>만 자를 테스트로 분할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9" name="직선 화살표 연결선 8"/>
          <p:cNvCxnSpPr/>
          <p:nvPr/>
        </p:nvCxnSpPr>
        <p:spPr>
          <a:xfrm flipH="1">
            <a:off x="6672064" y="2055230"/>
            <a:ext cx="1301664" cy="50967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>
            <a:stCxn id="7" idx="3"/>
          </p:cNvCxnSpPr>
          <p:nvPr/>
        </p:nvCxnSpPr>
        <p:spPr>
          <a:xfrm flipV="1">
            <a:off x="4295800" y="2776873"/>
            <a:ext cx="720080" cy="46300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7972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4.9.2 MNIST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데이터셋으로 확장하기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ko-KR" altLang="en-US" dirty="0"/>
              <a:t>실행 결과 </a:t>
            </a:r>
            <a:r>
              <a:rPr lang="en-US" altLang="ko-KR" dirty="0"/>
              <a:t>97.78% </a:t>
            </a:r>
            <a:r>
              <a:rPr lang="ko-KR" altLang="en-US" dirty="0" err="1"/>
              <a:t>정확률을</a:t>
            </a:r>
            <a:r>
              <a:rPr lang="ko-KR" altLang="en-US" dirty="0"/>
              <a:t> 얻음</a:t>
            </a: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401430"/>
            <a:ext cx="6110486" cy="522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399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하이퍼</a:t>
            </a:r>
            <a:r>
              <a:rPr lang="en-US" altLang="ko-KR" dirty="0"/>
              <a:t> </a:t>
            </a:r>
            <a:r>
              <a:rPr lang="ko-KR" altLang="en-US" dirty="0"/>
              <a:t>매개변수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모델의 구조와 모델의 학습 과정을 제어하는 역할</a:t>
            </a:r>
            <a:r>
              <a:rPr lang="en-US" altLang="ko-KR" dirty="0"/>
              <a:t>. </a:t>
            </a: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ko-KR" altLang="en-US" dirty="0"/>
              <a:t>은닉 노드 개수</a:t>
            </a:r>
            <a:r>
              <a:rPr lang="en-US" altLang="ko-KR" dirty="0"/>
              <a:t>, </a:t>
            </a:r>
            <a:r>
              <a:rPr lang="ko-KR" altLang="en-US" dirty="0"/>
              <a:t>식 </a:t>
            </a:r>
            <a:r>
              <a:rPr lang="en-US" altLang="ko-KR" dirty="0"/>
              <a:t>(4.20)</a:t>
            </a:r>
            <a:r>
              <a:rPr lang="ko-KR" altLang="en-US" dirty="0"/>
              <a:t>의 </a:t>
            </a:r>
            <a:r>
              <a:rPr lang="ko-KR" altLang="en-US" dirty="0" err="1"/>
              <a:t>학습률</a:t>
            </a:r>
            <a:r>
              <a:rPr lang="en-US" altLang="ko-KR" dirty="0"/>
              <a:t>, </a:t>
            </a:r>
            <a:r>
              <a:rPr lang="ko-KR" altLang="en-US" dirty="0"/>
              <a:t>미니 배치 크기 등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en-US" altLang="ko-KR" dirty="0"/>
              <a:t> [</a:t>
            </a:r>
            <a:r>
              <a:rPr lang="ko-KR" altLang="en-US" dirty="0"/>
              <a:t>프로그램 </a:t>
            </a:r>
            <a:r>
              <a:rPr lang="en-US" altLang="ko-KR" dirty="0"/>
              <a:t>4-3]</a:t>
            </a:r>
            <a:r>
              <a:rPr lang="ko-KR" altLang="en-US" dirty="0"/>
              <a:t>의</a:t>
            </a:r>
            <a:r>
              <a:rPr lang="en-US" altLang="ko-KR" dirty="0"/>
              <a:t> </a:t>
            </a:r>
            <a:r>
              <a:rPr lang="ko-KR" altLang="en-US" dirty="0"/>
              <a:t>경우 은닉 노드는 </a:t>
            </a:r>
            <a:r>
              <a:rPr lang="en-US" altLang="ko-KR" dirty="0"/>
              <a:t>100</a:t>
            </a:r>
            <a:r>
              <a:rPr lang="ko-KR" altLang="en-US" dirty="0"/>
              <a:t>개</a:t>
            </a:r>
            <a:r>
              <a:rPr lang="en-US" altLang="ko-KR" dirty="0"/>
              <a:t>, </a:t>
            </a:r>
            <a:r>
              <a:rPr lang="ko-KR" altLang="en-US" dirty="0" err="1"/>
              <a:t>학습률은</a:t>
            </a:r>
            <a:r>
              <a:rPr lang="ko-KR" altLang="en-US" dirty="0"/>
              <a:t> </a:t>
            </a:r>
            <a:r>
              <a:rPr lang="en-US" altLang="ko-KR" dirty="0"/>
              <a:t>0.001 </a:t>
            </a:r>
            <a:r>
              <a:rPr lang="en-US" altLang="ko-KR" dirty="0">
                <a:sym typeface="Wingdings" panose="05000000000000000000" pitchFamily="2" charset="2"/>
              </a:rPr>
              <a:t> </a:t>
            </a:r>
            <a:r>
              <a:rPr lang="ko-KR" altLang="en-US" dirty="0">
                <a:sym typeface="Wingdings" panose="05000000000000000000" pitchFamily="2" charset="2"/>
              </a:rPr>
              <a:t>어떻게 </a:t>
            </a:r>
            <a:r>
              <a:rPr lang="ko-KR" altLang="en-US" dirty="0" err="1">
                <a:sym typeface="Wingdings" panose="05000000000000000000" pitchFamily="2" charset="2"/>
              </a:rPr>
              <a:t>결정했나</a:t>
            </a:r>
            <a:r>
              <a:rPr lang="en-US" altLang="ko-KR" dirty="0">
                <a:sym typeface="Wingdings" panose="05000000000000000000" pitchFamily="2" charset="2"/>
              </a:rPr>
              <a:t>?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이 절에서는 체계적으로 최적의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 값을 결정하는 방법을 공부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335964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살피기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4-3]</a:t>
            </a:r>
            <a:r>
              <a:rPr lang="ko-KR" altLang="en-US" dirty="0"/>
              <a:t> </a:t>
            </a:r>
            <a:r>
              <a:rPr lang="en-US" altLang="ko-KR" dirty="0"/>
              <a:t>11</a:t>
            </a:r>
            <a:r>
              <a:rPr lang="ko-KR" altLang="en-US" dirty="0"/>
              <a:t>행의 </a:t>
            </a:r>
            <a:r>
              <a:rPr lang="en-US" altLang="ko-KR" dirty="0" err="1"/>
              <a:t>MLPClassifier</a:t>
            </a:r>
            <a:r>
              <a:rPr lang="en-US" altLang="ko-KR" dirty="0"/>
              <a:t> </a:t>
            </a:r>
            <a:r>
              <a:rPr lang="ko-KR" altLang="en-US" dirty="0"/>
              <a:t>함수는 </a:t>
            </a:r>
            <a:r>
              <a:rPr lang="en-US" altLang="ko-KR" dirty="0"/>
              <a:t>6</a:t>
            </a:r>
            <a:r>
              <a:rPr lang="ko-KR" altLang="en-US" dirty="0"/>
              <a:t>개의 매개변수를 가짐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앞의 </a:t>
            </a:r>
            <a:r>
              <a:rPr lang="en-US" altLang="ko-KR" dirty="0"/>
              <a:t>5</a:t>
            </a:r>
            <a:r>
              <a:rPr lang="ko-KR" altLang="en-US" dirty="0"/>
              <a:t>개는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hidden_layer_sizes</a:t>
            </a:r>
            <a:r>
              <a:rPr lang="en-US" altLang="ko-KR" dirty="0"/>
              <a:t>=(100): 100</a:t>
            </a:r>
            <a:r>
              <a:rPr lang="ko-KR" altLang="en-US" dirty="0"/>
              <a:t>개 노드를 가진 </a:t>
            </a:r>
            <a:r>
              <a:rPr lang="ko-KR" altLang="en-US" dirty="0" err="1"/>
              <a:t>은닉층</a:t>
            </a:r>
            <a:r>
              <a:rPr lang="ko-KR" altLang="en-US" dirty="0"/>
              <a:t> 한 개를 둠</a:t>
            </a:r>
            <a:r>
              <a:rPr lang="en-US" altLang="ko-KR" dirty="0"/>
              <a:t>(100</a:t>
            </a:r>
            <a:r>
              <a:rPr lang="ko-KR" altLang="en-US" dirty="0"/>
              <a:t>개와 </a:t>
            </a:r>
            <a:r>
              <a:rPr lang="en-US" altLang="ko-KR" dirty="0"/>
              <a:t>80</a:t>
            </a:r>
            <a:r>
              <a:rPr lang="ko-KR" altLang="en-US" dirty="0"/>
              <a:t>개 노드를 가진 </a:t>
            </a:r>
            <a:r>
              <a:rPr lang="ko-KR" altLang="en-US" dirty="0" err="1"/>
              <a:t>은닉층</a:t>
            </a:r>
            <a:r>
              <a:rPr lang="ko-KR" altLang="en-US" dirty="0"/>
              <a:t> 두 개를 설정하려면 </a:t>
            </a:r>
            <a:r>
              <a:rPr lang="en-US" altLang="ko-KR" dirty="0" err="1"/>
              <a:t>hidden_layer_sizes</a:t>
            </a:r>
            <a:r>
              <a:rPr lang="en-US" altLang="ko-KR" dirty="0"/>
              <a:t>=(100,80)</a:t>
            </a:r>
            <a:r>
              <a:rPr lang="ko-KR" altLang="en-US" dirty="0"/>
              <a:t>으로 함</a:t>
            </a:r>
            <a:r>
              <a:rPr lang="en-US" altLang="ko-KR" dirty="0"/>
              <a:t>) </a:t>
            </a:r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learning_rate_init</a:t>
            </a:r>
            <a:r>
              <a:rPr lang="en-US" altLang="ko-KR" dirty="0"/>
              <a:t>=0.001: </a:t>
            </a:r>
            <a:r>
              <a:rPr lang="ko-KR" altLang="en-US" dirty="0"/>
              <a:t>식 </a:t>
            </a:r>
            <a:r>
              <a:rPr lang="en-US" altLang="ko-KR" dirty="0"/>
              <a:t>(4.20)</a:t>
            </a:r>
            <a:r>
              <a:rPr lang="ko-KR" altLang="en-US" dirty="0"/>
              <a:t>의 </a:t>
            </a:r>
            <a:r>
              <a:rPr lang="ko-KR" altLang="en-US" dirty="0" err="1"/>
              <a:t>학습률</a:t>
            </a:r>
            <a:r>
              <a:rPr lang="ko-KR" altLang="en-US" dirty="0"/>
              <a:t> </a:t>
            </a:r>
            <a:r>
              <a:rPr lang="el-GR" altLang="ko-KR" dirty="0"/>
              <a:t>ρ</a:t>
            </a:r>
            <a:r>
              <a:rPr lang="ko-KR" altLang="en-US" dirty="0"/>
              <a:t>를</a:t>
            </a:r>
            <a:r>
              <a:rPr lang="en-US" altLang="ko-KR" dirty="0"/>
              <a:t> 0.001</a:t>
            </a:r>
            <a:r>
              <a:rPr lang="ko-KR" altLang="en-US" dirty="0"/>
              <a:t>로 설정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batch_size</a:t>
            </a:r>
            <a:r>
              <a:rPr lang="en-US" altLang="ko-KR" dirty="0"/>
              <a:t>=32: </a:t>
            </a:r>
            <a:r>
              <a:rPr lang="ko-KR" altLang="en-US" dirty="0"/>
              <a:t>미니 배치 크기를 </a:t>
            </a:r>
            <a:r>
              <a:rPr lang="en-US" altLang="ko-KR" dirty="0"/>
              <a:t>32</a:t>
            </a:r>
            <a:r>
              <a:rPr lang="ko-KR" altLang="en-US" dirty="0"/>
              <a:t>로 설정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 err="1"/>
              <a:t>max_iter</a:t>
            </a:r>
            <a:r>
              <a:rPr lang="en-US" altLang="ko-KR" dirty="0"/>
              <a:t>=300: </a:t>
            </a:r>
            <a:r>
              <a:rPr lang="ko-KR" altLang="en-US" dirty="0"/>
              <a:t>최대</a:t>
            </a:r>
            <a:r>
              <a:rPr lang="en-US" altLang="ko-KR" dirty="0"/>
              <a:t> </a:t>
            </a:r>
            <a:r>
              <a:rPr lang="ko-KR" altLang="en-US" dirty="0"/>
              <a:t>세대</a:t>
            </a:r>
            <a:r>
              <a:rPr lang="en-US" altLang="ko-KR" dirty="0"/>
              <a:t> </a:t>
            </a:r>
            <a:r>
              <a:rPr lang="ko-KR" altLang="en-US" dirty="0"/>
              <a:t>수를 </a:t>
            </a:r>
            <a:r>
              <a:rPr lang="en-US" altLang="ko-KR" dirty="0"/>
              <a:t>300</a:t>
            </a:r>
            <a:r>
              <a:rPr lang="ko-KR" altLang="en-US" dirty="0"/>
              <a:t>으로 설정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solver=‘</a:t>
            </a:r>
            <a:r>
              <a:rPr lang="en-US" altLang="ko-KR" dirty="0" err="1"/>
              <a:t>sgd</a:t>
            </a:r>
            <a:r>
              <a:rPr lang="en-US" altLang="ko-KR" dirty="0"/>
              <a:t>’: </a:t>
            </a:r>
            <a:r>
              <a:rPr lang="ko-KR" altLang="en-US" dirty="0"/>
              <a:t>최적화 알고리즘으로 </a:t>
            </a:r>
            <a:r>
              <a:rPr lang="ko-KR" altLang="en-US" dirty="0" err="1"/>
              <a:t>스토캐스틱</a:t>
            </a:r>
            <a:r>
              <a:rPr lang="ko-KR" altLang="en-US" dirty="0"/>
              <a:t> 경사 알고리즘을 사용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1"/>
            <a:r>
              <a:rPr lang="en-US" altLang="ko-KR" dirty="0" err="1"/>
              <a:t>MLPClassifier</a:t>
            </a:r>
            <a:r>
              <a:rPr lang="en-US" altLang="ko-KR" dirty="0"/>
              <a:t> </a:t>
            </a:r>
            <a:r>
              <a:rPr lang="ko-KR" altLang="en-US" dirty="0"/>
              <a:t>함수의 매개변수는 </a:t>
            </a:r>
            <a:r>
              <a:rPr lang="en-US" altLang="ko-KR" dirty="0"/>
              <a:t>6</a:t>
            </a:r>
            <a:r>
              <a:rPr lang="ko-KR" altLang="en-US" dirty="0"/>
              <a:t>개가 전부인가</a:t>
            </a:r>
            <a:r>
              <a:rPr lang="en-US" altLang="ko-KR" dirty="0"/>
              <a:t>?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556793"/>
            <a:ext cx="754380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232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살피기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함수의 </a:t>
            </a:r>
            <a:r>
              <a:rPr lang="en-US" altLang="ko-KR" dirty="0"/>
              <a:t>API</a:t>
            </a:r>
          </a:p>
          <a:p>
            <a:pPr lvl="1">
              <a:lnSpc>
                <a:spcPct val="150000"/>
              </a:lnSpc>
            </a:pPr>
            <a:r>
              <a:rPr lang="ko-KR" altLang="en-US" dirty="0"/>
              <a:t>예</a:t>
            </a:r>
            <a:r>
              <a:rPr lang="en-US" altLang="ko-KR" dirty="0"/>
              <a:t>) </a:t>
            </a:r>
            <a:r>
              <a:rPr lang="en-US" altLang="ko-KR" dirty="0" err="1"/>
              <a:t>MLPClassifier</a:t>
            </a:r>
            <a:r>
              <a:rPr lang="ko-KR" altLang="en-US" dirty="0"/>
              <a:t>는 </a:t>
            </a:r>
            <a:r>
              <a:rPr lang="en-US" altLang="ko-KR" dirty="0"/>
              <a:t>23</a:t>
            </a:r>
            <a:r>
              <a:rPr lang="ko-KR" altLang="en-US" dirty="0"/>
              <a:t>개의 매개변수를 가짐</a:t>
            </a: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ko-KR" altLang="en-US" dirty="0"/>
              <a:t>파란색은 </a:t>
            </a:r>
            <a:r>
              <a:rPr lang="en-US" altLang="ko-KR" dirty="0"/>
              <a:t>11</a:t>
            </a:r>
            <a:r>
              <a:rPr lang="ko-KR" altLang="en-US" dirty="0"/>
              <a:t>행이 사용한 것들</a:t>
            </a:r>
            <a:r>
              <a:rPr lang="en-US" altLang="ko-KR" dirty="0"/>
              <a:t>. </a:t>
            </a:r>
            <a:r>
              <a:rPr lang="ko-KR" altLang="en-US" dirty="0"/>
              <a:t>나머지는 기본값을 사용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r>
              <a:rPr lang="ko-KR" altLang="en-US" dirty="0"/>
              <a:t>예</a:t>
            </a:r>
            <a:r>
              <a:rPr lang="en-US" altLang="ko-KR" dirty="0"/>
              <a:t>) activation=‘</a:t>
            </a:r>
            <a:r>
              <a:rPr lang="en-US" altLang="ko-KR" dirty="0" err="1"/>
              <a:t>relu</a:t>
            </a:r>
            <a:r>
              <a:rPr lang="en-US" altLang="ko-KR" dirty="0"/>
              <a:t>’</a:t>
            </a:r>
            <a:r>
              <a:rPr lang="ko-KR" altLang="en-US" dirty="0"/>
              <a:t>가 기본값이므로 활성 함수로 </a:t>
            </a:r>
            <a:r>
              <a:rPr lang="en-US" altLang="ko-KR" dirty="0" err="1"/>
              <a:t>ReLU</a:t>
            </a:r>
            <a:r>
              <a:rPr lang="en-US" altLang="ko-KR" dirty="0"/>
              <a:t> </a:t>
            </a:r>
            <a:r>
              <a:rPr lang="ko-KR" altLang="en-US" dirty="0"/>
              <a:t>사용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r>
              <a:rPr lang="ko-KR" altLang="en-US" dirty="0"/>
              <a:t>예</a:t>
            </a:r>
            <a:r>
              <a:rPr lang="en-US" altLang="ko-KR" dirty="0"/>
              <a:t>) shuffle=True</a:t>
            </a:r>
            <a:r>
              <a:rPr lang="ko-KR" altLang="en-US" dirty="0"/>
              <a:t>가 기본값이므로 세대를 시작할 때마다 훈련 집합의 샘플 순서를 섞음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endParaRPr lang="en-US" altLang="ko-KR" dirty="0"/>
          </a:p>
          <a:p>
            <a:pPr lvl="2">
              <a:lnSpc>
                <a:spcPct val="150000"/>
              </a:lnSpc>
            </a:pPr>
            <a:r>
              <a:rPr lang="en-US" altLang="ko-KR" dirty="0"/>
              <a:t>11</a:t>
            </a:r>
            <a:r>
              <a:rPr lang="ko-KR" altLang="en-US" dirty="0"/>
              <a:t>행에서 </a:t>
            </a:r>
            <a:r>
              <a:rPr lang="en-US" altLang="ko-KR" dirty="0" err="1"/>
              <a:t>max_iter</a:t>
            </a:r>
            <a:r>
              <a:rPr lang="en-US" altLang="ko-KR" dirty="0"/>
              <a:t>=300</a:t>
            </a:r>
            <a:r>
              <a:rPr lang="ko-KR" altLang="en-US" dirty="0"/>
              <a:t>으로</a:t>
            </a:r>
            <a:r>
              <a:rPr lang="en-US" altLang="ko-KR" dirty="0"/>
              <a:t> </a:t>
            </a:r>
            <a:r>
              <a:rPr lang="ko-KR" altLang="en-US" dirty="0"/>
              <a:t>설정했는데</a:t>
            </a:r>
            <a:r>
              <a:rPr lang="en-US" altLang="ko-KR" dirty="0"/>
              <a:t>, 109 </a:t>
            </a:r>
            <a:r>
              <a:rPr lang="ko-KR" altLang="en-US" dirty="0"/>
              <a:t>세대에서 학습을 멈춤</a:t>
            </a:r>
            <a:endParaRPr lang="en-US" altLang="ko-KR" dirty="0"/>
          </a:p>
          <a:p>
            <a:pPr lvl="3">
              <a:lnSpc>
                <a:spcPct val="150000"/>
              </a:lnSpc>
            </a:pPr>
            <a:r>
              <a:rPr lang="en-US" altLang="ko-KR" dirty="0" err="1"/>
              <a:t>tol</a:t>
            </a:r>
            <a:r>
              <a:rPr lang="en-US" altLang="ko-KR" dirty="0"/>
              <a:t>=0.0001</a:t>
            </a:r>
            <a:r>
              <a:rPr lang="ko-KR" altLang="en-US" dirty="0"/>
              <a:t>과 </a:t>
            </a:r>
            <a:r>
              <a:rPr lang="en-US" altLang="ko-KR" dirty="0" err="1"/>
              <a:t>n_iter_no_change</a:t>
            </a:r>
            <a:r>
              <a:rPr lang="en-US" altLang="ko-KR" dirty="0"/>
              <a:t>=10 </a:t>
            </a:r>
            <a:r>
              <a:rPr lang="ko-KR" altLang="en-US" dirty="0"/>
              <a:t>때문</a:t>
            </a:r>
            <a:r>
              <a:rPr lang="en-US" altLang="ko-KR" dirty="0"/>
              <a:t>(10</a:t>
            </a:r>
            <a:r>
              <a:rPr lang="ko-KR" altLang="en-US" dirty="0"/>
              <a:t>세대</a:t>
            </a:r>
            <a:r>
              <a:rPr lang="en-US" altLang="ko-KR" dirty="0"/>
              <a:t> </a:t>
            </a:r>
            <a:r>
              <a:rPr lang="ko-KR" altLang="en-US" dirty="0"/>
              <a:t>동안</a:t>
            </a:r>
            <a:r>
              <a:rPr lang="en-US" altLang="ko-KR" dirty="0"/>
              <a:t> </a:t>
            </a:r>
            <a:r>
              <a:rPr lang="ko-KR" altLang="en-US" dirty="0"/>
              <a:t>손실 함수 감소량이 </a:t>
            </a:r>
            <a:r>
              <a:rPr lang="en-US" altLang="ko-KR" dirty="0"/>
              <a:t>0.0001 </a:t>
            </a:r>
            <a:r>
              <a:rPr lang="ko-KR" altLang="en-US" dirty="0"/>
              <a:t>이하이면 멈추라는 뜻</a:t>
            </a:r>
            <a:r>
              <a:rPr lang="en-US" altLang="ko-KR" dirty="0"/>
              <a:t>)</a:t>
            </a:r>
          </a:p>
          <a:p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3212977"/>
            <a:ext cx="750570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073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4.10.1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살피기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 err="1"/>
              <a:t>하이퍼</a:t>
            </a:r>
            <a:r>
              <a:rPr lang="ko-KR" altLang="en-US" dirty="0"/>
              <a:t> 매개변수 설정 가이드라인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논문이나 공식 문서를 따라 함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라이브러리 함수가 제공하는 기본값 사용</a:t>
            </a:r>
            <a:endParaRPr lang="en-US" altLang="ko-KR" dirty="0"/>
          </a:p>
          <a:p>
            <a:pPr lvl="1">
              <a:lnSpc>
                <a:spcPct val="150000"/>
              </a:lnSpc>
            </a:pPr>
            <a:r>
              <a:rPr lang="ko-KR" altLang="en-US" dirty="0"/>
              <a:t>중요한 </a:t>
            </a:r>
            <a:r>
              <a:rPr lang="ko-KR" altLang="en-US" dirty="0" err="1"/>
              <a:t>하이퍼</a:t>
            </a:r>
            <a:r>
              <a:rPr lang="ko-KR" altLang="en-US" dirty="0"/>
              <a:t> 매개변수를 골라 최적화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2094476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altLang="ko-KR" dirty="0"/>
              <a:t>[</a:t>
            </a:r>
            <a:r>
              <a:rPr lang="ko-KR" altLang="en-US" dirty="0"/>
              <a:t>프로그램 </a:t>
            </a:r>
            <a:r>
              <a:rPr lang="en-US" altLang="ko-KR" dirty="0"/>
              <a:t>4-5]</a:t>
            </a:r>
            <a:r>
              <a:rPr lang="ko-KR" altLang="en-US" dirty="0"/>
              <a:t>는 은닉 노드 개수를 최적화</a:t>
            </a:r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5" y="1916832"/>
            <a:ext cx="8010525" cy="3790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32104" y="5724688"/>
            <a:ext cx="2252856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훈련</a:t>
            </a:r>
            <a:r>
              <a:rPr lang="en-US" altLang="ko-KR" sz="1400" dirty="0">
                <a:solidFill>
                  <a:srgbClr val="0000FF"/>
                </a:solidFill>
              </a:rPr>
              <a:t>:</a:t>
            </a:r>
            <a:r>
              <a:rPr lang="ko-KR" altLang="en-US" sz="1400" dirty="0">
                <a:solidFill>
                  <a:srgbClr val="0000FF"/>
                </a:solidFill>
              </a:rPr>
              <a:t>테스트를 </a:t>
            </a:r>
            <a:r>
              <a:rPr lang="en-US" altLang="ko-KR" sz="1400" dirty="0">
                <a:solidFill>
                  <a:srgbClr val="0000FF"/>
                </a:solidFill>
              </a:rPr>
              <a:t>6:4</a:t>
            </a:r>
            <a:r>
              <a:rPr lang="ko-KR" altLang="en-US" sz="1400" dirty="0">
                <a:solidFill>
                  <a:srgbClr val="0000FF"/>
                </a:solidFill>
              </a:rPr>
              <a:t>로 분할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3" name="직선 화살표 연결선 12"/>
          <p:cNvCxnSpPr/>
          <p:nvPr/>
        </p:nvCxnSpPr>
        <p:spPr>
          <a:xfrm flipV="1">
            <a:off x="8760296" y="5180810"/>
            <a:ext cx="360040" cy="54387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단일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validation_curve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함수 이용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95761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021" y="980729"/>
            <a:ext cx="6611838" cy="5765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3421" y="3316208"/>
            <a:ext cx="2612896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10-</a:t>
            </a:r>
            <a:r>
              <a:rPr lang="ko-KR" altLang="en-US" sz="1400" dirty="0">
                <a:solidFill>
                  <a:srgbClr val="0000FF"/>
                </a:solidFill>
              </a:rPr>
              <a:t>겹 교차 검증으로 성능 측정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4655841" y="1184535"/>
            <a:ext cx="2325425" cy="53988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18245" y="2940193"/>
            <a:ext cx="2612896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ko-KR" altLang="en-US" sz="1400" dirty="0">
                <a:solidFill>
                  <a:srgbClr val="0000FF"/>
                </a:solidFill>
              </a:rPr>
              <a:t>코어 </a:t>
            </a:r>
            <a:r>
              <a:rPr lang="en-US" altLang="ko-KR" sz="1400" dirty="0">
                <a:solidFill>
                  <a:srgbClr val="0000FF"/>
                </a:solidFill>
              </a:rPr>
              <a:t>4</a:t>
            </a:r>
            <a:r>
              <a:rPr lang="ko-KR" altLang="en-US" sz="1400" dirty="0">
                <a:solidFill>
                  <a:srgbClr val="0000FF"/>
                </a:solidFill>
              </a:rPr>
              <a:t>개를 사용하여 병렬 처리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 flipH="1" flipV="1">
            <a:off x="7233134" y="2284486"/>
            <a:ext cx="303027" cy="78447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81265" y="968511"/>
            <a:ext cx="2952328" cy="43204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92500" lnSpcReduction="20000"/>
          </a:bodyPr>
          <a:lstStyle/>
          <a:p>
            <a:r>
              <a:rPr lang="en-US" altLang="ko-KR" sz="1400" dirty="0">
                <a:solidFill>
                  <a:srgbClr val="0000FF"/>
                </a:solidFill>
              </a:rPr>
              <a:t>50</a:t>
            </a:r>
            <a:r>
              <a:rPr lang="ko-KR" altLang="en-US" sz="1400" dirty="0">
                <a:solidFill>
                  <a:srgbClr val="0000FF"/>
                </a:solidFill>
              </a:rPr>
              <a:t>에서 시작하여 </a:t>
            </a:r>
            <a:r>
              <a:rPr lang="en-US" altLang="ko-KR" sz="1400" dirty="0">
                <a:solidFill>
                  <a:srgbClr val="0000FF"/>
                </a:solidFill>
              </a:rPr>
              <a:t>50</a:t>
            </a:r>
            <a:r>
              <a:rPr lang="ko-KR" altLang="en-US" sz="1400" dirty="0">
                <a:solidFill>
                  <a:srgbClr val="0000FF"/>
                </a:solidFill>
              </a:rPr>
              <a:t>씩 증가시키면서 </a:t>
            </a:r>
            <a:endParaRPr lang="en-US" altLang="ko-KR" sz="1400" dirty="0">
              <a:solidFill>
                <a:srgbClr val="0000FF"/>
              </a:solidFill>
            </a:endParaRPr>
          </a:p>
          <a:p>
            <a:r>
              <a:rPr lang="en-US" altLang="ko-KR" sz="1400" dirty="0">
                <a:solidFill>
                  <a:srgbClr val="0000FF"/>
                </a:solidFill>
              </a:rPr>
              <a:t>1000</a:t>
            </a:r>
            <a:r>
              <a:rPr lang="ko-KR" altLang="en-US" sz="1400" dirty="0">
                <a:solidFill>
                  <a:srgbClr val="0000FF"/>
                </a:solidFill>
              </a:rPr>
              <a:t>까지 조사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3" name="직선 화살표 연결선 12"/>
          <p:cNvCxnSpPr/>
          <p:nvPr/>
        </p:nvCxnSpPr>
        <p:spPr>
          <a:xfrm flipH="1" flipV="1">
            <a:off x="5303912" y="2284485"/>
            <a:ext cx="720080" cy="108775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단일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validation_curve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함수 이용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0402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1" y="1052736"/>
            <a:ext cx="6607859" cy="352839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1" y="4581129"/>
            <a:ext cx="6607859" cy="1958758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단일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validation_curve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함수 이용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288356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ko-KR" altLang="en-US" dirty="0"/>
              <a:t>실행 결과</a:t>
            </a:r>
            <a:endParaRPr lang="en-US" altLang="ko-KR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618" y="1052736"/>
            <a:ext cx="6007783" cy="5477264"/>
          </a:xfrm>
          <a:prstGeom prst="rect">
            <a:avLst/>
          </a:prstGeo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4.10.2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단일 </a:t>
            </a:r>
            <a:r>
              <a:rPr lang="ko-KR" alt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하이퍼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매개변수 최적화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altLang="ko-K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validation_curve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함수 이용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382115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3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2774</TotalTime>
  <Words>6287</Words>
  <Application>Microsoft Office PowerPoint</Application>
  <PresentationFormat>와이드스크린</PresentationFormat>
  <Paragraphs>1192</Paragraphs>
  <Slides>132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132</vt:i4>
      </vt:variant>
    </vt:vector>
  </HeadingPairs>
  <TitlesOfParts>
    <vt:vector size="140" baseType="lpstr">
      <vt:lpstr>Wingdings</vt:lpstr>
      <vt:lpstr>Arial</vt:lpstr>
      <vt:lpstr>Cambria Math</vt:lpstr>
      <vt:lpstr>HY견고딕</vt:lpstr>
      <vt:lpstr>나눔손글씨 펜</vt:lpstr>
      <vt:lpstr>맑은 고딕</vt:lpstr>
      <vt:lpstr>Times New Roman</vt:lpstr>
      <vt:lpstr>1_Office 테마</vt:lpstr>
      <vt:lpstr>전북대학교 컴퓨터공학부 인공지능 심화교육 2023</vt:lpstr>
      <vt:lpstr>PowerPoint 프레젠테이션</vt:lpstr>
      <vt:lpstr>인공지능의 출현</vt:lpstr>
      <vt:lpstr>1.4.1 시장을 파고드는 인공지능 제품</vt:lpstr>
      <vt:lpstr>1.4.2 대중 속으로 파고드는 DIY 인공지능</vt:lpstr>
      <vt:lpstr>1.4.2 대중 속으로 파고드는 DIY 인공지능</vt:lpstr>
      <vt:lpstr>1.5.1 지배적인 공학적 관점</vt:lpstr>
      <vt:lpstr>1.5.2 규칙 기반 방법론 vs. 기계학습 방법론</vt:lpstr>
      <vt:lpstr>1.5.3 파이썬 프로그래밍</vt:lpstr>
      <vt:lpstr>2.7.1 인공지능 개발에 많이 쓰는 라이브러리</vt:lpstr>
      <vt:lpstr>기계학습과 인식</vt:lpstr>
      <vt:lpstr>3.1 기계학습 기초</vt:lpstr>
      <vt:lpstr>3.1.1 데이터셋 읽기</vt:lpstr>
      <vt:lpstr>3.1.1 iris 데이터셋 읽기</vt:lpstr>
      <vt:lpstr>3.1.1 iris 데이터셋 읽기</vt:lpstr>
      <vt:lpstr>3.1.1 iris 데이터셋 읽기</vt:lpstr>
      <vt:lpstr>3.1.1 기계 학습에서 데이터셋의 표현</vt:lpstr>
      <vt:lpstr>3.1.2 기계 학습 적용: 모델링과 예측</vt:lpstr>
      <vt:lpstr>3.1.2 기계 학습 적용: 모델링과 예측</vt:lpstr>
      <vt:lpstr>3.2.1 인공지능 설계 사례: 과일 등급을 분류하는 기계</vt:lpstr>
      <vt:lpstr>3.2.2 규칙 기반 vs. 고전적 기계 학습 vs. 딥러닝</vt:lpstr>
      <vt:lpstr>3.3 데이터에 대한 이해</vt:lpstr>
      <vt:lpstr>3.3.1 특징 공간에서 데이터 분포</vt:lpstr>
      <vt:lpstr>3.3.1 특징 공간에서 데이터 분포</vt:lpstr>
      <vt:lpstr>3.3.1 특징 공간에서 데이터 분포</vt:lpstr>
      <vt:lpstr>3.3.2 영상 데이터 사례: 필기 숫자</vt:lpstr>
      <vt:lpstr>3.3.2 영상 데이터 사례: 필기 숫자</vt:lpstr>
      <vt:lpstr>3.3.2 영상 데이터 사례: 필기 숫자</vt:lpstr>
      <vt:lpstr>3.3.4 텍스트 데이터 사례: 20newsgroups</vt:lpstr>
      <vt:lpstr>3.5 필기 숫자 인식</vt:lpstr>
      <vt:lpstr>3.5.1 화소 값을 특징으로 사용</vt:lpstr>
      <vt:lpstr>3.5.1 화소 값을 특징으로 사용</vt:lpstr>
      <vt:lpstr>3.6 성능 측정</vt:lpstr>
      <vt:lpstr>3.6.1 혼동 행렬과 성능 측정 기준</vt:lpstr>
      <vt:lpstr>3.6.1 혼동 행렬과 성능 측정 기준</vt:lpstr>
      <vt:lpstr>3.6.2 훈련/검증/테스트 집합으로 쪼개기</vt:lpstr>
      <vt:lpstr>3.6.2 훈련/검증/테스트 집합으로 쪼개기</vt:lpstr>
      <vt:lpstr>3.6.2 훈련/검증/테스트 집합으로 쪼개기</vt:lpstr>
      <vt:lpstr>3.6.2 훈련/검증/테스트 집합으로 쪼개기</vt:lpstr>
      <vt:lpstr>3.6.3 교차 검증</vt:lpstr>
      <vt:lpstr>3.6.3 교차 검증</vt:lpstr>
      <vt:lpstr>신경망 기초</vt:lpstr>
      <vt:lpstr>4.1 인공 신경망의 태동</vt:lpstr>
      <vt:lpstr>4.1.1 생물 신경망</vt:lpstr>
      <vt:lpstr>4.1.2 인공 신경망의 발상과 전개</vt:lpstr>
      <vt:lpstr>4.2 퍼셉트론의 원리</vt:lpstr>
      <vt:lpstr>4.2.1 퍼셉트론의 구조와 연산</vt:lpstr>
      <vt:lpstr>4.2.1 퍼셉트론의 구조와 연산</vt:lpstr>
      <vt:lpstr>4.2.2 퍼셉트론으로 인식하기</vt:lpstr>
      <vt:lpstr>4.2.2 퍼셉트론으로 인식하기</vt:lpstr>
      <vt:lpstr>4.2.2 퍼셉트론으로 인식하기</vt:lpstr>
      <vt:lpstr>4.3 사람의 학습과 신경망의 학습</vt:lpstr>
      <vt:lpstr>4.3.1 사람의 학습 알고리즘</vt:lpstr>
      <vt:lpstr>4.3.2 신경망의 학습 알고리즘</vt:lpstr>
      <vt:lpstr>4.4 퍼셉트론 학습 알고리즘</vt:lpstr>
      <vt:lpstr>4.4.1 손실 함수 설계</vt:lpstr>
      <vt:lpstr>4.4.2 학습 알고리즘 설계</vt:lpstr>
      <vt:lpstr>4.4.2 학습 알고리즘 설계</vt:lpstr>
      <vt:lpstr>4.4.2 학습 알고리즘 설계</vt:lpstr>
      <vt:lpstr>4.4.2 학습 알고리즘 설계</vt:lpstr>
      <vt:lpstr>4.4.2 학습 알고리즘 설계</vt:lpstr>
      <vt:lpstr>4.5 현대 기계 학습으로 확장</vt:lpstr>
      <vt:lpstr>4.5.1 현대적인 기계학습의 복잡도</vt:lpstr>
      <vt:lpstr>4.5.1 현대적인 기계학습의 복잡도</vt:lpstr>
      <vt:lpstr>4.5.2 스토캐스틱 경사 하강법</vt:lpstr>
      <vt:lpstr>4.5.2 스토캐스틱 경사 하강법</vt:lpstr>
      <vt:lpstr>4.7 다층 퍼셉트론</vt:lpstr>
      <vt:lpstr>4.7.1 특징 공간 변환</vt:lpstr>
      <vt:lpstr>4.7.1 특징 공간 변환</vt:lpstr>
      <vt:lpstr>4.7.1 특징 공간 변환</vt:lpstr>
      <vt:lpstr>4.7.1 특징 공간 변환</vt:lpstr>
      <vt:lpstr>4.7.2 다층 퍼셉트론의 구조</vt:lpstr>
      <vt:lpstr>4.7.2 다층 퍼셉트론의 구조</vt:lpstr>
      <vt:lpstr>4.7.3 다층 퍼셉트론의 동작</vt:lpstr>
      <vt:lpstr>4.7.3 다층 퍼셉트론의 동작</vt:lpstr>
      <vt:lpstr>4.7.3 다층 퍼셉트론의 동작</vt:lpstr>
      <vt:lpstr>4.7.3 다층 퍼셉트론의 동작</vt:lpstr>
      <vt:lpstr>4.7.4 활성 함수</vt:lpstr>
      <vt:lpstr>4.7.4 활성 함수</vt:lpstr>
      <vt:lpstr>4.8 오류 역전파 알고리즘</vt:lpstr>
      <vt:lpstr>4.8.1 손실 함수 설계</vt:lpstr>
      <vt:lpstr>4.8.1 손실 함수 설계</vt:lpstr>
      <vt:lpstr>4.8.2 학습 알고리즘</vt:lpstr>
      <vt:lpstr>4.8.2 학습 알고리즘</vt:lpstr>
      <vt:lpstr>4.9 다층 퍼셉트론 프로그래밍</vt:lpstr>
      <vt:lpstr>4.9.1 sklearn의 필기 숫자 데이터셋</vt:lpstr>
      <vt:lpstr>4.9.1 sklearn의 필기 숫자 데이터셋</vt:lpstr>
      <vt:lpstr>4.9.1 sklearn의 필기 숫자 데이터셋</vt:lpstr>
      <vt:lpstr>4.9.2 MNIST 데이터셋으로 확장하기</vt:lpstr>
      <vt:lpstr>4.9.2 MNIST 데이터셋으로 확장하기</vt:lpstr>
      <vt:lpstr>4.9.2 MNIST 데이터셋으로 확장하기</vt:lpstr>
      <vt:lpstr>4.10 하이퍼 매개변수 최적화</vt:lpstr>
      <vt:lpstr>4.10.1 하이퍼 매개변수 살피기</vt:lpstr>
      <vt:lpstr>4.10.1 하이퍼 매개변수 살피기</vt:lpstr>
      <vt:lpstr>4.10.1 하이퍼 매개변수 살피기</vt:lpstr>
      <vt:lpstr>4.10.2 단일 하이퍼 매개변수 최적화: validation_curve 함수 이용</vt:lpstr>
      <vt:lpstr>4.10.2 단일 하이퍼 매개변수 최적화: validation_curve 함수 이용</vt:lpstr>
      <vt:lpstr>4.10.2 단일 하이퍼 매개변수 최적화: validation_curve 함수 이용</vt:lpstr>
      <vt:lpstr>4.10.2 단일 하이퍼 매개변수 최적화: validation_curve 함수 이용</vt:lpstr>
      <vt:lpstr>5.1 딥러닝의 등장</vt:lpstr>
      <vt:lpstr>5.1.1 딥러닝의 기술 혁신</vt:lpstr>
      <vt:lpstr>5.1.1 딥러닝의 기술 혁신</vt:lpstr>
      <vt:lpstr>5.1.1 딥러닝의 기술 혁신</vt:lpstr>
      <vt:lpstr>5.1.1 딥러닝의 기술 혁신</vt:lpstr>
      <vt:lpstr>5.1.2 딥러닝 소프트웨어</vt:lpstr>
      <vt:lpstr>5.2.2 텐서 이해하기</vt:lpstr>
      <vt:lpstr>5.2.2 텐서 이해하기</vt:lpstr>
      <vt:lpstr>5.2.2 텐서 이해하기</vt:lpstr>
      <vt:lpstr>5.5 깊은 다층 퍼셉트론</vt:lpstr>
      <vt:lpstr>5.5.1 구조와 동작</vt:lpstr>
      <vt:lpstr>5.5.1 구조와 동작</vt:lpstr>
      <vt:lpstr>5.5.1 구조와 동작</vt:lpstr>
      <vt:lpstr>5.5.2 오류 역전파 알고리즘</vt:lpstr>
      <vt:lpstr>5.6 딥러닝의 학습 전략</vt:lpstr>
      <vt:lpstr>5.6.1 그레이디언트 소멸 문제와 해결책</vt:lpstr>
      <vt:lpstr>5.6.1 그레이디언트 소멸 문제와 해결책</vt:lpstr>
      <vt:lpstr>5.6.1 그레이디언트 소멸 문제와 해결책</vt:lpstr>
      <vt:lpstr>5.6.2 과잉 적합과 과잉 적합 회피 전략</vt:lpstr>
      <vt:lpstr>5.6.2 과잉 적합과 과잉 적합 회피 전략</vt:lpstr>
      <vt:lpstr>5.6.2 과잉 적합과 과잉 적합 회피 전략</vt:lpstr>
      <vt:lpstr>5.6.2 과잉 적합과 과잉 적합 회피 전략</vt:lpstr>
      <vt:lpstr>5.7 딥러닝이 사용하는 손실 함수</vt:lpstr>
      <vt:lpstr>5.7.1 평균제곱오차</vt:lpstr>
      <vt:lpstr>5.7.2 교차 엔트로피</vt:lpstr>
      <vt:lpstr>5.7.2 교차 엔트로피</vt:lpstr>
      <vt:lpstr>5.8 딥러닝이 사용하는 옵티마이저</vt:lpstr>
      <vt:lpstr>5.8.1 모멘텀을 적용한 옵티마이저</vt:lpstr>
      <vt:lpstr>5.8.1 모멘텀을 적용한 옵티마이저</vt:lpstr>
      <vt:lpstr>5.8.1 모멘텀을 적용한 옵티마이저</vt:lpstr>
      <vt:lpstr>5.8.2 적응적 학습률을 적용한 옵티마이저</vt:lpstr>
      <vt:lpstr>5.9 좋은 프로그래밍 스킬</vt:lpstr>
      <vt:lpstr>5.9 좋은 프로그래밍 스킬</vt:lpstr>
    </vt:vector>
  </TitlesOfParts>
  <Company>R&amp;D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오일석</dc:creator>
  <cp:lastModifiedBy>서다솜</cp:lastModifiedBy>
  <cp:revision>186</cp:revision>
  <dcterms:created xsi:type="dcterms:W3CDTF">2006-10-05T04:04:58Z</dcterms:created>
  <dcterms:modified xsi:type="dcterms:W3CDTF">2023-10-30T07:07:42Z</dcterms:modified>
</cp:coreProperties>
</file>