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E9E"/>
    <a:srgbClr val="CB9763"/>
    <a:srgbClr val="8AA5FA"/>
    <a:srgbClr val="6699FF"/>
    <a:srgbClr val="000000"/>
    <a:srgbClr val="FFFFC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E5A8E-3218-4A6A-8349-7A17BE237347}" v="1" dt="2023-10-30T07:11:11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서다솜" userId="ab055dfb-f1b3-4fd8-9356-025919eed407" providerId="ADAL" clId="{5CCDB575-975D-4C6F-AF3C-A02D3B8C9A38}"/>
    <pc:docChg chg="undo custSel addSld delSld modSld">
      <pc:chgData name="서다솜" userId="ab055dfb-f1b3-4fd8-9356-025919eed407" providerId="ADAL" clId="{5CCDB575-975D-4C6F-AF3C-A02D3B8C9A38}" dt="2022-12-02T07:54:10.255" v="28" actId="20577"/>
      <pc:docMkLst>
        <pc:docMk/>
      </pc:docMkLst>
      <pc:sldChg chg="modSp mod">
        <pc:chgData name="서다솜" userId="ab055dfb-f1b3-4fd8-9356-025919eed407" providerId="ADAL" clId="{5CCDB575-975D-4C6F-AF3C-A02D3B8C9A38}" dt="2022-12-02T07:51:50.150" v="2" actId="20577"/>
        <pc:sldMkLst>
          <pc:docMk/>
          <pc:sldMk cId="2693800636" sldId="256"/>
        </pc:sldMkLst>
        <pc:spChg chg="mod">
          <ac:chgData name="서다솜" userId="ab055dfb-f1b3-4fd8-9356-025919eed407" providerId="ADAL" clId="{5CCDB575-975D-4C6F-AF3C-A02D3B8C9A38}" dt="2022-12-02T07:51:50.150" v="2" actId="20577"/>
          <ac:spMkLst>
            <pc:docMk/>
            <pc:sldMk cId="2693800636" sldId="256"/>
            <ac:spMk id="3" creationId="{9240EAA7-F85F-813B-4957-60067C21138D}"/>
          </ac:spMkLst>
        </pc:spChg>
      </pc:sldChg>
      <pc:sldChg chg="del">
        <pc:chgData name="서다솜" userId="ab055dfb-f1b3-4fd8-9356-025919eed407" providerId="ADAL" clId="{5CCDB575-975D-4C6F-AF3C-A02D3B8C9A38}" dt="2022-12-02T07:51:52.749" v="3" actId="47"/>
        <pc:sldMkLst>
          <pc:docMk/>
          <pc:sldMk cId="1145068035" sldId="264"/>
        </pc:sldMkLst>
      </pc:sldChg>
      <pc:sldChg chg="modSp new mod">
        <pc:chgData name="서다솜" userId="ab055dfb-f1b3-4fd8-9356-025919eed407" providerId="ADAL" clId="{5CCDB575-975D-4C6F-AF3C-A02D3B8C9A38}" dt="2022-12-02T07:54:10.255" v="28" actId="20577"/>
        <pc:sldMkLst>
          <pc:docMk/>
          <pc:sldMk cId="1451021577" sldId="264"/>
        </pc:sldMkLst>
        <pc:spChg chg="mod">
          <ac:chgData name="서다솜" userId="ab055dfb-f1b3-4fd8-9356-025919eed407" providerId="ADAL" clId="{5CCDB575-975D-4C6F-AF3C-A02D3B8C9A38}" dt="2022-12-02T07:54:10.255" v="28" actId="20577"/>
          <ac:spMkLst>
            <pc:docMk/>
            <pc:sldMk cId="1451021577" sldId="264"/>
            <ac:spMk id="3" creationId="{A8FC8159-64E4-7A21-8FFA-4E4D399190CE}"/>
          </ac:spMkLst>
        </pc:spChg>
      </pc:sldChg>
      <pc:sldChg chg="del">
        <pc:chgData name="서다솜" userId="ab055dfb-f1b3-4fd8-9356-025919eed407" providerId="ADAL" clId="{5CCDB575-975D-4C6F-AF3C-A02D3B8C9A38}" dt="2022-12-02T07:51:52.749" v="3" actId="47"/>
        <pc:sldMkLst>
          <pc:docMk/>
          <pc:sldMk cId="4228709835" sldId="265"/>
        </pc:sldMkLst>
      </pc:sldChg>
      <pc:sldChg chg="del">
        <pc:chgData name="서다솜" userId="ab055dfb-f1b3-4fd8-9356-025919eed407" providerId="ADAL" clId="{5CCDB575-975D-4C6F-AF3C-A02D3B8C9A38}" dt="2022-12-02T07:51:52.749" v="3" actId="47"/>
        <pc:sldMkLst>
          <pc:docMk/>
          <pc:sldMk cId="1753402022" sldId="266"/>
        </pc:sldMkLst>
      </pc:sldChg>
      <pc:sldChg chg="del">
        <pc:chgData name="서다솜" userId="ab055dfb-f1b3-4fd8-9356-025919eed407" providerId="ADAL" clId="{5CCDB575-975D-4C6F-AF3C-A02D3B8C9A38}" dt="2022-12-02T07:51:52.749" v="3" actId="47"/>
        <pc:sldMkLst>
          <pc:docMk/>
          <pc:sldMk cId="630898616" sldId="267"/>
        </pc:sldMkLst>
      </pc:sldChg>
    </pc:docChg>
  </pc:docChgLst>
  <pc:docChgLst>
    <pc:chgData name="서다솜" userId="ab055dfb-f1b3-4fd8-9356-025919eed407" providerId="ADAL" clId="{061E5A8E-3218-4A6A-8349-7A17BE237347}"/>
    <pc:docChg chg="undo custSel delSld modSld">
      <pc:chgData name="서다솜" userId="ab055dfb-f1b3-4fd8-9356-025919eed407" providerId="ADAL" clId="{061E5A8E-3218-4A6A-8349-7A17BE237347}" dt="2023-10-30T07:13:02.795" v="24" actId="47"/>
      <pc:docMkLst>
        <pc:docMk/>
      </pc:docMkLst>
      <pc:sldChg chg="modSp del mod">
        <pc:chgData name="서다솜" userId="ab055dfb-f1b3-4fd8-9356-025919eed407" providerId="ADAL" clId="{061E5A8E-3218-4A6A-8349-7A17BE237347}" dt="2023-10-30T07:13:02.795" v="24" actId="47"/>
        <pc:sldMkLst>
          <pc:docMk/>
          <pc:sldMk cId="1451021577" sldId="264"/>
        </pc:sldMkLst>
        <pc:spChg chg="mod">
          <ac:chgData name="서다솜" userId="ab055dfb-f1b3-4fd8-9356-025919eed407" providerId="ADAL" clId="{061E5A8E-3218-4A6A-8349-7A17BE237347}" dt="2023-10-30T07:11:29.660" v="23" actId="20577"/>
          <ac:spMkLst>
            <pc:docMk/>
            <pc:sldMk cId="1451021577" sldId="264"/>
            <ac:spMk id="3" creationId="{A8FC8159-64E4-7A21-8FFA-4E4D399190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4CAFEC-A5CA-B369-652D-E6432E902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2ADD267-0865-C015-560A-54E2EB8EC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CBE112-8384-9C19-D4F5-9558C9CBE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F3C7-C5E0-4B8D-BBCE-735D47177D87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B6A0A4-FAE1-58CF-6A7E-A19B9A58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33B845-347C-C5B9-D9AD-2A72EF583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82D-6BA8-40DD-9D5D-27BC894509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96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053727-3CBF-CABF-71A7-4BACA432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ED735B0-866A-302B-9331-B5534EB14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C5435E-DF3C-6AEC-8576-7385AA03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F3C7-C5E0-4B8D-BBCE-735D47177D87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ABBF32-952B-AA1D-003B-A2D0B40D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5A84FC-860D-177D-9B13-689AEFB0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82D-6BA8-40DD-9D5D-27BC894509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30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7BAF2F5-27EF-C722-39CD-D54087BAF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11FDC22-EA46-008C-524B-5BADAE011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59F0EB-9D5F-5301-098C-70C75739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F3C7-C5E0-4B8D-BBCE-735D47177D87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4FE930-285A-3722-214B-B63AE6B2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92981F-F62B-2B9B-998A-FB14DDD9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82D-6BA8-40DD-9D5D-27BC894509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520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C37082-11DC-4CFD-4558-C4395857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863"/>
            <a:ext cx="10515600" cy="1325563"/>
          </a:xfrm>
        </p:spPr>
        <p:txBody>
          <a:bodyPr/>
          <a:lstStyle>
            <a:lvl1pPr>
              <a:defRPr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68122E-C2D9-B335-29D6-CFB5CD654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C873C2-FE83-6836-7883-82ED203D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F3C7-C5E0-4B8D-BBCE-735D47177D87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8997C6-976C-452A-252B-27F531CF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C0D01D-8A7A-6FF0-15EF-4E0C48D2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82D-6BA8-40DD-9D5D-27BC894509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95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62D3AD-6400-59E2-D4A3-D114D980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FB061A8-97D5-8C49-A924-47C93527D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6D8782-510A-7B68-0CC1-C73F782AB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F3C7-C5E0-4B8D-BBCE-735D47177D87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0E8BD7-38C2-E980-EC5D-241BE073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1BD74F-86DA-831F-B3FC-7BD78083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82D-6BA8-40DD-9D5D-27BC894509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A19AFD-77C2-5701-F6EE-BAA1E383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0BFDC0-553C-D838-8185-853665F84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551C5FF-09C1-EB46-3E81-6B8FDC1D5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1CC95A-0F6E-9051-A8EB-2C7DEDCD9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F3C7-C5E0-4B8D-BBCE-735D47177D87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73CD31C-270A-E02F-D711-BC77933B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33085E0-64A5-ECDA-EE81-DBD4F11C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82D-6BA8-40DD-9D5D-27BC894509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51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C150C7-CDAC-7FF6-96DA-70680501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765505-A0B9-0A9C-D3E7-E213AE4DE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5FA84F7-096D-86C5-1F12-493F7B211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E0A0EA7-1308-C8AC-472E-19310514E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1105D5E-B903-1778-0F91-43C5847FA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A4B3ECF-F5EE-8DB7-5DA4-6716879D4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F3C7-C5E0-4B8D-BBCE-735D47177D87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92FDF9D-A41D-DBDE-7871-775838DF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16EB2CF-C0E6-B283-00FA-5B2411EF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82D-6BA8-40DD-9D5D-27BC894509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66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DA8FF3-4DCF-34F0-8462-9B5385C6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2318355-2B12-7DE1-521F-6328584D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F3C7-C5E0-4B8D-BBCE-735D47177D87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E8DFD1D-C473-CB12-6452-DE140E1EA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FC97B8-3EC1-355E-52A0-ABD38499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82D-6BA8-40DD-9D5D-27BC894509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811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C6CFF3C-0350-CC9A-DA8E-6424D12F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F3C7-C5E0-4B8D-BBCE-735D47177D87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1A2179F-E7A8-224D-9289-65A762F0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D44638-3EC9-F661-A49D-3D24692A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82D-6BA8-40DD-9D5D-27BC894509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173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F93478-587A-65B5-3717-1E144FFE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EEA85C-7FBF-29D7-BCFF-37BE01F2D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2113A8D-4F51-D345-9109-A7E9D8FCF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254D76-A02F-0EE2-690F-F7F245BF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F3C7-C5E0-4B8D-BBCE-735D47177D87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E9ABCE-9A4E-F1E3-0A8D-09B8A8E5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1AF2A68-1C84-20AB-C4D8-7028DB1D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82D-6BA8-40DD-9D5D-27BC894509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72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5A252D-84CB-BBD9-AB7C-CFFEDC23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D4FFF6C-537F-47B2-6E48-9BD34382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F06A021-C003-24A5-CB96-E648A58BD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236C169-1E1A-CA75-D6F7-9C065086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F3C7-C5E0-4B8D-BBCE-735D47177D87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31AC86B-A388-2642-9934-05EB5382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C50CB7E-AF50-A8E9-1479-C0F7E48B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082D-6BA8-40DD-9D5D-27BC894509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31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B9DCEDD-B7E2-6C3D-8D85-89DCB67D5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F75879-3298-32FE-9CA8-2E64ABFA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D8A5ED-7F2F-A4AD-69D6-7E80EB15D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5F3C7-C5E0-4B8D-BBCE-735D47177D87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082C0A-F7FF-4D73-677F-7D9B4D768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9BD5EA-31E6-3019-346A-38640CD20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7082D-6BA8-40DD-9D5D-27BC894509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361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dayisbetterthanyesterday.tistory.com/80" TargetMode="Externa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ytorch.org/docs/stable/data.html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12" Type="http://schemas.microsoft.com/office/2017/06/relationships/model3d" Target="../media/model3d2.glb"/><Relationship Id="rId2" Type="http://schemas.openxmlformats.org/officeDocument/2006/relationships/hyperlink" Target="https://pytorch.org/docs/stable/nn.html#linear-lay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pytorch.org/docs/stable/checkpoint.html" TargetMode="External"/><Relationship Id="rId5" Type="http://schemas.openxmlformats.org/officeDocument/2006/relationships/hyperlink" Target="https://pytorch.org/docs/stable/nn.functional.html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svg"/><Relationship Id="rId9" Type="http://schemas.microsoft.com/office/2017/06/relationships/model3d" Target="../media/model3d1.glb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8E6BA7-AF02-A61C-57F1-5576E13E6E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PyTorch</a:t>
            </a:r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Tutorial</a:t>
            </a:r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240EAA7-F85F-813B-4957-60067C211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컴퓨터비전연구실</a:t>
            </a:r>
          </a:p>
        </p:txBody>
      </p:sp>
    </p:spTree>
    <p:extLst>
      <p:ext uri="{BB962C8B-B14F-4D97-AF65-F5344CB8AC3E}">
        <p14:creationId xmlns:p14="http://schemas.microsoft.com/office/powerpoint/2010/main" val="269380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03E40F-457B-C1F3-F8E6-0637B817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Deep Learning Libraries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8E905BF-C057-46D1-9955-0259309B6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412" y="2000583"/>
            <a:ext cx="3111003" cy="3477004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7DA7734-63B7-892C-CAC9-78714DBF3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451" y="2138400"/>
            <a:ext cx="2580522" cy="3410248"/>
          </a:xfrm>
          <a:prstGeom prst="rect">
            <a:avLst/>
          </a:prstGeom>
        </p:spPr>
      </p:pic>
      <p:pic>
        <p:nvPicPr>
          <p:cNvPr id="2050" name="Picture 2" descr="Keras 피드 | 더팀스">
            <a:extLst>
              <a:ext uri="{FF2B5EF4-FFF2-40B4-BE49-F238E27FC236}">
                <a16:creationId xmlns:a16="http://schemas.microsoft.com/office/drawing/2014/main" id="{7A9DC359-7548-9263-C72F-3C954ACF1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490" y="2553263"/>
            <a:ext cx="2580522" cy="25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61B593-1E85-4672-DB08-D9F5276A6DB8}"/>
              </a:ext>
            </a:extLst>
          </p:cNvPr>
          <p:cNvSpPr txBox="1"/>
          <p:nvPr/>
        </p:nvSpPr>
        <p:spPr>
          <a:xfrm>
            <a:off x="1856799" y="5548648"/>
            <a:ext cx="130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err="1"/>
              <a:t>Tensorflow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5EBBD2-69AA-1285-8790-FB94AD49B1C7}"/>
              </a:ext>
            </a:extLst>
          </p:cNvPr>
          <p:cNvSpPr txBox="1"/>
          <p:nvPr/>
        </p:nvSpPr>
        <p:spPr>
          <a:xfrm>
            <a:off x="5525694" y="5548648"/>
            <a:ext cx="98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err="1"/>
              <a:t>PyTorch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91226-3A1D-A6B8-EBF9-B7DFD19D432F}"/>
              </a:ext>
            </a:extLst>
          </p:cNvPr>
          <p:cNvSpPr txBox="1"/>
          <p:nvPr/>
        </p:nvSpPr>
        <p:spPr>
          <a:xfrm>
            <a:off x="9424527" y="5548648"/>
            <a:ext cx="74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err="1"/>
              <a:t>Keras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393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EC82B76E-05E5-F9BE-8768-59EF895EC89F}"/>
              </a:ext>
            </a:extLst>
          </p:cNvPr>
          <p:cNvSpPr/>
          <p:nvPr/>
        </p:nvSpPr>
        <p:spPr>
          <a:xfrm>
            <a:off x="6192912" y="1565154"/>
            <a:ext cx="4972050" cy="4846654"/>
          </a:xfrm>
          <a:prstGeom prst="roundRect">
            <a:avLst>
              <a:gd name="adj" fmla="val 7128"/>
            </a:avLst>
          </a:prstGeom>
          <a:solidFill>
            <a:schemeClr val="accent5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EZ~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1D28202-19F1-4897-EA0B-742D0866F9A0}"/>
              </a:ext>
            </a:extLst>
          </p:cNvPr>
          <p:cNvSpPr/>
          <p:nvPr/>
        </p:nvSpPr>
        <p:spPr>
          <a:xfrm>
            <a:off x="838200" y="1565154"/>
            <a:ext cx="4972050" cy="4846654"/>
          </a:xfrm>
          <a:prstGeom prst="roundRect">
            <a:avLst>
              <a:gd name="adj" fmla="val 7128"/>
            </a:avLst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어렵다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7E96BA3-8DD3-8DB7-A775-590E80D4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왜 </a:t>
            </a:r>
            <a:r>
              <a:rPr lang="en-US" altLang="ko-KR" dirty="0" err="1"/>
              <a:t>PyTorch</a:t>
            </a:r>
            <a:r>
              <a:rPr lang="en-US" altLang="ko-KR" dirty="0"/>
              <a:t> </a:t>
            </a:r>
            <a:r>
              <a:rPr lang="ko-KR" altLang="en-US" dirty="0"/>
              <a:t>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4" name="내용 개체 틀 4">
            <a:extLst>
              <a:ext uri="{FF2B5EF4-FFF2-40B4-BE49-F238E27FC236}">
                <a16:creationId xmlns:a16="http://schemas.microsoft.com/office/drawing/2014/main" id="{93E3BA14-72A9-4C5B-F794-2C1AF55A0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95" b="93895" l="6118" r="90824">
                        <a14:foregroundMark x1="30735" y1="61960" x2="39765" y2="77895"/>
                        <a14:foregroundMark x1="14353" y1="33053" x2="17784" y2="39107"/>
                        <a14:foregroundMark x1="8235" y1="30105" x2="6118" y2="37684"/>
                        <a14:foregroundMark x1="55765" y1="6526" x2="54353" y2="12842"/>
                        <a14:foregroundMark x1="44706" y1="5895" x2="45735" y2="6337"/>
                        <a14:foregroundMark x1="90118" y1="30947" x2="90824" y2="42947"/>
                        <a14:foregroundMark x1="53647" y1="91158" x2="53647" y2="93895"/>
                        <a14:backgroundMark x1="27059" y1="42737" x2="18353" y2="63368"/>
                        <a14:backgroundMark x1="25647" y1="49474" x2="26824" y2="63158"/>
                        <a14:backgroundMark x1="22588" y1="40000" x2="12706" y2="48000"/>
                        <a14:backgroundMark x1="50118" y1="5895" x2="48706" y2="96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038" y="1782061"/>
            <a:ext cx="636735" cy="711645"/>
          </a:xfr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DCA769E-B428-D281-2DC4-9943335E8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0625" l="2950" r="94985">
                        <a14:foregroundMark x1="14684" y1="58695" x2="11504" y2="63170"/>
                        <a14:foregroundMark x1="45133" y1="15848" x2="36198" y2="28421"/>
                        <a14:foregroundMark x1="11504" y1="63170" x2="14454" y2="67634"/>
                        <a14:foregroundMark x1="70501" y1="25223" x2="70875" y2="27297"/>
                        <a14:foregroundMark x1="87021" y1="41518" x2="96460" y2="67188"/>
                        <a14:foregroundMark x1="6785" y1="50000" x2="19469" y2="73661"/>
                        <a14:foregroundMark x1="36578" y1="90848" x2="59882" y2="90179"/>
                        <a14:foregroundMark x1="46791" y1="10957" x2="42773" y2="12723"/>
                        <a14:foregroundMark x1="2950" y1="51786" x2="7080" y2="58036"/>
                        <a14:foregroundMark x1="4130" y1="58482" x2="4130" y2="59152"/>
                        <a14:foregroundMark x1="46313" y1="13170" x2="50737" y2="6250"/>
                        <a14:backgroundMark x1="30383" y1="38393" x2="20354" y2="52232"/>
                        <a14:backgroundMark x1="35988" y1="34152" x2="20944" y2="50893"/>
                        <a14:backgroundMark x1="32448" y1="33705" x2="35398" y2="32589"/>
                        <a14:backgroundMark x1="14159" y1="53125" x2="20059" y2="57366"/>
                        <a14:backgroundMark x1="37758" y1="29241" x2="34808" y2="31920"/>
                        <a14:backgroundMark x1="76106" y1="29464" x2="66667" y2="32813"/>
                        <a14:backgroundMark x1="51032" y1="6027" x2="52507" y2="14955"/>
                        <a14:backgroundMark x1="16814" y1="59375" x2="15339" y2="564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2812" y="1668873"/>
            <a:ext cx="623123" cy="823478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304F9ACA-2A4F-F94F-2A05-87E669729F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십자형 10">
            <a:hlinkClick r:id="rId6"/>
            <a:extLst>
              <a:ext uri="{FF2B5EF4-FFF2-40B4-BE49-F238E27FC236}">
                <a16:creationId xmlns:a16="http://schemas.microsoft.com/office/drawing/2014/main" id="{0E09376D-A835-B771-B3E4-D324BB7E1214}"/>
              </a:ext>
            </a:extLst>
          </p:cNvPr>
          <p:cNvSpPr/>
          <p:nvPr/>
        </p:nvSpPr>
        <p:spPr>
          <a:xfrm rot="18967257">
            <a:off x="4920495" y="2521039"/>
            <a:ext cx="2124075" cy="2124075"/>
          </a:xfrm>
          <a:prstGeom prst="plus">
            <a:avLst>
              <a:gd name="adj" fmla="val 4024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5528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EC82B76E-05E5-F9BE-8768-59EF895EC89F}"/>
              </a:ext>
            </a:extLst>
          </p:cNvPr>
          <p:cNvSpPr/>
          <p:nvPr/>
        </p:nvSpPr>
        <p:spPr>
          <a:xfrm>
            <a:off x="6192912" y="1565154"/>
            <a:ext cx="4972050" cy="4846654"/>
          </a:xfrm>
          <a:prstGeom prst="roundRect">
            <a:avLst>
              <a:gd name="adj" fmla="val 7128"/>
            </a:avLst>
          </a:prstGeom>
          <a:solidFill>
            <a:schemeClr val="accent5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모델 가용성 시장 장악</a:t>
            </a:r>
            <a:r>
              <a:rPr lang="en-US" altLang="ko-KR" dirty="0">
                <a:solidFill>
                  <a:schemeClr val="tx1"/>
                </a:solidFill>
              </a:rPr>
              <a:t>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</a:rPr>
              <a:t>19</a:t>
            </a:r>
            <a:r>
              <a:rPr lang="ko-KR" altLang="en-US" dirty="0">
                <a:solidFill>
                  <a:schemeClr val="tx1"/>
                </a:solidFill>
              </a:rPr>
              <a:t>년 기준</a:t>
            </a:r>
            <a:r>
              <a:rPr lang="en-US" altLang="ko-KR" dirty="0">
                <a:solidFill>
                  <a:schemeClr val="tx1"/>
                </a:solidFill>
              </a:rPr>
              <a:t>, TF </a:t>
            </a:r>
            <a:r>
              <a:rPr lang="ko-KR" altLang="en-US" dirty="0">
                <a:solidFill>
                  <a:schemeClr val="tx1"/>
                </a:solidFill>
              </a:rPr>
              <a:t>이용 연구자의 </a:t>
            </a:r>
            <a:r>
              <a:rPr lang="en-US" altLang="ko-KR" dirty="0">
                <a:solidFill>
                  <a:schemeClr val="tx1"/>
                </a:solidFill>
              </a:rPr>
              <a:t>55% </a:t>
            </a:r>
            <a:r>
              <a:rPr lang="en-US" altLang="ko-KR" dirty="0" err="1">
                <a:solidFill>
                  <a:schemeClr val="tx1"/>
                </a:solidFill>
              </a:rPr>
              <a:t>PyTorch</a:t>
            </a:r>
            <a:r>
              <a:rPr lang="ko-KR" altLang="en-US" dirty="0">
                <a:solidFill>
                  <a:schemeClr val="tx1"/>
                </a:solidFill>
              </a:rPr>
              <a:t>로 이주</a:t>
            </a: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배포 지향을 향한 노력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중</a:t>
            </a:r>
            <a:endParaRPr lang="en-US" altLang="ko-K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ko-KR" altLang="en-US" dirty="0">
                <a:solidFill>
                  <a:schemeClr val="tx1"/>
                </a:solidFill>
                <a:sym typeface="Wingdings" panose="05000000000000000000" pitchFamily="2" charset="2"/>
              </a:rPr>
              <a:t>하지만 </a:t>
            </a:r>
            <a:r>
              <a:rPr lang="en-US" altLang="ko-KR" dirty="0" err="1">
                <a:solidFill>
                  <a:schemeClr val="tx1"/>
                </a:solidFill>
                <a:sym typeface="Wingdings" panose="05000000000000000000" pitchFamily="2" charset="2"/>
              </a:rPr>
              <a:t>PyTorch</a:t>
            </a:r>
            <a:r>
              <a:rPr lang="ko-KR" altLang="en-US" dirty="0">
                <a:solidFill>
                  <a:schemeClr val="tx1"/>
                </a:solidFill>
                <a:sym typeface="Wingdings" panose="05000000000000000000" pitchFamily="2" charset="2"/>
              </a:rPr>
              <a:t>도 일부 이용 가능</a:t>
            </a:r>
            <a:endParaRPr lang="en-US" altLang="ko-K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보다 직관적인 프로세스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이해에 좋다</a:t>
            </a:r>
            <a:r>
              <a:rPr lang="en-US" altLang="ko-KR" dirty="0">
                <a:solidFill>
                  <a:schemeClr val="tx1"/>
                </a:solidFill>
              </a:rPr>
              <a:t>!)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chemeClr val="tx1"/>
                </a:solidFill>
              </a:rPr>
              <a:t>Numpy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Python</a:t>
            </a:r>
            <a:r>
              <a:rPr lang="ko-KR" altLang="en-US" dirty="0">
                <a:solidFill>
                  <a:schemeClr val="tx1"/>
                </a:solidFill>
              </a:rPr>
              <a:t>과 유사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1D28202-19F1-4897-EA0B-742D0866F9A0}"/>
              </a:ext>
            </a:extLst>
          </p:cNvPr>
          <p:cNvSpPr/>
          <p:nvPr/>
        </p:nvSpPr>
        <p:spPr>
          <a:xfrm>
            <a:off x="838200" y="1565154"/>
            <a:ext cx="4972050" cy="4846654"/>
          </a:xfrm>
          <a:prstGeom prst="roundRect">
            <a:avLst>
              <a:gd name="adj" fmla="val 7128"/>
            </a:avLst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현저히 줄어든 모델 가용성</a:t>
            </a: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</a:rPr>
              <a:t>Google </a:t>
            </a:r>
            <a:r>
              <a:rPr lang="ko-KR" altLang="en-US" dirty="0">
                <a:solidFill>
                  <a:schemeClr val="tx1"/>
                </a:solidFill>
              </a:rPr>
              <a:t>내에서도 다른 프레임워크 이용</a:t>
            </a: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</a:rPr>
              <a:t>2.0 </a:t>
            </a:r>
            <a:r>
              <a:rPr lang="ko-KR" altLang="en-US" dirty="0">
                <a:solidFill>
                  <a:schemeClr val="tx1"/>
                </a:solidFill>
              </a:rPr>
              <a:t>이후 많은 개선</a:t>
            </a: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배포 지향 어플리케이션 최적</a:t>
            </a:r>
            <a:endParaRPr lang="en-US" altLang="ko-K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</a:rPr>
              <a:t>   </a:t>
            </a:r>
            <a:r>
              <a:rPr lang="en-US" altLang="ko-KR" dirty="0">
                <a:solidFill>
                  <a:schemeClr val="tx1"/>
                </a:solidFill>
                <a:sym typeface="Wingdings" panose="05000000000000000000" pitchFamily="2" charset="2"/>
              </a:rPr>
              <a:t> TF serving, TF Lite +</a:t>
            </a:r>
            <a:r>
              <a:rPr lang="ko-KR" alt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>
                <a:solidFill>
                  <a:schemeClr val="tx1"/>
                </a:solidFill>
                <a:sym typeface="Wingdings" panose="05000000000000000000" pitchFamily="2" charset="2"/>
              </a:rPr>
              <a:t>Coral TPU</a:t>
            </a: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훌륭한 생태계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7E96BA3-8DD3-8DB7-A775-590E80D4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왜 </a:t>
            </a:r>
            <a:r>
              <a:rPr lang="en-US" altLang="ko-KR" dirty="0" err="1"/>
              <a:t>PyTorch</a:t>
            </a:r>
            <a:r>
              <a:rPr lang="en-US" altLang="ko-KR" dirty="0"/>
              <a:t> </a:t>
            </a:r>
            <a:r>
              <a:rPr lang="ko-KR" altLang="en-US" dirty="0"/>
              <a:t>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4" name="내용 개체 틀 4">
            <a:extLst>
              <a:ext uri="{FF2B5EF4-FFF2-40B4-BE49-F238E27FC236}">
                <a16:creationId xmlns:a16="http://schemas.microsoft.com/office/drawing/2014/main" id="{93E3BA14-72A9-4C5B-F794-2C1AF55A0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95" b="93895" l="6118" r="90824">
                        <a14:foregroundMark x1="30735" y1="61960" x2="39765" y2="77895"/>
                        <a14:foregroundMark x1="14353" y1="33053" x2="17784" y2="39107"/>
                        <a14:foregroundMark x1="8235" y1="30105" x2="6118" y2="37684"/>
                        <a14:foregroundMark x1="55765" y1="6526" x2="54353" y2="12842"/>
                        <a14:foregroundMark x1="44706" y1="5895" x2="45735" y2="6337"/>
                        <a14:foregroundMark x1="90118" y1="30947" x2="90824" y2="42947"/>
                        <a14:foregroundMark x1="53647" y1="91158" x2="53647" y2="93895"/>
                        <a14:backgroundMark x1="27059" y1="42737" x2="18353" y2="63368"/>
                        <a14:backgroundMark x1="25647" y1="49474" x2="26824" y2="63158"/>
                        <a14:backgroundMark x1="22588" y1="40000" x2="12706" y2="48000"/>
                        <a14:backgroundMark x1="50118" y1="5895" x2="48706" y2="96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038" y="1782061"/>
            <a:ext cx="636735" cy="711645"/>
          </a:xfr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DCA769E-B428-D281-2DC4-9943335E8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0625" l="2950" r="94985">
                        <a14:foregroundMark x1="14684" y1="58695" x2="11504" y2="63170"/>
                        <a14:foregroundMark x1="45133" y1="15848" x2="36198" y2="28421"/>
                        <a14:foregroundMark x1="11504" y1="63170" x2="14454" y2="67634"/>
                        <a14:foregroundMark x1="70501" y1="25223" x2="70875" y2="27297"/>
                        <a14:foregroundMark x1="87021" y1="41518" x2="96460" y2="67188"/>
                        <a14:foregroundMark x1="6785" y1="50000" x2="19469" y2="73661"/>
                        <a14:foregroundMark x1="36578" y1="90848" x2="59882" y2="90179"/>
                        <a14:foregroundMark x1="46791" y1="10957" x2="42773" y2="12723"/>
                        <a14:foregroundMark x1="2950" y1="51786" x2="7080" y2="58036"/>
                        <a14:foregroundMark x1="4130" y1="58482" x2="4130" y2="59152"/>
                        <a14:foregroundMark x1="46313" y1="13170" x2="50737" y2="6250"/>
                        <a14:backgroundMark x1="30383" y1="38393" x2="20354" y2="52232"/>
                        <a14:backgroundMark x1="35988" y1="34152" x2="20944" y2="50893"/>
                        <a14:backgroundMark x1="32448" y1="33705" x2="35398" y2="32589"/>
                        <a14:backgroundMark x1="14159" y1="53125" x2="20059" y2="57366"/>
                        <a14:backgroundMark x1="37758" y1="29241" x2="34808" y2="31920"/>
                        <a14:backgroundMark x1="76106" y1="29464" x2="66667" y2="32813"/>
                        <a14:backgroundMark x1="51032" y1="6027" x2="52507" y2="14955"/>
                        <a14:backgroundMark x1="16814" y1="59375" x2="15339" y2="564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2812" y="1668873"/>
            <a:ext cx="623123" cy="82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9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E8A82F-6A22-69F4-62D6-A12FF260D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왜 </a:t>
            </a:r>
            <a:r>
              <a:rPr lang="en-US" altLang="ko-KR" dirty="0" err="1"/>
              <a:t>PyTorch</a:t>
            </a:r>
            <a:r>
              <a:rPr lang="en-US" altLang="ko-KR" dirty="0"/>
              <a:t> </a:t>
            </a:r>
            <a:r>
              <a:rPr lang="ko-KR" altLang="en-US" dirty="0"/>
              <a:t>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1026" name="Picture 2" descr="Tensorflow VS Pytorch">
            <a:extLst>
              <a:ext uri="{FF2B5EF4-FFF2-40B4-BE49-F238E27FC236}">
                <a16:creationId xmlns:a16="http://schemas.microsoft.com/office/drawing/2014/main" id="{5E4B50E3-A7E3-1269-D201-108FEA287F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06" y="1538288"/>
            <a:ext cx="8076788" cy="484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2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92AD7E-B0DD-9EF2-1C4A-9082E6CF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Tensor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4C000EA-4F05-7C82-428E-18DBD6430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428" y="1491433"/>
            <a:ext cx="4485999" cy="4943104"/>
          </a:xfr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671C232-D51D-7559-FD1B-4AC6395D7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61" y="509242"/>
            <a:ext cx="3721705" cy="255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as tensor">
            <a:extLst>
              <a:ext uri="{FF2B5EF4-FFF2-40B4-BE49-F238E27FC236}">
                <a16:creationId xmlns:a16="http://schemas.microsoft.com/office/drawing/2014/main" id="{1441226D-534D-6DE8-7945-9C8485148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278187"/>
            <a:ext cx="4677229" cy="35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97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AF58D5-FC78-4B80-0FDF-F1AC901D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PyTorch</a:t>
            </a:r>
            <a:r>
              <a:rPr lang="en-US" altLang="ko-KR" dirty="0"/>
              <a:t> API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A1FE2B-C68A-66CC-AC23-12CD5B15E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dirty="0"/>
              <a:t>torch</a:t>
            </a:r>
          </a:p>
          <a:p>
            <a:pPr>
              <a:lnSpc>
                <a:spcPct val="120000"/>
              </a:lnSpc>
            </a:pPr>
            <a:r>
              <a:rPr lang="en-US" altLang="ko-KR" sz="2400" dirty="0" err="1"/>
              <a:t>torch.autograd</a:t>
            </a:r>
            <a:endParaRPr lang="en-US" altLang="ko-KR" sz="2400" dirty="0"/>
          </a:p>
          <a:p>
            <a:pPr>
              <a:lnSpc>
                <a:spcPct val="120000"/>
              </a:lnSpc>
            </a:pPr>
            <a:r>
              <a:rPr lang="en-US" altLang="ko-KR" sz="2400" dirty="0" err="1"/>
              <a:t>torch.nn</a:t>
            </a:r>
            <a:endParaRPr lang="en-US" altLang="ko-KR" sz="2400" dirty="0"/>
          </a:p>
          <a:p>
            <a:pPr>
              <a:lnSpc>
                <a:spcPct val="120000"/>
              </a:lnSpc>
            </a:pPr>
            <a:r>
              <a:rPr lang="en-US" altLang="ko-KR" sz="2400" dirty="0" err="1"/>
              <a:t>torch.multiprocessing</a:t>
            </a:r>
            <a:endParaRPr lang="en-US" altLang="ko-KR" sz="2400" dirty="0"/>
          </a:p>
          <a:p>
            <a:pPr>
              <a:lnSpc>
                <a:spcPct val="120000"/>
              </a:lnSpc>
            </a:pPr>
            <a:r>
              <a:rPr lang="en-US" altLang="ko-KR" sz="2400" dirty="0" err="1"/>
              <a:t>torch.utils</a:t>
            </a:r>
            <a:endParaRPr lang="en-US" altLang="ko-KR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ko-KR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/>
              <a:t>* </a:t>
            </a:r>
            <a:r>
              <a:rPr lang="en-US" altLang="ko-KR" sz="2400" dirty="0" err="1"/>
              <a:t>Torchvision</a:t>
            </a:r>
            <a:endParaRPr lang="ko-KR" altLang="en-US" sz="2400" dirty="0"/>
          </a:p>
        </p:txBody>
      </p:sp>
      <p:pic>
        <p:nvPicPr>
          <p:cNvPr id="5" name="그래픽 4" descr="풍선을 가진 아이 단색으로 채워진">
            <a:hlinkClick r:id="rId2"/>
            <a:extLst>
              <a:ext uri="{FF2B5EF4-FFF2-40B4-BE49-F238E27FC236}">
                <a16:creationId xmlns:a16="http://schemas.microsoft.com/office/drawing/2014/main" id="{76CD770C-3ADC-C90D-7974-C897EB073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8253" y="2989218"/>
            <a:ext cx="439782" cy="439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8" name="그래픽 7" descr="풍선을 가진 아이 단색으로 채워진">
            <a:hlinkClick r:id="rId5"/>
            <a:extLst>
              <a:ext uri="{FF2B5EF4-FFF2-40B4-BE49-F238E27FC236}">
                <a16:creationId xmlns:a16="http://schemas.microsoft.com/office/drawing/2014/main" id="{353070D9-A503-2A20-57DA-796ED8558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78035" y="2989218"/>
            <a:ext cx="439782" cy="439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모델 8" descr="Fire Emoji">
                <a:hlinkClick r:id="rId8"/>
                <a:extLst>
                  <a:ext uri="{FF2B5EF4-FFF2-40B4-BE49-F238E27FC236}">
                    <a16:creationId xmlns:a16="http://schemas.microsoft.com/office/drawing/2014/main" id="{4324DD45-AE47-EDFA-DB4D-A0CB20AED5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7499585"/>
                  </p:ext>
                </p:extLst>
              </p:nvPr>
            </p:nvGraphicFramePr>
            <p:xfrm>
              <a:off x="2618099" y="4123606"/>
              <a:ext cx="383285" cy="563259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383285" cy="563259"/>
                    </a:xfrm>
                    <a:prstGeom prst="rect">
                      <a:avLst/>
                    </a:prstGeom>
                  </am3d:spPr>
                  <am3d:camera>
                    <am3d:pos x="0" y="0" z="6614760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70218" d="1000000"/>
                    <am3d:preTrans dx="-864279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6900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모델 8" descr="Fire Emoji">
                <a:hlinkClick r:id="rId8"/>
                <a:extLst>
                  <a:ext uri="{FF2B5EF4-FFF2-40B4-BE49-F238E27FC236}">
                    <a16:creationId xmlns:a16="http://schemas.microsoft.com/office/drawing/2014/main" id="{4324DD45-AE47-EDFA-DB4D-A0CB20AED5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8099" y="4123606"/>
                <a:ext cx="383285" cy="563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3D 모델 10" descr="Exploding Head Emoji">
                <a:hlinkClick r:id="rId11"/>
                <a:extLst>
                  <a:ext uri="{FF2B5EF4-FFF2-40B4-BE49-F238E27FC236}">
                    <a16:creationId xmlns:a16="http://schemas.microsoft.com/office/drawing/2014/main" id="{22F1C37B-AF07-D06D-327B-6C2273EECEA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4029570"/>
                  </p:ext>
                </p:extLst>
              </p:nvPr>
            </p:nvGraphicFramePr>
            <p:xfrm>
              <a:off x="3096170" y="4132312"/>
              <a:ext cx="552722" cy="556925"/>
            </p:xfrm>
            <a:graphic>
              <a:graphicData uri="http://schemas.microsoft.com/office/drawing/2017/model3d">
                <am3d:model3d r:embed="rId12">
                  <am3d:spPr>
                    <a:xfrm>
                      <a:off x="0" y="0"/>
                      <a:ext cx="552722" cy="556925"/>
                    </a:xfrm>
                    <a:prstGeom prst="rect">
                      <a:avLst/>
                    </a:prstGeom>
                  </am3d:spPr>
                  <am3d:camera>
                    <am3d:pos x="0" y="0" z="8060011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244" d="1000000"/>
                    <am3d:preTrans dx="0" dy="-17483194" dz="63708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3"/>
                  </am3d:raster>
                  <am3d:objViewport viewportSz="96883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3D 모델 10" descr="Exploding Head Emoji">
                <a:hlinkClick r:id="rId11"/>
                <a:extLst>
                  <a:ext uri="{FF2B5EF4-FFF2-40B4-BE49-F238E27FC236}">
                    <a16:creationId xmlns:a16="http://schemas.microsoft.com/office/drawing/2014/main" id="{22F1C37B-AF07-D06D-327B-6C2273EECE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96170" y="4132312"/>
                <a:ext cx="552722" cy="5569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84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52DDF89-3EB9-7D91-7B91-28B9B71B4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739" y="1723876"/>
            <a:ext cx="2580522" cy="34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46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111</Words>
  <Application>Microsoft Office PowerPoint</Application>
  <PresentationFormat>와이드스크린</PresentationFormat>
  <Paragraphs>39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나눔스퀘어 ExtraBold</vt:lpstr>
      <vt:lpstr>나눔스퀘어라운드 Bold</vt:lpstr>
      <vt:lpstr>Arial</vt:lpstr>
      <vt:lpstr>Wingdings</vt:lpstr>
      <vt:lpstr>맑은 고딕</vt:lpstr>
      <vt:lpstr>Office 테마</vt:lpstr>
      <vt:lpstr>PyTorch Tutorial</vt:lpstr>
      <vt:lpstr>Deep Learning Libraries</vt:lpstr>
      <vt:lpstr>왜 PyTorch 인가?</vt:lpstr>
      <vt:lpstr>왜 PyTorch 인가?</vt:lpstr>
      <vt:lpstr>왜 PyTorch 인가?</vt:lpstr>
      <vt:lpstr>Tensor</vt:lpstr>
      <vt:lpstr>PyTorch API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PyTorch Tutorial</dc:title>
  <dc:creator>202055342@student.jbnu.ac.kr</dc:creator>
  <cp:lastModifiedBy>서다솜</cp:lastModifiedBy>
  <cp:revision>2</cp:revision>
  <dcterms:created xsi:type="dcterms:W3CDTF">2022-11-02T04:13:30Z</dcterms:created>
  <dcterms:modified xsi:type="dcterms:W3CDTF">2023-10-30T07:13:08Z</dcterms:modified>
</cp:coreProperties>
</file>