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1232" r:id="rId3"/>
    <p:sldId id="1387" r:id="rId4"/>
    <p:sldId id="1226" r:id="rId5"/>
    <p:sldId id="1352" r:id="rId6"/>
    <p:sldId id="1388" r:id="rId7"/>
    <p:sldId id="1228" r:id="rId8"/>
    <p:sldId id="1368" r:id="rId9"/>
    <p:sldId id="1374" r:id="rId10"/>
    <p:sldId id="1375" r:id="rId11"/>
    <p:sldId id="1376" r:id="rId12"/>
    <p:sldId id="1373" r:id="rId13"/>
    <p:sldId id="1377" r:id="rId14"/>
    <p:sldId id="1378" r:id="rId15"/>
    <p:sldId id="1380" r:id="rId16"/>
    <p:sldId id="1398" r:id="rId17"/>
    <p:sldId id="1356" r:id="rId18"/>
    <p:sldId id="1381" r:id="rId19"/>
    <p:sldId id="1365" r:id="rId20"/>
    <p:sldId id="1370" r:id="rId21"/>
    <p:sldId id="1372" r:id="rId22"/>
    <p:sldId id="1371" r:id="rId23"/>
    <p:sldId id="1364" r:id="rId24"/>
    <p:sldId id="1363" r:id="rId25"/>
    <p:sldId id="1394" r:id="rId26"/>
    <p:sldId id="1401" r:id="rId27"/>
    <p:sldId id="1353" r:id="rId28"/>
    <p:sldId id="1396" r:id="rId29"/>
    <p:sldId id="1389" r:id="rId30"/>
    <p:sldId id="1390" r:id="rId31"/>
    <p:sldId id="1399" r:id="rId32"/>
    <p:sldId id="1400" r:id="rId33"/>
    <p:sldId id="1397" r:id="rId34"/>
    <p:sldId id="1357" r:id="rId35"/>
    <p:sldId id="1358" r:id="rId36"/>
    <p:sldId id="1359" r:id="rId37"/>
    <p:sldId id="1360" r:id="rId38"/>
    <p:sldId id="1362" r:id="rId39"/>
    <p:sldId id="1225" r:id="rId40"/>
    <p:sldId id="1386" r:id="rId41"/>
    <p:sldId id="1402" r:id="rId42"/>
    <p:sldId id="1382" r:id="rId43"/>
    <p:sldId id="1354" r:id="rId44"/>
    <p:sldId id="1243" r:id="rId45"/>
    <p:sldId id="1366" r:id="rId46"/>
    <p:sldId id="1361" r:id="rId47"/>
    <p:sldId id="1367" r:id="rId48"/>
    <p:sldId id="1385" r:id="rId4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1FF"/>
    <a:srgbClr val="548235"/>
    <a:srgbClr val="A9D18E"/>
    <a:srgbClr val="FFFFFF"/>
    <a:srgbClr val="9CB9EB"/>
    <a:srgbClr val="A76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87415"/>
  </p:normalViewPr>
  <p:slideViewPr>
    <p:cSldViewPr snapToGrid="0">
      <p:cViewPr varScale="1">
        <p:scale>
          <a:sx n="89" d="100"/>
          <a:sy n="89" d="100"/>
        </p:scale>
        <p:origin x="207" y="57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042CDB0C-284A-2473-AA6A-AF8BB600FB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B8D5F5C-9EF5-F5EA-3142-7F456C4355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5BCCB-8971-0C41-A88D-5FC799EF4B08}" type="datetimeFigureOut">
              <a:rPr kumimoji="1" lang="ko-Kore-KR" altLang="en-US" smtClean="0"/>
              <a:t>09/24/2024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12809CF-8FAD-6AF8-6DD7-BE64868B19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E479DDC-3D71-9FA7-CD7F-D2E92ED27B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89500-EA6B-214C-860F-5B9E3A29B65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90855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7EF9BE6B-BCDC-4DE2-8EDA-49EFCA0C5A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1F10427-09EB-C343-0EFC-87890EFB6DF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848FF-B3D4-1240-8D53-4E217FE1671A}" type="datetimeFigureOut">
              <a:rPr kumimoji="1" lang="ko-Kore-KR" altLang="en-US" smtClean="0"/>
              <a:t>09/24/2024</a:t>
            </a:fld>
            <a:endParaRPr kumimoji="1" lang="ko-Kore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8E992DDB-0E45-0E0F-B41C-2F3D7D823B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214FD579-E1AF-BE82-E80A-ED69B67A1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583489A-2AF7-BC85-4A5B-5DDD9F8448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CCE5774-8DC1-FB4A-9441-A6E165AF77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3AA77-39D1-014E-AD07-AD8F293FC9CF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AA77-39D1-014E-AD07-AD8F293FC9CF}" type="slidenum">
              <a:rPr kumimoji="1" lang="ko-Kore-KR" altLang="en-US" smtClean="0"/>
              <a:t>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6301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>
            <a:extLst>
              <a:ext uri="{FF2B5EF4-FFF2-40B4-BE49-F238E27FC236}">
                <a16:creationId xmlns:a16="http://schemas.microsoft.com/office/drawing/2014/main" id="{E34B8CAC-8231-8712-A772-3231BB52C011}"/>
              </a:ext>
            </a:extLst>
          </p:cNvPr>
          <p:cNvGrpSpPr/>
          <p:nvPr userDrawn="1"/>
        </p:nvGrpSpPr>
        <p:grpSpPr>
          <a:xfrm>
            <a:off x="-33619" y="-171400"/>
            <a:ext cx="12225619" cy="7072182"/>
            <a:chOff x="-33619" y="-171400"/>
            <a:chExt cx="12225619" cy="7072182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86F94389-A2AE-07C6-AC8D-AC8278247F5C}"/>
                </a:ext>
              </a:extLst>
            </p:cNvPr>
            <p:cNvSpPr/>
            <p:nvPr/>
          </p:nvSpPr>
          <p:spPr>
            <a:xfrm>
              <a:off x="0" y="0"/>
              <a:ext cx="12192000" cy="5632022"/>
            </a:xfrm>
            <a:prstGeom prst="rect">
              <a:avLst/>
            </a:prstGeom>
            <a:solidFill>
              <a:srgbClr val="003A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68F5BB4-9DA7-630F-2248-23BC045AE37E}"/>
                </a:ext>
              </a:extLst>
            </p:cNvPr>
            <p:cNvSpPr/>
            <p:nvPr/>
          </p:nvSpPr>
          <p:spPr>
            <a:xfrm>
              <a:off x="0" y="5632022"/>
              <a:ext cx="12192000" cy="1268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7361A0C3-204C-BC2A-BA3C-5EB16D5A8573}"/>
                </a:ext>
              </a:extLst>
            </p:cNvPr>
            <p:cNvCxnSpPr/>
            <p:nvPr/>
          </p:nvCxnSpPr>
          <p:spPr>
            <a:xfrm>
              <a:off x="4799856" y="2464052"/>
              <a:ext cx="2664296" cy="0"/>
            </a:xfrm>
            <a:prstGeom prst="line">
              <a:avLst/>
            </a:prstGeom>
            <a:ln>
              <a:solidFill>
                <a:srgbClr val="D2DF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BBF0E741-5B3D-8CEC-99CD-F57A1F392C55}"/>
                </a:ext>
              </a:extLst>
            </p:cNvPr>
            <p:cNvCxnSpPr/>
            <p:nvPr/>
          </p:nvCxnSpPr>
          <p:spPr>
            <a:xfrm>
              <a:off x="4799856" y="4011831"/>
              <a:ext cx="2664296" cy="0"/>
            </a:xfrm>
            <a:prstGeom prst="line">
              <a:avLst/>
            </a:prstGeom>
            <a:ln>
              <a:solidFill>
                <a:srgbClr val="D2DF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A89B0D6D-AB89-CCCB-0D27-A5475BDDF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1000"/>
                      </a14:imgEffect>
                      <a14:imgEffect>
                        <a14:brightnessContrast bright="76000" contras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9709" y="-171400"/>
              <a:ext cx="2320331" cy="5904656"/>
            </a:xfrm>
            <a:prstGeom prst="rect">
              <a:avLst/>
            </a:prstGeom>
            <a:effectLst/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0DB14824-32D9-D459-D26F-925DDDB3C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1000"/>
                      </a14:imgEffect>
                      <a14:imgEffect>
                        <a14:brightnessContrast bright="76000" contras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3619" y="-43859"/>
              <a:ext cx="2097071" cy="5904656"/>
            </a:xfrm>
            <a:prstGeom prst="rect">
              <a:avLst/>
            </a:prstGeom>
            <a:effectLst/>
          </p:spPr>
        </p:pic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39328279-30F9-38FF-9FEE-452BFDC54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5880" y="5926862"/>
              <a:ext cx="2088232" cy="489321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22EA7D6C-2385-0F68-6AA0-AB6D0EB07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38868"/>
            <a:ext cx="9144000" cy="104591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BAC178-556C-417C-6CBF-1DAC116E7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07368"/>
            <a:ext cx="9144000" cy="46135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0A4DB6-5C5D-9501-E6EA-7CC547D9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2DCBCD-4CCC-4145-B6A0-EB6D1121C05A}" type="datetime1">
              <a:rPr lang="ko-KR" altLang="en-US" smtClean="0"/>
              <a:t>2024-09-24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57D7BE-0905-23DE-8974-7616C6CD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4A1A714-9625-D417-AC29-CF36E0FA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DAEA414-8D08-49A4-A586-47F68F37585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36" name="부제목 2">
            <a:extLst>
              <a:ext uri="{FF2B5EF4-FFF2-40B4-BE49-F238E27FC236}">
                <a16:creationId xmlns:a16="http://schemas.microsoft.com/office/drawing/2014/main" id="{37CF4283-ECB6-02BF-1FEF-A578ADA337FD}"/>
              </a:ext>
            </a:extLst>
          </p:cNvPr>
          <p:cNvSpPr txBox="1">
            <a:spLocks/>
          </p:cNvSpPr>
          <p:nvPr userDrawn="1"/>
        </p:nvSpPr>
        <p:spPr>
          <a:xfrm>
            <a:off x="1560004" y="4052982"/>
            <a:ext cx="9144000" cy="461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7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99A0A6-4A34-D20A-94EF-BA3AC5C9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5E93A98-AA32-7491-EE4F-B88B699AD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FF990E-DD95-67C0-DD72-73C1BAA8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D46789-D510-7D44-BB4C-1DED1B0BCCBD}" type="datetime1">
              <a:rPr lang="ko-KR" altLang="en-US" smtClean="0"/>
              <a:t>2024-09-24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A2A396-D59E-3F47-C32C-D199D1AA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802C9D-E3D3-F837-D1A0-8F9FB90B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EA414-8D08-49A4-A586-47F68F3758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325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E3ECD4B-7501-7300-A918-568F30133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186BD37-0F35-B482-8F2E-B8447F9FD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49078C-31F0-7279-0034-734872699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37A2C-C6D0-574B-A38D-C34CDB9938C1}" type="datetime1">
              <a:rPr lang="ko-KR" altLang="en-US" smtClean="0"/>
              <a:t>2024-09-24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4F970F-2410-C263-CBB7-7AA65D1C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CDEF1E5-8B35-3280-9644-605E571E7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EA414-8D08-49A4-A586-47F68F3758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323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57A147-E8DE-DEC8-EC39-58708C73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E77794F-AAE5-DA95-0811-12106E032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5E3B55C-6738-9133-DAE7-A0E172202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4D582E-DA29-F34A-8BF1-F0CAB998719C}" type="datetime1">
              <a:rPr lang="ko-KR" altLang="en-US" smtClean="0"/>
              <a:t>2024-09-24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E95A17-252F-0A6F-61E3-D993D5ED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B320E0-87E4-285E-0473-84FA51D25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DAEA414-8D08-49A4-A586-47F68F37585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845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8C4207-765E-675B-ADD3-3DC2161AB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170ED3-FC68-68F0-4D6C-EF8AEC082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88EE73-8618-5B7F-B622-A9148B45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7E7B53-1F97-FD43-88E6-69556193D37F}" type="datetime1">
              <a:rPr lang="ko-KR" altLang="en-US" smtClean="0"/>
              <a:t>2024-09-24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41702F-CF0E-4462-9002-00D841027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97BFB9-43B5-11ED-E531-D6EB69E06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DAEA414-8D08-49A4-A586-47F68F37585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56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D4AEB2-31A3-705B-8229-A089C665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00FEFCF-F535-1719-DD2D-B454CC746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C29CCD2-3A34-475A-FDF9-D623C337B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97F6F11-9500-988D-D6A7-E031C919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FADDA-068B-8245-AA3E-0D6444A32513}" type="datetime1">
              <a:rPr lang="ko-KR" altLang="en-US" smtClean="0"/>
              <a:t>2024-09-24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B4A7D3-F620-1E6D-8E49-B9A81774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86CFD39-28E1-F84B-8C03-4DFED460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DAEA414-8D08-49A4-A586-47F68F37585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430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652176-7179-469C-A916-6C5EEE0A5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F5FCFBB-8B29-EF4B-4959-FCC14B6D1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7A02702-E28F-5F05-7798-8798F30D8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EE01CFE-5EBF-0180-B99B-8B6A93D76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65055E0-874D-188E-ACFA-1666932002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21D86C-13B5-6298-FCEA-2A7DF75C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B58A2E-F742-774B-B30F-976E71A5DB01}" type="datetime1">
              <a:rPr lang="ko-KR" altLang="en-US" smtClean="0"/>
              <a:t>2024-09-24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BA69770-6E72-5CD5-135A-0E74C846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EBFC547-1144-9C8B-7D09-322870AC1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DAEA414-8D08-49A4-A586-47F68F37585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920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6220C5-D4BE-A64B-85DB-508E25EB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617EC0F-6C19-A71E-72A4-90675CCAE2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2045B4-2703-2046-8E24-9C4AC0D05627}" type="datetime1">
              <a:rPr lang="ko-KR" altLang="en-US" smtClean="0"/>
              <a:t>2024-09-24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B00124D-542A-F1A4-00F6-9876A8299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A34D1F1-4711-376D-5036-7F39A089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EA414-8D08-49A4-A586-47F68F3758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507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18633C6-A5DF-D098-01BC-65760575A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C61761-6166-8946-B99B-CCBF9117818E}" type="datetime1">
              <a:rPr lang="ko-KR" altLang="en-US" smtClean="0"/>
              <a:t>2024-09-24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AC31A23-A023-EAC4-5C42-446C8E5D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CBAFD5E-36E3-9224-21FE-96B43DA5F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EA414-8D08-49A4-A586-47F68F3758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862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FDDBC3-3AA6-1F77-6D68-5D097A7ED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299475-49D7-F98C-49DE-201CE86A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969F78-531C-2BF8-91D6-7F7B448DB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58A45A8-3415-2494-1DBC-240FBE41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E076C-78B0-EE49-9E71-D24BC882D9D2}" type="datetime1">
              <a:rPr lang="ko-KR" altLang="en-US" smtClean="0"/>
              <a:t>2024-09-24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F930BB-DCF9-4F08-7151-ADDF0167A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B13E419-825C-B9D4-364B-E5C368A7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EA414-8D08-49A4-A586-47F68F3758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4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06385B-C499-FA0C-74BF-20D85EA5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1A14BFD-A00D-2ADD-1D34-F30A80C329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62ADA77-0A53-865F-70DE-B15F8CC3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47776A5-2F7F-95C8-B81B-4FD4E71F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7838B3-F85D-E743-ADFC-41CB836C2994}" type="datetime1">
              <a:rPr lang="ko-KR" altLang="en-US" smtClean="0"/>
              <a:t>2024-09-24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9D48479-88A4-AC0A-9CDE-C7750F10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98F6F80-8A8C-3864-3ACE-C278513D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EA414-8D08-49A4-A586-47F68F3758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080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40501C4-E5B9-6374-4DAC-B628C41C3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765D8DD-9B13-0222-0E90-E0B29B1AE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3287"/>
            <a:ext cx="10515600" cy="512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4F7BCC3-A86E-532F-52CE-A401E15DA146}"/>
              </a:ext>
            </a:extLst>
          </p:cNvPr>
          <p:cNvSpPr/>
          <p:nvPr userDrawn="1"/>
        </p:nvSpPr>
        <p:spPr>
          <a:xfrm>
            <a:off x="0" y="0"/>
            <a:ext cx="12192000" cy="282770"/>
          </a:xfrm>
          <a:prstGeom prst="rect">
            <a:avLst/>
          </a:prstGeom>
          <a:solidFill>
            <a:srgbClr val="00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674BADE-CAC7-8237-60CB-FC69B5F7FD06}"/>
              </a:ext>
            </a:extLst>
          </p:cNvPr>
          <p:cNvSpPr/>
          <p:nvPr userDrawn="1"/>
        </p:nvSpPr>
        <p:spPr>
          <a:xfrm>
            <a:off x="0" y="6768752"/>
            <a:ext cx="12192000" cy="116632"/>
          </a:xfrm>
          <a:prstGeom prst="rect">
            <a:avLst/>
          </a:prstGeom>
          <a:solidFill>
            <a:srgbClr val="00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300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110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image" Target="../media/image10.png"/><Relationship Id="rId4" Type="http://schemas.openxmlformats.org/officeDocument/2006/relationships/image" Target="../media/image35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110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4" Type="http://schemas.openxmlformats.org/officeDocument/2006/relationships/image" Target="../media/image35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0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4" Type="http://schemas.openxmlformats.org/officeDocument/2006/relationships/image" Target="../media/image35.pn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openxmlformats.org/officeDocument/2006/relationships/image" Target="../media/image110.png"/><Relationship Id="rId21" Type="http://schemas.openxmlformats.org/officeDocument/2006/relationships/image" Target="../media/image28.png"/><Relationship Id="rId7" Type="http://schemas.openxmlformats.org/officeDocument/2006/relationships/image" Target="../media/image150.png"/><Relationship Id="rId12" Type="http://schemas.openxmlformats.org/officeDocument/2006/relationships/image" Target="../media/image20.png"/><Relationship Id="rId17" Type="http://schemas.openxmlformats.org/officeDocument/2006/relationships/image" Target="../media/image24.png"/><Relationship Id="rId2" Type="http://schemas.openxmlformats.org/officeDocument/2006/relationships/image" Target="../media/image11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10" Type="http://schemas.openxmlformats.org/officeDocument/2006/relationships/image" Target="../media/image18.png"/><Relationship Id="rId19" Type="http://schemas.openxmlformats.org/officeDocument/2006/relationships/image" Target="../media/image26.png"/><Relationship Id="rId4" Type="http://schemas.openxmlformats.org/officeDocument/2006/relationships/image" Target="../media/image35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35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10.png"/><Relationship Id="rId7" Type="http://schemas.openxmlformats.org/officeDocument/2006/relationships/image" Target="../media/image26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11" Type="http://schemas.openxmlformats.org/officeDocument/2006/relationships/image" Target="../media/image30.png"/><Relationship Id="rId5" Type="http://schemas.openxmlformats.org/officeDocument/2006/relationships/image" Target="../media/image241.png"/><Relationship Id="rId10" Type="http://schemas.openxmlformats.org/officeDocument/2006/relationships/image" Target="../media/image29.png"/><Relationship Id="rId9" Type="http://schemas.openxmlformats.org/officeDocument/2006/relationships/image" Target="../media/image2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KetpPOHrmSgif6UXmIJovl2phcKAZdTg#scrollTo=rqUfYfFROkq7" TargetMode="External"/><Relationship Id="rId2" Type="http://schemas.openxmlformats.org/officeDocument/2006/relationships/hyperlink" Target="https://colab.research.google.com/drive/1Gx8sjSWz3W64ZbhPRTX_3uyHvisqtigS#scrollTo=D_hDi8KzNgM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5" Type="http://schemas.openxmlformats.org/officeDocument/2006/relationships/image" Target="../media/image230.png"/><Relationship Id="rId10" Type="http://schemas.openxmlformats.org/officeDocument/2006/relationships/image" Target="../media/image18.png"/><Relationship Id="rId4" Type="http://schemas.openxmlformats.org/officeDocument/2006/relationships/image" Target="../media/image35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40.png"/><Relationship Id="rId7" Type="http://schemas.openxmlformats.org/officeDocument/2006/relationships/image" Target="../media/image27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10" Type="http://schemas.openxmlformats.org/officeDocument/2006/relationships/image" Target="../media/image300.png"/><Relationship Id="rId4" Type="http://schemas.openxmlformats.org/officeDocument/2006/relationships/image" Target="../media/image10.png"/><Relationship Id="rId9" Type="http://schemas.openxmlformats.org/officeDocument/2006/relationships/image" Target="../media/image2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KetpPOHrmSgif6UXmIJovl2phcKAZdTg#scrollTo=rqUfYfFROkq7" TargetMode="External"/><Relationship Id="rId2" Type="http://schemas.openxmlformats.org/officeDocument/2006/relationships/hyperlink" Target="https://colab.research.google.com/drive/1Gx8sjSWz3W64ZbhPRTX_3uyHvisqtigS#scrollTo=D_hDi8KzNgM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4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KPLab/sentence-transformers/blob/master/sentence_transformers/cross_encoder/CrossEncoder.py" TargetMode="External"/><Relationship Id="rId2" Type="http://schemas.openxmlformats.org/officeDocument/2006/relationships/hyperlink" Target="https://github.com/UKPLab/sentence-transformers/blob/master/examples/training/ms_marco/train_cross-encoder_scratch.p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bert.net/examples/training/ms_marco/README.html?highlight=multiplenegative#bi-encoder" TargetMode="External"/><Relationship Id="rId5" Type="http://schemas.openxmlformats.org/officeDocument/2006/relationships/hyperlink" Target="https://github.com/UKPLab/sentence-transformers/blob/master/examples/training/ms_marco/train_bi-encoder_mnrl.py" TargetMode="External"/><Relationship Id="rId4" Type="http://schemas.openxmlformats.org/officeDocument/2006/relationships/hyperlink" Target="https://www.sbert.net/docs/package_reference/cross_encoder.html?highlight=model%20fi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huggingface.co/spaces/mteb/leaderboard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huggingface.co/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korquad.github.io/" TargetMode="External"/><Relationship Id="rId2" Type="http://schemas.openxmlformats.org/officeDocument/2006/relationships/hyperlink" Target="https://huggingface.co/datasets/castorini/mr-tydi/viewer/kore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ggingface.co/skt/kobert-base-v1" TargetMode="External"/><Relationship Id="rId5" Type="http://schemas.openxmlformats.org/officeDocument/2006/relationships/hyperlink" Target="https://huggingface.co/bert-base-multilingual-uncased" TargetMode="External"/><Relationship Id="rId4" Type="http://schemas.openxmlformats.org/officeDocument/2006/relationships/hyperlink" Target="https://huggingface.co/datasets/squad_kor_v1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s://huggingface.co/docs/transformers/model_doc/bert#transformers.BertForSequenceClassific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110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0.png"/><Relationship Id="rId4" Type="http://schemas.openxmlformats.org/officeDocument/2006/relationships/image" Target="../media/image35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B660F0-1939-D3E4-C71B-DDADDD6BE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06044"/>
            <a:ext cx="9144000" cy="1045911"/>
          </a:xfrm>
        </p:spPr>
        <p:txBody>
          <a:bodyPr>
            <a:noAutofit/>
          </a:bodyPr>
          <a:lstStyle/>
          <a:p>
            <a:r>
              <a:rPr lang="ko-KR" altLang="en-US" sz="48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자연언어처리 특강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C89E80-5B1A-D241-303B-A07A2431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3432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06F4222-B016-0BF7-BF56-365C3A3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AFEBA3A-1661-280B-A3AD-11477E7E9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24"/>
          <a:stretch/>
        </p:blipFill>
        <p:spPr>
          <a:xfrm>
            <a:off x="1414807" y="2811164"/>
            <a:ext cx="6364264" cy="2982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FF4B8858-BB9F-AFCC-1FBC-EA8F232AC2A2}"/>
                  </a:ext>
                </a:extLst>
              </p:cNvPr>
              <p:cNvSpPr/>
              <p:nvPr/>
            </p:nvSpPr>
            <p:spPr>
              <a:xfrm>
                <a:off x="4973412" y="3051325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FF4B8858-BB9F-AFCC-1FBC-EA8F232AC2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3051325"/>
                <a:ext cx="531461" cy="283002"/>
              </a:xfrm>
              <a:prstGeom prst="roundRect">
                <a:avLst/>
              </a:prstGeom>
              <a:blipFill>
                <a:blip r:embed="rId3"/>
                <a:stretch>
                  <a:fillRect l="-5618" r="-2247" b="-4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3B66891D-A3F8-D6B5-DE00-375A71AF5A94}"/>
                  </a:ext>
                </a:extLst>
              </p:cNvPr>
              <p:cNvSpPr/>
              <p:nvPr/>
            </p:nvSpPr>
            <p:spPr>
              <a:xfrm>
                <a:off x="4973412" y="2669663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3B66891D-A3F8-D6B5-DE00-375A71AF5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2669663"/>
                <a:ext cx="531461" cy="283002"/>
              </a:xfrm>
              <a:prstGeom prst="roundRect">
                <a:avLst/>
              </a:prstGeom>
              <a:blipFill>
                <a:blip r:embed="rId4"/>
                <a:stretch>
                  <a:fillRect l="-5618" r="-2247" b="-62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69363168-860B-919A-1EEA-C798002402D9}"/>
                  </a:ext>
                </a:extLst>
              </p:cNvPr>
              <p:cNvSpPr/>
              <p:nvPr/>
            </p:nvSpPr>
            <p:spPr>
              <a:xfrm>
                <a:off x="4973412" y="2288001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69363168-860B-919A-1EEA-C79800240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2288001"/>
                <a:ext cx="531461" cy="283002"/>
              </a:xfrm>
              <a:prstGeom prst="roundRect">
                <a:avLst/>
              </a:prstGeom>
              <a:blipFill>
                <a:blip r:embed="rId5"/>
                <a:stretch>
                  <a:fillRect l="-5618" r="-2247" b="-40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사각형: 둥근 모서리 16">
                <a:extLst>
                  <a:ext uri="{FF2B5EF4-FFF2-40B4-BE49-F238E27FC236}">
                    <a16:creationId xmlns:a16="http://schemas.microsoft.com/office/drawing/2014/main" id="{DE036553-F813-3934-A41B-F065D65FAA91}"/>
                  </a:ext>
                </a:extLst>
              </p:cNvPr>
              <p:cNvSpPr/>
              <p:nvPr/>
            </p:nvSpPr>
            <p:spPr>
              <a:xfrm>
                <a:off x="4973412" y="1642017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7" name="사각형: 둥근 모서리 16">
                <a:extLst>
                  <a:ext uri="{FF2B5EF4-FFF2-40B4-BE49-F238E27FC236}">
                    <a16:creationId xmlns:a16="http://schemas.microsoft.com/office/drawing/2014/main" id="{DE036553-F813-3934-A41B-F065D65FA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1642017"/>
                <a:ext cx="531461" cy="283002"/>
              </a:xfrm>
              <a:prstGeom prst="roundRect">
                <a:avLst/>
              </a:prstGeom>
              <a:blipFill>
                <a:blip r:embed="rId6"/>
                <a:stretch>
                  <a:fillRect l="-6742" r="-3371" b="-40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A437931-E1A3-D217-9B6D-58FF7274CF2E}"/>
              </a:ext>
            </a:extLst>
          </p:cNvPr>
          <p:cNvSpPr txBox="1"/>
          <p:nvPr/>
        </p:nvSpPr>
        <p:spPr>
          <a:xfrm rot="5400000">
            <a:off x="5086958" y="1954983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p:sp>
        <p:nvSpPr>
          <p:cNvPr id="29" name="제목 1">
            <a:extLst>
              <a:ext uri="{FF2B5EF4-FFF2-40B4-BE49-F238E27FC236}">
                <a16:creationId xmlns:a16="http://schemas.microsoft.com/office/drawing/2014/main" id="{11294B85-D51D-1BC3-AC0F-8036BC92C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533"/>
          </a:xfrm>
        </p:spPr>
        <p:txBody>
          <a:bodyPr/>
          <a:lstStyle/>
          <a:p>
            <a:r>
              <a:rPr lang="en-US" altLang="ko-KR" dirty="0"/>
              <a:t>Dense</a:t>
            </a:r>
            <a:r>
              <a:rPr lang="ko-KR" altLang="en-US" dirty="0"/>
              <a:t> </a:t>
            </a:r>
            <a:r>
              <a:rPr lang="en-US" altLang="ko-KR" dirty="0"/>
              <a:t>Retrieval: </a:t>
            </a:r>
            <a:r>
              <a:rPr lang="en-US" altLang="ko-KR" sz="4200" dirty="0"/>
              <a:t>Bi-Encoder</a:t>
            </a:r>
            <a:endParaRPr lang="ko-KR" altLang="en-US" sz="4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45D268-863F-840D-CD11-165E80879D26}"/>
              </a:ext>
            </a:extLst>
          </p:cNvPr>
          <p:cNvSpPr txBox="1"/>
          <p:nvPr/>
        </p:nvSpPr>
        <p:spPr>
          <a:xfrm rot="10800000">
            <a:off x="8156309" y="5934816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FA93F6-35A5-B43C-1F60-3DF3A3E3BAF9}"/>
                  </a:ext>
                </a:extLst>
              </p:cNvPr>
              <p:cNvSpPr txBox="1"/>
              <p:nvPr/>
            </p:nvSpPr>
            <p:spPr>
              <a:xfrm>
                <a:off x="6282540" y="6379276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FA93F6-35A5-B43C-1F60-3DF3A3E3B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540" y="6379276"/>
                <a:ext cx="97959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D6D0E4-C900-70CB-EA40-322E046DA7C5}"/>
                  </a:ext>
                </a:extLst>
              </p:cNvPr>
              <p:cNvSpPr txBox="1"/>
              <p:nvPr/>
            </p:nvSpPr>
            <p:spPr>
              <a:xfrm>
                <a:off x="8934426" y="6379276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D6D0E4-C900-70CB-EA40-322E046DA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426" y="6379276"/>
                <a:ext cx="97959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2FA6356-6FE8-6A2F-2AB0-7DB30EDA0200}"/>
                  </a:ext>
                </a:extLst>
              </p:cNvPr>
              <p:cNvSpPr txBox="1"/>
              <p:nvPr/>
            </p:nvSpPr>
            <p:spPr>
              <a:xfrm>
                <a:off x="7095721" y="6379276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2FA6356-6FE8-6A2F-2AB0-7DB30EDA0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721" y="6379276"/>
                <a:ext cx="97959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0DBF1E4-D7F3-7F43-30A8-E22DDD541347}"/>
              </a:ext>
            </a:extLst>
          </p:cNvPr>
          <p:cNvSpPr txBox="1"/>
          <p:nvPr/>
        </p:nvSpPr>
        <p:spPr>
          <a:xfrm>
            <a:off x="1169331" y="5830707"/>
            <a:ext cx="68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Input: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B408325-D241-6719-481B-93A41A92A8BC}"/>
              </a:ext>
            </a:extLst>
          </p:cNvPr>
          <p:cNvSpPr/>
          <p:nvPr/>
        </p:nvSpPr>
        <p:spPr>
          <a:xfrm>
            <a:off x="1873762" y="3008194"/>
            <a:ext cx="3083422" cy="37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중괄호 6">
            <a:extLst>
              <a:ext uri="{FF2B5EF4-FFF2-40B4-BE49-F238E27FC236}">
                <a16:creationId xmlns:a16="http://schemas.microsoft.com/office/drawing/2014/main" id="{EFB10A98-99C1-D98F-71F5-9B46A5DCA3E6}"/>
              </a:ext>
            </a:extLst>
          </p:cNvPr>
          <p:cNvSpPr/>
          <p:nvPr/>
        </p:nvSpPr>
        <p:spPr>
          <a:xfrm>
            <a:off x="5761952" y="1642017"/>
            <a:ext cx="193964" cy="169231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0796F1-B0EF-782A-472A-2AE5F536ACBD}"/>
              </a:ext>
            </a:extLst>
          </p:cNvPr>
          <p:cNvSpPr txBox="1"/>
          <p:nvPr/>
        </p:nvSpPr>
        <p:spPr>
          <a:xfrm>
            <a:off x="5997108" y="2127442"/>
            <a:ext cx="587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2"/>
                </a:solidFill>
              </a:rPr>
              <a:t>미리 </a:t>
            </a:r>
            <a:r>
              <a:rPr lang="ko-KR" altLang="en-US" b="1" dirty="0" err="1">
                <a:solidFill>
                  <a:schemeClr val="accent2"/>
                </a:solidFill>
              </a:rPr>
              <a:t>임베딩된</a:t>
            </a:r>
            <a:r>
              <a:rPr lang="ko-KR" altLang="en-US" b="1" dirty="0">
                <a:solidFill>
                  <a:schemeClr val="accent2"/>
                </a:solidFill>
              </a:rPr>
              <a:t> 문서들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pic>
        <p:nvPicPr>
          <p:cNvPr id="2" name="Picture 2" descr="파일 문서 - 다운로드 무료 아이콘">
            <a:extLst>
              <a:ext uri="{FF2B5EF4-FFF2-40B4-BE49-F238E27FC236}">
                <a16:creationId xmlns:a16="http://schemas.microsoft.com/office/drawing/2014/main" id="{4F9B2C02-6EB0-F1DC-0E35-56CAE44A2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85" y="5496089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파일 문서 - 다운로드 무료 아이콘">
            <a:extLst>
              <a:ext uri="{FF2B5EF4-FFF2-40B4-BE49-F238E27FC236}">
                <a16:creationId xmlns:a16="http://schemas.microsoft.com/office/drawing/2014/main" id="{74620F84-3807-FE2F-7A8B-DE030ED15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375" y="5496089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파일 문서 - 다운로드 무료 아이콘">
            <a:extLst>
              <a:ext uri="{FF2B5EF4-FFF2-40B4-BE49-F238E27FC236}">
                <a16:creationId xmlns:a16="http://schemas.microsoft.com/office/drawing/2014/main" id="{E26EBE1F-96B4-BB27-82C9-37791A0A2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244" y="5496089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565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06F4222-B016-0BF7-BF56-365C3A3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AFEBA3A-1661-280B-A3AD-11477E7E9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24"/>
          <a:stretch/>
        </p:blipFill>
        <p:spPr>
          <a:xfrm>
            <a:off x="1414807" y="2811164"/>
            <a:ext cx="6364264" cy="2982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FF4B8858-BB9F-AFCC-1FBC-EA8F232AC2A2}"/>
                  </a:ext>
                </a:extLst>
              </p:cNvPr>
              <p:cNvSpPr/>
              <p:nvPr/>
            </p:nvSpPr>
            <p:spPr>
              <a:xfrm>
                <a:off x="4973412" y="3051325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FF4B8858-BB9F-AFCC-1FBC-EA8F232AC2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3051325"/>
                <a:ext cx="531461" cy="283002"/>
              </a:xfrm>
              <a:prstGeom prst="roundRect">
                <a:avLst/>
              </a:prstGeom>
              <a:blipFill>
                <a:blip r:embed="rId3"/>
                <a:stretch>
                  <a:fillRect l="-5618" r="-2247" b="-4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3B66891D-A3F8-D6B5-DE00-375A71AF5A94}"/>
                  </a:ext>
                </a:extLst>
              </p:cNvPr>
              <p:cNvSpPr/>
              <p:nvPr/>
            </p:nvSpPr>
            <p:spPr>
              <a:xfrm>
                <a:off x="4973412" y="2669663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3B66891D-A3F8-D6B5-DE00-375A71AF5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2669663"/>
                <a:ext cx="531461" cy="283002"/>
              </a:xfrm>
              <a:prstGeom prst="roundRect">
                <a:avLst/>
              </a:prstGeom>
              <a:blipFill>
                <a:blip r:embed="rId4"/>
                <a:stretch>
                  <a:fillRect l="-5618" r="-2247" b="-62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69363168-860B-919A-1EEA-C798002402D9}"/>
                  </a:ext>
                </a:extLst>
              </p:cNvPr>
              <p:cNvSpPr/>
              <p:nvPr/>
            </p:nvSpPr>
            <p:spPr>
              <a:xfrm>
                <a:off x="4973412" y="2288001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69363168-860B-919A-1EEA-C79800240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2288001"/>
                <a:ext cx="531461" cy="283002"/>
              </a:xfrm>
              <a:prstGeom prst="roundRect">
                <a:avLst/>
              </a:prstGeom>
              <a:blipFill>
                <a:blip r:embed="rId5"/>
                <a:stretch>
                  <a:fillRect l="-5618" r="-2247" b="-40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사각형: 둥근 모서리 16">
                <a:extLst>
                  <a:ext uri="{FF2B5EF4-FFF2-40B4-BE49-F238E27FC236}">
                    <a16:creationId xmlns:a16="http://schemas.microsoft.com/office/drawing/2014/main" id="{DE036553-F813-3934-A41B-F065D65FAA91}"/>
                  </a:ext>
                </a:extLst>
              </p:cNvPr>
              <p:cNvSpPr/>
              <p:nvPr/>
            </p:nvSpPr>
            <p:spPr>
              <a:xfrm>
                <a:off x="4973412" y="1642017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7" name="사각형: 둥근 모서리 16">
                <a:extLst>
                  <a:ext uri="{FF2B5EF4-FFF2-40B4-BE49-F238E27FC236}">
                    <a16:creationId xmlns:a16="http://schemas.microsoft.com/office/drawing/2014/main" id="{DE036553-F813-3934-A41B-F065D65FA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1642017"/>
                <a:ext cx="531461" cy="283002"/>
              </a:xfrm>
              <a:prstGeom prst="roundRect">
                <a:avLst/>
              </a:prstGeom>
              <a:blipFill>
                <a:blip r:embed="rId6"/>
                <a:stretch>
                  <a:fillRect l="-6742" r="-3371" b="-40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A437931-E1A3-D217-9B6D-58FF7274CF2E}"/>
              </a:ext>
            </a:extLst>
          </p:cNvPr>
          <p:cNvSpPr txBox="1"/>
          <p:nvPr/>
        </p:nvSpPr>
        <p:spPr>
          <a:xfrm rot="5400000">
            <a:off x="5086958" y="1954983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p:sp>
        <p:nvSpPr>
          <p:cNvPr id="29" name="제목 1">
            <a:extLst>
              <a:ext uri="{FF2B5EF4-FFF2-40B4-BE49-F238E27FC236}">
                <a16:creationId xmlns:a16="http://schemas.microsoft.com/office/drawing/2014/main" id="{11294B85-D51D-1BC3-AC0F-8036BC92C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533"/>
          </a:xfrm>
        </p:spPr>
        <p:txBody>
          <a:bodyPr/>
          <a:lstStyle/>
          <a:p>
            <a:r>
              <a:rPr lang="en-US" altLang="ko-KR" dirty="0"/>
              <a:t>Dense</a:t>
            </a:r>
            <a:r>
              <a:rPr lang="ko-KR" altLang="en-US" dirty="0"/>
              <a:t> </a:t>
            </a:r>
            <a:r>
              <a:rPr lang="en-US" altLang="ko-KR" dirty="0"/>
              <a:t>Retrieval: </a:t>
            </a:r>
            <a:r>
              <a:rPr lang="en-US" altLang="ko-KR" sz="4200" dirty="0"/>
              <a:t>Bi-Encoder</a:t>
            </a:r>
            <a:endParaRPr lang="ko-KR" altLang="en-US" sz="4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45D268-863F-840D-CD11-165E80879D26}"/>
              </a:ext>
            </a:extLst>
          </p:cNvPr>
          <p:cNvSpPr txBox="1"/>
          <p:nvPr/>
        </p:nvSpPr>
        <p:spPr>
          <a:xfrm rot="10800000">
            <a:off x="8156309" y="5934816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FA93F6-35A5-B43C-1F60-3DF3A3E3BAF9}"/>
                  </a:ext>
                </a:extLst>
              </p:cNvPr>
              <p:cNvSpPr txBox="1"/>
              <p:nvPr/>
            </p:nvSpPr>
            <p:spPr>
              <a:xfrm>
                <a:off x="6282540" y="6379276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FA93F6-35A5-B43C-1F60-3DF3A3E3B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540" y="6379276"/>
                <a:ext cx="97959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D6D0E4-C900-70CB-EA40-322E046DA7C5}"/>
                  </a:ext>
                </a:extLst>
              </p:cNvPr>
              <p:cNvSpPr txBox="1"/>
              <p:nvPr/>
            </p:nvSpPr>
            <p:spPr>
              <a:xfrm>
                <a:off x="8934426" y="6379276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D6D0E4-C900-70CB-EA40-322E046DA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426" y="6379276"/>
                <a:ext cx="97959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2FA6356-6FE8-6A2F-2AB0-7DB30EDA0200}"/>
                  </a:ext>
                </a:extLst>
              </p:cNvPr>
              <p:cNvSpPr txBox="1"/>
              <p:nvPr/>
            </p:nvSpPr>
            <p:spPr>
              <a:xfrm>
                <a:off x="7095721" y="6379276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2FA6356-6FE8-6A2F-2AB0-7DB30EDA0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721" y="6379276"/>
                <a:ext cx="97959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AE7371E-3CC6-CB23-92EF-3715335ED877}"/>
                  </a:ext>
                </a:extLst>
              </p:cNvPr>
              <p:cNvSpPr txBox="1"/>
              <p:nvPr/>
            </p:nvSpPr>
            <p:spPr>
              <a:xfrm>
                <a:off x="2628120" y="5842382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𝑢𝑒𝑟𝑦</m:t>
                      </m:r>
                    </m:oMath>
                  </m:oMathPara>
                </a14:m>
                <a:endParaRPr lang="ko-KR" alt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AE7371E-3CC6-CB23-92EF-3715335ED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120" y="5842382"/>
                <a:ext cx="729672" cy="369332"/>
              </a:xfrm>
              <a:prstGeom prst="rect">
                <a:avLst/>
              </a:prstGeom>
              <a:blipFill>
                <a:blip r:embed="rId15"/>
                <a:stretch>
                  <a:fillRect r="-7500"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0DBF1E4-D7F3-7F43-30A8-E22DDD541347}"/>
              </a:ext>
            </a:extLst>
          </p:cNvPr>
          <p:cNvSpPr txBox="1"/>
          <p:nvPr/>
        </p:nvSpPr>
        <p:spPr>
          <a:xfrm>
            <a:off x="1169331" y="5830707"/>
            <a:ext cx="68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Input: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ED29091-412A-7C5D-959E-F12F21AD24D0}"/>
              </a:ext>
            </a:extLst>
          </p:cNvPr>
          <p:cNvSpPr/>
          <p:nvPr/>
        </p:nvSpPr>
        <p:spPr>
          <a:xfrm>
            <a:off x="2636746" y="3008194"/>
            <a:ext cx="2329064" cy="37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중괄호 6">
            <a:extLst>
              <a:ext uri="{FF2B5EF4-FFF2-40B4-BE49-F238E27FC236}">
                <a16:creationId xmlns:a16="http://schemas.microsoft.com/office/drawing/2014/main" id="{B88CC710-DC1A-F9F2-BCD3-3B64C8794F9A}"/>
              </a:ext>
            </a:extLst>
          </p:cNvPr>
          <p:cNvSpPr/>
          <p:nvPr/>
        </p:nvSpPr>
        <p:spPr>
          <a:xfrm>
            <a:off x="5761952" y="1642017"/>
            <a:ext cx="193964" cy="169231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FDBAD-2185-50F6-BFBA-1CC318344F33}"/>
              </a:ext>
            </a:extLst>
          </p:cNvPr>
          <p:cNvSpPr txBox="1"/>
          <p:nvPr/>
        </p:nvSpPr>
        <p:spPr>
          <a:xfrm>
            <a:off x="5997108" y="2127442"/>
            <a:ext cx="587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2"/>
                </a:solidFill>
              </a:rPr>
              <a:t>미리 </a:t>
            </a:r>
            <a:r>
              <a:rPr lang="ko-KR" altLang="en-US" b="1" dirty="0" err="1">
                <a:solidFill>
                  <a:schemeClr val="accent2"/>
                </a:solidFill>
              </a:rPr>
              <a:t>임베딩된</a:t>
            </a:r>
            <a:r>
              <a:rPr lang="ko-KR" altLang="en-US" b="1" dirty="0">
                <a:solidFill>
                  <a:schemeClr val="accent2"/>
                </a:solidFill>
              </a:rPr>
              <a:t> 문서들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9" name="왼쪽 중괄호 8">
            <a:extLst>
              <a:ext uri="{FF2B5EF4-FFF2-40B4-BE49-F238E27FC236}">
                <a16:creationId xmlns:a16="http://schemas.microsoft.com/office/drawing/2014/main" id="{0C360DC9-6CF9-F6EA-21C0-C764A5A61A81}"/>
              </a:ext>
            </a:extLst>
          </p:cNvPr>
          <p:cNvSpPr/>
          <p:nvPr/>
        </p:nvSpPr>
        <p:spPr>
          <a:xfrm>
            <a:off x="1856509" y="3051325"/>
            <a:ext cx="45719" cy="283002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AE2651-6627-AD15-EA66-165B5FFF8F39}"/>
              </a:ext>
            </a:extLst>
          </p:cNvPr>
          <p:cNvSpPr txBox="1"/>
          <p:nvPr/>
        </p:nvSpPr>
        <p:spPr>
          <a:xfrm>
            <a:off x="493303" y="3016537"/>
            <a:ext cx="1426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accent4"/>
                </a:solidFill>
              </a:rPr>
              <a:t>사용자 질의</a:t>
            </a:r>
            <a:endParaRPr lang="en-US" altLang="ko-KR" b="1" dirty="0">
              <a:solidFill>
                <a:schemeClr val="accent4"/>
              </a:solidFill>
            </a:endParaRPr>
          </a:p>
          <a:p>
            <a:pPr algn="ctr"/>
            <a:r>
              <a:rPr lang="ko-KR" altLang="en-US" b="1" dirty="0" err="1">
                <a:solidFill>
                  <a:schemeClr val="accent4"/>
                </a:solidFill>
              </a:rPr>
              <a:t>임베딩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pic>
        <p:nvPicPr>
          <p:cNvPr id="2" name="Picture 2" descr="파일 문서 - 다운로드 무료 아이콘">
            <a:extLst>
              <a:ext uri="{FF2B5EF4-FFF2-40B4-BE49-F238E27FC236}">
                <a16:creationId xmlns:a16="http://schemas.microsoft.com/office/drawing/2014/main" id="{D2CC9912-26A5-9B9A-9E1D-C97A90560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85" y="5496089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파일 문서 - 다운로드 무료 아이콘">
            <a:extLst>
              <a:ext uri="{FF2B5EF4-FFF2-40B4-BE49-F238E27FC236}">
                <a16:creationId xmlns:a16="http://schemas.microsoft.com/office/drawing/2014/main" id="{38FC97F7-3F11-EA79-D71E-BC4F350E6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375" y="5496089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파일 문서 - 다운로드 무료 아이콘">
            <a:extLst>
              <a:ext uri="{FF2B5EF4-FFF2-40B4-BE49-F238E27FC236}">
                <a16:creationId xmlns:a16="http://schemas.microsoft.com/office/drawing/2014/main" id="{97170BDE-B3D1-5C6E-96EB-425E03BE1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244" y="5496089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246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06F4222-B016-0BF7-BF56-365C3A3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AFEBA3A-1661-280B-A3AD-11477E7E9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24"/>
          <a:stretch/>
        </p:blipFill>
        <p:spPr>
          <a:xfrm>
            <a:off x="1414807" y="2811164"/>
            <a:ext cx="6364264" cy="2982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FF4B8858-BB9F-AFCC-1FBC-EA8F232AC2A2}"/>
                  </a:ext>
                </a:extLst>
              </p:cNvPr>
              <p:cNvSpPr/>
              <p:nvPr/>
            </p:nvSpPr>
            <p:spPr>
              <a:xfrm>
                <a:off x="4973412" y="3051325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FF4B8858-BB9F-AFCC-1FBC-EA8F232AC2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3051325"/>
                <a:ext cx="531461" cy="283002"/>
              </a:xfrm>
              <a:prstGeom prst="roundRect">
                <a:avLst/>
              </a:prstGeom>
              <a:blipFill>
                <a:blip r:embed="rId3"/>
                <a:stretch>
                  <a:fillRect l="-5618" r="-2247" b="-4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3B66891D-A3F8-D6B5-DE00-375A71AF5A94}"/>
                  </a:ext>
                </a:extLst>
              </p:cNvPr>
              <p:cNvSpPr/>
              <p:nvPr/>
            </p:nvSpPr>
            <p:spPr>
              <a:xfrm>
                <a:off x="4973412" y="2669663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3B66891D-A3F8-D6B5-DE00-375A71AF5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2669663"/>
                <a:ext cx="531461" cy="283002"/>
              </a:xfrm>
              <a:prstGeom prst="roundRect">
                <a:avLst/>
              </a:prstGeom>
              <a:blipFill>
                <a:blip r:embed="rId4"/>
                <a:stretch>
                  <a:fillRect l="-5618" r="-2247" b="-62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69363168-860B-919A-1EEA-C798002402D9}"/>
                  </a:ext>
                </a:extLst>
              </p:cNvPr>
              <p:cNvSpPr/>
              <p:nvPr/>
            </p:nvSpPr>
            <p:spPr>
              <a:xfrm>
                <a:off x="4973412" y="2288001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69363168-860B-919A-1EEA-C79800240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2288001"/>
                <a:ext cx="531461" cy="283002"/>
              </a:xfrm>
              <a:prstGeom prst="roundRect">
                <a:avLst/>
              </a:prstGeom>
              <a:blipFill>
                <a:blip r:embed="rId5"/>
                <a:stretch>
                  <a:fillRect l="-5618" r="-2247" b="-40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사각형: 둥근 모서리 16">
                <a:extLst>
                  <a:ext uri="{FF2B5EF4-FFF2-40B4-BE49-F238E27FC236}">
                    <a16:creationId xmlns:a16="http://schemas.microsoft.com/office/drawing/2014/main" id="{DE036553-F813-3934-A41B-F065D65FAA91}"/>
                  </a:ext>
                </a:extLst>
              </p:cNvPr>
              <p:cNvSpPr/>
              <p:nvPr/>
            </p:nvSpPr>
            <p:spPr>
              <a:xfrm>
                <a:off x="4973412" y="1642017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7" name="사각형: 둥근 모서리 16">
                <a:extLst>
                  <a:ext uri="{FF2B5EF4-FFF2-40B4-BE49-F238E27FC236}">
                    <a16:creationId xmlns:a16="http://schemas.microsoft.com/office/drawing/2014/main" id="{DE036553-F813-3934-A41B-F065D65FA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1642017"/>
                <a:ext cx="531461" cy="283002"/>
              </a:xfrm>
              <a:prstGeom prst="roundRect">
                <a:avLst/>
              </a:prstGeom>
              <a:blipFill>
                <a:blip r:embed="rId6"/>
                <a:stretch>
                  <a:fillRect l="-6742" r="-3371" b="-40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A437931-E1A3-D217-9B6D-58FF7274CF2E}"/>
              </a:ext>
            </a:extLst>
          </p:cNvPr>
          <p:cNvSpPr txBox="1"/>
          <p:nvPr/>
        </p:nvSpPr>
        <p:spPr>
          <a:xfrm rot="5400000">
            <a:off x="5086958" y="1954983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E85737-17A1-A3AE-DF7B-CC42775E71E2}"/>
              </a:ext>
            </a:extLst>
          </p:cNvPr>
          <p:cNvSpPr txBox="1"/>
          <p:nvPr/>
        </p:nvSpPr>
        <p:spPr>
          <a:xfrm>
            <a:off x="6484565" y="2276734"/>
            <a:ext cx="5879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2"/>
                </a:solidFill>
              </a:rPr>
              <a:t>미리 </a:t>
            </a:r>
            <a:r>
              <a:rPr lang="ko-KR" altLang="en-US" b="1" dirty="0" err="1">
                <a:solidFill>
                  <a:schemeClr val="accent2"/>
                </a:solidFill>
              </a:rPr>
              <a:t>임베딩된</a:t>
            </a:r>
            <a:r>
              <a:rPr lang="ko-KR" altLang="en-US" b="1" dirty="0">
                <a:solidFill>
                  <a:schemeClr val="accent2"/>
                </a:solidFill>
              </a:rPr>
              <a:t> 문서들</a:t>
            </a:r>
            <a:r>
              <a:rPr lang="ko-KR" altLang="en-US" dirty="0">
                <a:solidFill>
                  <a:schemeClr val="accent2"/>
                </a:solidFill>
              </a:rPr>
              <a:t>에 대해 </a:t>
            </a:r>
            <a:r>
              <a:rPr lang="en-US" altLang="ko-KR" dirty="0">
                <a:solidFill>
                  <a:schemeClr val="accent2"/>
                </a:solidFill>
              </a:rPr>
              <a:t>cosine similarity (=score)</a:t>
            </a:r>
            <a:r>
              <a:rPr lang="ko-KR" altLang="en-US" dirty="0">
                <a:solidFill>
                  <a:schemeClr val="accent2"/>
                </a:solidFill>
              </a:rPr>
              <a:t>를 구한다</a:t>
            </a:r>
            <a:r>
              <a:rPr lang="en-US" altLang="ko-KR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29" name="제목 1">
            <a:extLst>
              <a:ext uri="{FF2B5EF4-FFF2-40B4-BE49-F238E27FC236}">
                <a16:creationId xmlns:a16="http://schemas.microsoft.com/office/drawing/2014/main" id="{11294B85-D51D-1BC3-AC0F-8036BC92C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533"/>
          </a:xfrm>
        </p:spPr>
        <p:txBody>
          <a:bodyPr/>
          <a:lstStyle/>
          <a:p>
            <a:r>
              <a:rPr lang="en-US" altLang="ko-KR" dirty="0"/>
              <a:t>Dense</a:t>
            </a:r>
            <a:r>
              <a:rPr lang="ko-KR" altLang="en-US" dirty="0"/>
              <a:t> </a:t>
            </a:r>
            <a:r>
              <a:rPr lang="en-US" altLang="ko-KR" dirty="0"/>
              <a:t>Retrieval: </a:t>
            </a:r>
            <a:r>
              <a:rPr lang="en-US" altLang="ko-KR" sz="4200" dirty="0"/>
              <a:t>Bi-Encoder</a:t>
            </a:r>
            <a:endParaRPr lang="ko-KR" alt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FAF9B6-4B7D-704B-DE0B-E3C7BDACAEF9}"/>
                  </a:ext>
                </a:extLst>
              </p:cNvPr>
              <p:cNvSpPr txBox="1"/>
              <p:nvPr/>
            </p:nvSpPr>
            <p:spPr>
              <a:xfrm>
                <a:off x="5516820" y="2973078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FAF9B6-4B7D-704B-DE0B-E3C7BDACA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20" y="2973078"/>
                <a:ext cx="729672" cy="369332"/>
              </a:xfrm>
              <a:prstGeom prst="rect">
                <a:avLst/>
              </a:prstGeom>
              <a:blipFill>
                <a:blip r:embed="rId8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6845D268-863F-840D-CD11-165E80879D26}"/>
              </a:ext>
            </a:extLst>
          </p:cNvPr>
          <p:cNvSpPr txBox="1"/>
          <p:nvPr/>
        </p:nvSpPr>
        <p:spPr>
          <a:xfrm rot="10800000">
            <a:off x="8156309" y="5934816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FA93F6-35A5-B43C-1F60-3DF3A3E3BAF9}"/>
                  </a:ext>
                </a:extLst>
              </p:cNvPr>
              <p:cNvSpPr txBox="1"/>
              <p:nvPr/>
            </p:nvSpPr>
            <p:spPr>
              <a:xfrm>
                <a:off x="6282540" y="6379276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FA93F6-35A5-B43C-1F60-3DF3A3E3B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540" y="6379276"/>
                <a:ext cx="97959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D6D0E4-C900-70CB-EA40-322E046DA7C5}"/>
                  </a:ext>
                </a:extLst>
              </p:cNvPr>
              <p:cNvSpPr txBox="1"/>
              <p:nvPr/>
            </p:nvSpPr>
            <p:spPr>
              <a:xfrm>
                <a:off x="8934426" y="6379276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D6D0E4-C900-70CB-EA40-322E046DA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426" y="6379276"/>
                <a:ext cx="97959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2FA6356-6FE8-6A2F-2AB0-7DB30EDA0200}"/>
                  </a:ext>
                </a:extLst>
              </p:cNvPr>
              <p:cNvSpPr txBox="1"/>
              <p:nvPr/>
            </p:nvSpPr>
            <p:spPr>
              <a:xfrm>
                <a:off x="7095721" y="6379276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2FA6356-6FE8-6A2F-2AB0-7DB30EDA0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721" y="6379276"/>
                <a:ext cx="97959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AE7371E-3CC6-CB23-92EF-3715335ED877}"/>
                  </a:ext>
                </a:extLst>
              </p:cNvPr>
              <p:cNvSpPr txBox="1"/>
              <p:nvPr/>
            </p:nvSpPr>
            <p:spPr>
              <a:xfrm>
                <a:off x="2628120" y="5842382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𝑢𝑒𝑟𝑦</m:t>
                      </m:r>
                    </m:oMath>
                  </m:oMathPara>
                </a14:m>
                <a:endParaRPr lang="ko-KR" alt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AE7371E-3CC6-CB23-92EF-3715335ED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120" y="5842382"/>
                <a:ext cx="729672" cy="369332"/>
              </a:xfrm>
              <a:prstGeom prst="rect">
                <a:avLst/>
              </a:prstGeom>
              <a:blipFill>
                <a:blip r:embed="rId15"/>
                <a:stretch>
                  <a:fillRect r="-7500"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0DBF1E4-D7F3-7F43-30A8-E22DDD541347}"/>
              </a:ext>
            </a:extLst>
          </p:cNvPr>
          <p:cNvSpPr txBox="1"/>
          <p:nvPr/>
        </p:nvSpPr>
        <p:spPr>
          <a:xfrm>
            <a:off x="1169331" y="5830707"/>
            <a:ext cx="68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Input:</a:t>
            </a:r>
            <a:endParaRPr lang="ko-KR" altLang="en-US" dirty="0"/>
          </a:p>
        </p:txBody>
      </p:sp>
      <p:sp>
        <p:nvSpPr>
          <p:cNvPr id="3" name="왼쪽 중괄호 2">
            <a:extLst>
              <a:ext uri="{FF2B5EF4-FFF2-40B4-BE49-F238E27FC236}">
                <a16:creationId xmlns:a16="http://schemas.microsoft.com/office/drawing/2014/main" id="{7C1205A0-C003-DC83-9F4A-FF9C23C01B6A}"/>
              </a:ext>
            </a:extLst>
          </p:cNvPr>
          <p:cNvSpPr/>
          <p:nvPr/>
        </p:nvSpPr>
        <p:spPr>
          <a:xfrm>
            <a:off x="1856509" y="3051325"/>
            <a:ext cx="45719" cy="283002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E84283-B3DC-6533-64B9-3237E97C1539}"/>
              </a:ext>
            </a:extLst>
          </p:cNvPr>
          <p:cNvSpPr txBox="1"/>
          <p:nvPr/>
        </p:nvSpPr>
        <p:spPr>
          <a:xfrm>
            <a:off x="493303" y="3016537"/>
            <a:ext cx="1426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accent4"/>
                </a:solidFill>
              </a:rPr>
              <a:t>사용자 질의</a:t>
            </a:r>
            <a:endParaRPr lang="en-US" altLang="ko-KR" b="1" dirty="0">
              <a:solidFill>
                <a:schemeClr val="accent4"/>
              </a:solidFill>
            </a:endParaRPr>
          </a:p>
          <a:p>
            <a:pPr algn="ctr"/>
            <a:r>
              <a:rPr lang="ko-KR" altLang="en-US" b="1" dirty="0" err="1">
                <a:solidFill>
                  <a:schemeClr val="accent4"/>
                </a:solidFill>
              </a:rPr>
              <a:t>임베딩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8" name="오른쪽 중괄호 7">
            <a:extLst>
              <a:ext uri="{FF2B5EF4-FFF2-40B4-BE49-F238E27FC236}">
                <a16:creationId xmlns:a16="http://schemas.microsoft.com/office/drawing/2014/main" id="{0D895394-C16B-719C-8BE1-B6EE672BBCBE}"/>
              </a:ext>
            </a:extLst>
          </p:cNvPr>
          <p:cNvSpPr/>
          <p:nvPr/>
        </p:nvSpPr>
        <p:spPr>
          <a:xfrm>
            <a:off x="6232413" y="1642017"/>
            <a:ext cx="193964" cy="169231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 descr="파일 문서 - 다운로드 무료 아이콘">
            <a:extLst>
              <a:ext uri="{FF2B5EF4-FFF2-40B4-BE49-F238E27FC236}">
                <a16:creationId xmlns:a16="http://schemas.microsoft.com/office/drawing/2014/main" id="{29B1C9B9-BC63-53C2-18F7-D84D45DC8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85" y="5496089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파일 문서 - 다운로드 무료 아이콘">
            <a:extLst>
              <a:ext uri="{FF2B5EF4-FFF2-40B4-BE49-F238E27FC236}">
                <a16:creationId xmlns:a16="http://schemas.microsoft.com/office/drawing/2014/main" id="{63BBA5F0-23D3-5606-5908-E5C7AFD7C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375" y="5496089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파일 문서 - 다운로드 무료 아이콘">
            <a:extLst>
              <a:ext uri="{FF2B5EF4-FFF2-40B4-BE49-F238E27FC236}">
                <a16:creationId xmlns:a16="http://schemas.microsoft.com/office/drawing/2014/main" id="{0DE15D22-6B3F-5B11-14D8-78406DE88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244" y="5496089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046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06F4222-B016-0BF7-BF56-365C3A3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AFEBA3A-1661-280B-A3AD-11477E7E9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24"/>
          <a:stretch/>
        </p:blipFill>
        <p:spPr>
          <a:xfrm>
            <a:off x="1414807" y="2811164"/>
            <a:ext cx="6364264" cy="2982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FF4B8858-BB9F-AFCC-1FBC-EA8F232AC2A2}"/>
                  </a:ext>
                </a:extLst>
              </p:cNvPr>
              <p:cNvSpPr/>
              <p:nvPr/>
            </p:nvSpPr>
            <p:spPr>
              <a:xfrm>
                <a:off x="4973412" y="3051325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FF4B8858-BB9F-AFCC-1FBC-EA8F232AC2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3051325"/>
                <a:ext cx="531461" cy="283002"/>
              </a:xfrm>
              <a:prstGeom prst="roundRect">
                <a:avLst/>
              </a:prstGeom>
              <a:blipFill>
                <a:blip r:embed="rId3"/>
                <a:stretch>
                  <a:fillRect l="-5618" r="-2247" b="-4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3B66891D-A3F8-D6B5-DE00-375A71AF5A94}"/>
                  </a:ext>
                </a:extLst>
              </p:cNvPr>
              <p:cNvSpPr/>
              <p:nvPr/>
            </p:nvSpPr>
            <p:spPr>
              <a:xfrm>
                <a:off x="4973412" y="2669663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3B66891D-A3F8-D6B5-DE00-375A71AF5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2669663"/>
                <a:ext cx="531461" cy="283002"/>
              </a:xfrm>
              <a:prstGeom prst="roundRect">
                <a:avLst/>
              </a:prstGeom>
              <a:blipFill>
                <a:blip r:embed="rId4"/>
                <a:stretch>
                  <a:fillRect l="-5618" r="-2247" b="-62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69363168-860B-919A-1EEA-C798002402D9}"/>
                  </a:ext>
                </a:extLst>
              </p:cNvPr>
              <p:cNvSpPr/>
              <p:nvPr/>
            </p:nvSpPr>
            <p:spPr>
              <a:xfrm>
                <a:off x="4973412" y="2288001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69363168-860B-919A-1EEA-C79800240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2288001"/>
                <a:ext cx="531461" cy="283002"/>
              </a:xfrm>
              <a:prstGeom prst="roundRect">
                <a:avLst/>
              </a:prstGeom>
              <a:blipFill>
                <a:blip r:embed="rId5"/>
                <a:stretch>
                  <a:fillRect l="-5618" r="-2247" b="-40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사각형: 둥근 모서리 16">
                <a:extLst>
                  <a:ext uri="{FF2B5EF4-FFF2-40B4-BE49-F238E27FC236}">
                    <a16:creationId xmlns:a16="http://schemas.microsoft.com/office/drawing/2014/main" id="{DE036553-F813-3934-A41B-F065D65FAA91}"/>
                  </a:ext>
                </a:extLst>
              </p:cNvPr>
              <p:cNvSpPr/>
              <p:nvPr/>
            </p:nvSpPr>
            <p:spPr>
              <a:xfrm>
                <a:off x="4973412" y="1642017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7" name="사각형: 둥근 모서리 16">
                <a:extLst>
                  <a:ext uri="{FF2B5EF4-FFF2-40B4-BE49-F238E27FC236}">
                    <a16:creationId xmlns:a16="http://schemas.microsoft.com/office/drawing/2014/main" id="{DE036553-F813-3934-A41B-F065D65FA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1642017"/>
                <a:ext cx="531461" cy="283002"/>
              </a:xfrm>
              <a:prstGeom prst="roundRect">
                <a:avLst/>
              </a:prstGeom>
              <a:blipFill>
                <a:blip r:embed="rId6"/>
                <a:stretch>
                  <a:fillRect l="-6742" r="-3371" b="-40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A437931-E1A3-D217-9B6D-58FF7274CF2E}"/>
              </a:ext>
            </a:extLst>
          </p:cNvPr>
          <p:cNvSpPr txBox="1"/>
          <p:nvPr/>
        </p:nvSpPr>
        <p:spPr>
          <a:xfrm rot="5400000">
            <a:off x="5086958" y="1954983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14ABBFB1-5B22-68B4-6607-9BC785DAF5F2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4350328" y="2811164"/>
            <a:ext cx="623084" cy="240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A11711A4-1DE4-D91D-9622-CCD175633534}"/>
              </a:ext>
            </a:extLst>
          </p:cNvPr>
          <p:cNvCxnSpPr>
            <a:stCxn id="16" idx="1"/>
          </p:cNvCxnSpPr>
          <p:nvPr/>
        </p:nvCxnSpPr>
        <p:spPr>
          <a:xfrm flipH="1">
            <a:off x="3953164" y="2429502"/>
            <a:ext cx="1020248" cy="523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A4423923-CFD5-4935-AEC4-D188E548A6D7}"/>
              </a:ext>
            </a:extLst>
          </p:cNvPr>
          <p:cNvCxnSpPr>
            <a:stCxn id="17" idx="1"/>
          </p:cNvCxnSpPr>
          <p:nvPr/>
        </p:nvCxnSpPr>
        <p:spPr>
          <a:xfrm flipH="1">
            <a:off x="3223492" y="1783518"/>
            <a:ext cx="1749920" cy="1169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오른쪽 중괄호 25">
            <a:extLst>
              <a:ext uri="{FF2B5EF4-FFF2-40B4-BE49-F238E27FC236}">
                <a16:creationId xmlns:a16="http://schemas.microsoft.com/office/drawing/2014/main" id="{4161264C-CF5D-427B-15E9-61F1C9076E10}"/>
              </a:ext>
            </a:extLst>
          </p:cNvPr>
          <p:cNvSpPr/>
          <p:nvPr/>
        </p:nvSpPr>
        <p:spPr>
          <a:xfrm>
            <a:off x="6230298" y="1642017"/>
            <a:ext cx="193964" cy="169231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E85737-17A1-A3AE-DF7B-CC42775E71E2}"/>
              </a:ext>
            </a:extLst>
          </p:cNvPr>
          <p:cNvSpPr txBox="1"/>
          <p:nvPr/>
        </p:nvSpPr>
        <p:spPr>
          <a:xfrm>
            <a:off x="6465454" y="2127442"/>
            <a:ext cx="539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2"/>
                </a:solidFill>
              </a:rPr>
              <a:t>미리 </a:t>
            </a:r>
            <a:r>
              <a:rPr lang="ko-KR" altLang="en-US" b="1" dirty="0" err="1">
                <a:solidFill>
                  <a:schemeClr val="accent2"/>
                </a:solidFill>
              </a:rPr>
              <a:t>임베딩된</a:t>
            </a:r>
            <a:r>
              <a:rPr lang="ko-KR" altLang="en-US" b="1" dirty="0">
                <a:solidFill>
                  <a:schemeClr val="accent2"/>
                </a:solidFill>
              </a:rPr>
              <a:t> 문서들</a:t>
            </a:r>
            <a:r>
              <a:rPr lang="ko-KR" altLang="en-US" dirty="0">
                <a:solidFill>
                  <a:schemeClr val="accent2"/>
                </a:solidFill>
              </a:rPr>
              <a:t>에 대해 쿼리와 가장 유사성이</a:t>
            </a:r>
            <a:r>
              <a:rPr lang="en-US" altLang="ko-KR" dirty="0">
                <a:solidFill>
                  <a:schemeClr val="accent2"/>
                </a:solidFill>
              </a:rPr>
              <a:t>(=</a:t>
            </a:r>
            <a:r>
              <a:rPr lang="ko-KR" altLang="en-US" dirty="0">
                <a:solidFill>
                  <a:schemeClr val="accent2"/>
                </a:solidFill>
              </a:rPr>
              <a:t>점수가</a:t>
            </a:r>
            <a:r>
              <a:rPr lang="en-US" altLang="ko-KR" dirty="0">
                <a:solidFill>
                  <a:schemeClr val="accent2"/>
                </a:solidFill>
              </a:rPr>
              <a:t>)</a:t>
            </a:r>
            <a:r>
              <a:rPr lang="ko-KR" altLang="en-US" dirty="0">
                <a:solidFill>
                  <a:schemeClr val="accent2"/>
                </a:solidFill>
              </a:rPr>
              <a:t> 높은 문서들을 반환한다</a:t>
            </a:r>
            <a:r>
              <a:rPr lang="en-US" altLang="ko-KR" dirty="0">
                <a:solidFill>
                  <a:schemeClr val="accent2"/>
                </a:solidFill>
              </a:rPr>
              <a:t>.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29" name="제목 1">
            <a:extLst>
              <a:ext uri="{FF2B5EF4-FFF2-40B4-BE49-F238E27FC236}">
                <a16:creationId xmlns:a16="http://schemas.microsoft.com/office/drawing/2014/main" id="{11294B85-D51D-1BC3-AC0F-8036BC92C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533"/>
          </a:xfrm>
        </p:spPr>
        <p:txBody>
          <a:bodyPr/>
          <a:lstStyle/>
          <a:p>
            <a:r>
              <a:rPr lang="en-US" altLang="ko-KR" dirty="0"/>
              <a:t>Dense</a:t>
            </a:r>
            <a:r>
              <a:rPr lang="ko-KR" altLang="en-US" dirty="0"/>
              <a:t> </a:t>
            </a:r>
            <a:r>
              <a:rPr lang="en-US" altLang="ko-KR" dirty="0"/>
              <a:t>Retrieval: </a:t>
            </a:r>
            <a:r>
              <a:rPr lang="en-US" altLang="ko-KR" sz="4200" dirty="0"/>
              <a:t>Bi-Encoder</a:t>
            </a:r>
            <a:endParaRPr lang="ko-KR" alt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711F95C-B094-6D61-3358-027CF79EB666}"/>
                  </a:ext>
                </a:extLst>
              </p:cNvPr>
              <p:cNvSpPr txBox="1"/>
              <p:nvPr/>
            </p:nvSpPr>
            <p:spPr>
              <a:xfrm>
                <a:off x="3394736" y="1873195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711F95C-B094-6D61-3358-027CF79EB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36" y="1873195"/>
                <a:ext cx="729672" cy="369332"/>
              </a:xfrm>
              <a:prstGeom prst="rect">
                <a:avLst/>
              </a:prstGeom>
              <a:blipFill>
                <a:blip r:embed="rId7"/>
                <a:stretch>
                  <a:fillRect r="-9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FAF9B6-4B7D-704B-DE0B-E3C7BDACAEF9}"/>
                  </a:ext>
                </a:extLst>
              </p:cNvPr>
              <p:cNvSpPr txBox="1"/>
              <p:nvPr/>
            </p:nvSpPr>
            <p:spPr>
              <a:xfrm>
                <a:off x="5516820" y="2973078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FAF9B6-4B7D-704B-DE0B-E3C7BDACA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20" y="2973078"/>
                <a:ext cx="729672" cy="369332"/>
              </a:xfrm>
              <a:prstGeom prst="rect">
                <a:avLst/>
              </a:prstGeom>
              <a:blipFill>
                <a:blip r:embed="rId8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A3ADD9-F79F-BB58-D165-446CA9D7F793}"/>
                  </a:ext>
                </a:extLst>
              </p:cNvPr>
              <p:cNvSpPr txBox="1"/>
              <p:nvPr/>
            </p:nvSpPr>
            <p:spPr>
              <a:xfrm>
                <a:off x="5516820" y="2631998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A3ADD9-F79F-BB58-D165-446CA9D7F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20" y="2631998"/>
                <a:ext cx="729672" cy="369332"/>
              </a:xfrm>
              <a:prstGeom prst="rect">
                <a:avLst/>
              </a:prstGeom>
              <a:blipFill>
                <a:blip r:embed="rId9"/>
                <a:stretch>
                  <a:fillRect r="-9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868541-737D-0897-459C-B208123BB56C}"/>
                  </a:ext>
                </a:extLst>
              </p:cNvPr>
              <p:cNvSpPr txBox="1"/>
              <p:nvPr/>
            </p:nvSpPr>
            <p:spPr>
              <a:xfrm>
                <a:off x="5516820" y="2254445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868541-737D-0897-459C-B208123BB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20" y="2254445"/>
                <a:ext cx="729672" cy="369332"/>
              </a:xfrm>
              <a:prstGeom prst="rect">
                <a:avLst/>
              </a:prstGeom>
              <a:blipFill>
                <a:blip r:embed="rId10"/>
                <a:stretch>
                  <a:fillRect r="-9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6845D268-863F-840D-CD11-165E80879D26}"/>
              </a:ext>
            </a:extLst>
          </p:cNvPr>
          <p:cNvSpPr txBox="1"/>
          <p:nvPr/>
        </p:nvSpPr>
        <p:spPr>
          <a:xfrm rot="10800000">
            <a:off x="8156309" y="5934816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FA93F6-35A5-B43C-1F60-3DF3A3E3BAF9}"/>
                  </a:ext>
                </a:extLst>
              </p:cNvPr>
              <p:cNvSpPr txBox="1"/>
              <p:nvPr/>
            </p:nvSpPr>
            <p:spPr>
              <a:xfrm>
                <a:off x="6282540" y="6379276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FA93F6-35A5-B43C-1F60-3DF3A3E3B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540" y="6379276"/>
                <a:ext cx="97959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D6D0E4-C900-70CB-EA40-322E046DA7C5}"/>
                  </a:ext>
                </a:extLst>
              </p:cNvPr>
              <p:cNvSpPr txBox="1"/>
              <p:nvPr/>
            </p:nvSpPr>
            <p:spPr>
              <a:xfrm>
                <a:off x="8934426" y="6379276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D6D0E4-C900-70CB-EA40-322E046DA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426" y="6379276"/>
                <a:ext cx="97959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2FA6356-6FE8-6A2F-2AB0-7DB30EDA0200}"/>
                  </a:ext>
                </a:extLst>
              </p:cNvPr>
              <p:cNvSpPr txBox="1"/>
              <p:nvPr/>
            </p:nvSpPr>
            <p:spPr>
              <a:xfrm>
                <a:off x="7095721" y="6379276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2FA6356-6FE8-6A2F-2AB0-7DB30EDA0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721" y="6379276"/>
                <a:ext cx="97959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AE7371E-3CC6-CB23-92EF-3715335ED877}"/>
                  </a:ext>
                </a:extLst>
              </p:cNvPr>
              <p:cNvSpPr txBox="1"/>
              <p:nvPr/>
            </p:nvSpPr>
            <p:spPr>
              <a:xfrm>
                <a:off x="2628120" y="5842382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𝑢𝑒𝑟𝑦</m:t>
                      </m:r>
                    </m:oMath>
                  </m:oMathPara>
                </a14:m>
                <a:endParaRPr lang="ko-KR" alt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AE7371E-3CC6-CB23-92EF-3715335ED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120" y="5842382"/>
                <a:ext cx="729672" cy="369332"/>
              </a:xfrm>
              <a:prstGeom prst="rect">
                <a:avLst/>
              </a:prstGeom>
              <a:blipFill>
                <a:blip r:embed="rId7"/>
                <a:stretch>
                  <a:fillRect r="-7500"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0DBF1E4-D7F3-7F43-30A8-E22DDD541347}"/>
              </a:ext>
            </a:extLst>
          </p:cNvPr>
          <p:cNvSpPr txBox="1"/>
          <p:nvPr/>
        </p:nvSpPr>
        <p:spPr>
          <a:xfrm>
            <a:off x="1169331" y="5830707"/>
            <a:ext cx="68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Input:</a:t>
            </a:r>
            <a:endParaRPr lang="ko-KR" altLang="en-US" dirty="0"/>
          </a:p>
        </p:txBody>
      </p:sp>
      <p:sp>
        <p:nvSpPr>
          <p:cNvPr id="3" name="왼쪽 중괄호 2">
            <a:extLst>
              <a:ext uri="{FF2B5EF4-FFF2-40B4-BE49-F238E27FC236}">
                <a16:creationId xmlns:a16="http://schemas.microsoft.com/office/drawing/2014/main" id="{7C1205A0-C003-DC83-9F4A-FF9C23C01B6A}"/>
              </a:ext>
            </a:extLst>
          </p:cNvPr>
          <p:cNvSpPr/>
          <p:nvPr/>
        </p:nvSpPr>
        <p:spPr>
          <a:xfrm>
            <a:off x="1856509" y="3051325"/>
            <a:ext cx="45719" cy="283002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E84283-B3DC-6533-64B9-3237E97C1539}"/>
              </a:ext>
            </a:extLst>
          </p:cNvPr>
          <p:cNvSpPr txBox="1"/>
          <p:nvPr/>
        </p:nvSpPr>
        <p:spPr>
          <a:xfrm>
            <a:off x="493303" y="3016537"/>
            <a:ext cx="1426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accent4"/>
                </a:solidFill>
              </a:rPr>
              <a:t>사용자 질의</a:t>
            </a:r>
            <a:endParaRPr lang="en-US" altLang="ko-KR" b="1" dirty="0">
              <a:solidFill>
                <a:schemeClr val="accent4"/>
              </a:solidFill>
            </a:endParaRPr>
          </a:p>
          <a:p>
            <a:pPr algn="ctr"/>
            <a:r>
              <a:rPr lang="ko-KR" altLang="en-US" b="1" dirty="0" err="1">
                <a:solidFill>
                  <a:schemeClr val="accent4"/>
                </a:solidFill>
              </a:rPr>
              <a:t>임베딩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6B3518-4096-1D2C-F94C-6104DAE74EDB}"/>
                  </a:ext>
                </a:extLst>
              </p:cNvPr>
              <p:cNvSpPr txBox="1"/>
              <p:nvPr/>
            </p:nvSpPr>
            <p:spPr>
              <a:xfrm>
                <a:off x="9342502" y="4084135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3.</m:t>
                      </m:r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6B3518-4096-1D2C-F94C-6104DAE74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502" y="4084135"/>
                <a:ext cx="729672" cy="369332"/>
              </a:xfrm>
              <a:prstGeom prst="rect">
                <a:avLst/>
              </a:prstGeom>
              <a:blipFill>
                <a:blip r:embed="rId15"/>
                <a:stretch>
                  <a:fillRect r="-386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06F3B2-8DBC-0B2A-32B8-CABC4343E1EE}"/>
                  </a:ext>
                </a:extLst>
              </p:cNvPr>
              <p:cNvSpPr txBox="1"/>
              <p:nvPr/>
            </p:nvSpPr>
            <p:spPr>
              <a:xfrm>
                <a:off x="9342502" y="3462893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1. 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06F3B2-8DBC-0B2A-32B8-CABC4343E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502" y="3462893"/>
                <a:ext cx="729672" cy="369332"/>
              </a:xfrm>
              <a:prstGeom prst="rect">
                <a:avLst/>
              </a:prstGeom>
              <a:blipFill>
                <a:blip r:embed="rId16"/>
                <a:stretch>
                  <a:fillRect r="-394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7E584B-BA77-6F1C-CB8A-19753911E8E6}"/>
                  </a:ext>
                </a:extLst>
              </p:cNvPr>
              <p:cNvSpPr txBox="1"/>
              <p:nvPr/>
            </p:nvSpPr>
            <p:spPr>
              <a:xfrm>
                <a:off x="9342502" y="3773514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2.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7E584B-BA77-6F1C-CB8A-19753911E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502" y="3773514"/>
                <a:ext cx="729672" cy="369332"/>
              </a:xfrm>
              <a:prstGeom prst="rect">
                <a:avLst/>
              </a:prstGeom>
              <a:blipFill>
                <a:blip r:embed="rId17"/>
                <a:stretch>
                  <a:fillRect r="-394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CBC951-A54B-4CF4-8C3D-0D73B927A16B}"/>
                  </a:ext>
                </a:extLst>
              </p:cNvPr>
              <p:cNvSpPr txBox="1"/>
              <p:nvPr/>
            </p:nvSpPr>
            <p:spPr>
              <a:xfrm>
                <a:off x="8075318" y="3462893"/>
                <a:ext cx="14817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𝑢𝑒𝑟𝑦</m:t>
                      </m:r>
                      <m:r>
                        <a:rPr lang="en-US" altLang="ko-KR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</m:oMath>
                  </m:oMathPara>
                </a14:m>
                <a:endParaRPr lang="ko-KR" alt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CBC951-A54B-4CF4-8C3D-0D73B927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318" y="3462893"/>
                <a:ext cx="1481756" cy="369332"/>
              </a:xfrm>
              <a:prstGeom prst="rect">
                <a:avLst/>
              </a:prstGeom>
              <a:blipFill>
                <a:blip r:embed="rId1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6D1A34C-CD6F-FB5B-EADD-FE4BE3B7096A}"/>
              </a:ext>
            </a:extLst>
          </p:cNvPr>
          <p:cNvSpPr txBox="1"/>
          <p:nvPr/>
        </p:nvSpPr>
        <p:spPr>
          <a:xfrm>
            <a:off x="8248819" y="3060895"/>
            <a:ext cx="1308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&lt;Ranking&gt;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BD53AC-2D70-F8B8-5C3B-A0BEA582F850}"/>
                  </a:ext>
                </a:extLst>
              </p:cNvPr>
              <p:cNvSpPr txBox="1"/>
              <p:nvPr/>
            </p:nvSpPr>
            <p:spPr>
              <a:xfrm>
                <a:off x="10240302" y="3502499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BD53AC-2D70-F8B8-5C3B-A0BEA582F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302" y="3502499"/>
                <a:ext cx="979597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FBB899-824D-4CD5-67B5-9C433404FCF6}"/>
                  </a:ext>
                </a:extLst>
              </p:cNvPr>
              <p:cNvSpPr txBox="1"/>
              <p:nvPr/>
            </p:nvSpPr>
            <p:spPr>
              <a:xfrm>
                <a:off x="10240302" y="3780247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FBB899-824D-4CD5-67B5-9C433404F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302" y="3780247"/>
                <a:ext cx="979597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E3B8F12-9045-57A0-8BDA-E9177E21525F}"/>
                  </a:ext>
                </a:extLst>
              </p:cNvPr>
              <p:cNvSpPr txBox="1"/>
              <p:nvPr/>
            </p:nvSpPr>
            <p:spPr>
              <a:xfrm>
                <a:off x="10240302" y="4084135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E3B8F12-9045-57A0-8BDA-E9177E215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302" y="4084135"/>
                <a:ext cx="979597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EA698384-AAD5-D073-4B63-B529EE569076}"/>
              </a:ext>
            </a:extLst>
          </p:cNvPr>
          <p:cNvSpPr txBox="1"/>
          <p:nvPr/>
        </p:nvSpPr>
        <p:spPr>
          <a:xfrm rot="5400000">
            <a:off x="10905126" y="3737339"/>
            <a:ext cx="36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BC4E5B-38F7-A41D-5ECB-4A8E3B019959}"/>
              </a:ext>
            </a:extLst>
          </p:cNvPr>
          <p:cNvSpPr txBox="1"/>
          <p:nvPr/>
        </p:nvSpPr>
        <p:spPr>
          <a:xfrm rot="5400000">
            <a:off x="10905126" y="4101203"/>
            <a:ext cx="36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25908FD-C0C2-D593-D4CF-D13A801EF5F8}"/>
              </a:ext>
            </a:extLst>
          </p:cNvPr>
          <p:cNvSpPr/>
          <p:nvPr/>
        </p:nvSpPr>
        <p:spPr>
          <a:xfrm>
            <a:off x="8248819" y="3099472"/>
            <a:ext cx="3104982" cy="14041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 descr="파일 문서 - 다운로드 무료 아이콘">
            <a:extLst>
              <a:ext uri="{FF2B5EF4-FFF2-40B4-BE49-F238E27FC236}">
                <a16:creationId xmlns:a16="http://schemas.microsoft.com/office/drawing/2014/main" id="{25336760-D952-4C72-A629-EEAF4D4B7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85" y="5496089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파일 문서 - 다운로드 무료 아이콘">
            <a:extLst>
              <a:ext uri="{FF2B5EF4-FFF2-40B4-BE49-F238E27FC236}">
                <a16:creationId xmlns:a16="http://schemas.microsoft.com/office/drawing/2014/main" id="{1A1979F1-1EC1-50EA-73AE-00CE8E439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375" y="5496089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파일 문서 - 다운로드 무료 아이콘">
            <a:extLst>
              <a:ext uri="{FF2B5EF4-FFF2-40B4-BE49-F238E27FC236}">
                <a16:creationId xmlns:a16="http://schemas.microsoft.com/office/drawing/2014/main" id="{A2E69863-D6B1-C010-CF77-E6C7F1A91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244" y="5496089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427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06F4222-B016-0BF7-BF56-365C3A3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AFEBA3A-1661-280B-A3AD-11477E7E9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24"/>
          <a:stretch/>
        </p:blipFill>
        <p:spPr>
          <a:xfrm>
            <a:off x="1414807" y="2811164"/>
            <a:ext cx="6364264" cy="2982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FF4B8858-BB9F-AFCC-1FBC-EA8F232AC2A2}"/>
                  </a:ext>
                </a:extLst>
              </p:cNvPr>
              <p:cNvSpPr/>
              <p:nvPr/>
            </p:nvSpPr>
            <p:spPr>
              <a:xfrm>
                <a:off x="4973412" y="3051325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FF4B8858-BB9F-AFCC-1FBC-EA8F232AC2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3051325"/>
                <a:ext cx="531461" cy="283002"/>
              </a:xfrm>
              <a:prstGeom prst="roundRect">
                <a:avLst/>
              </a:prstGeom>
              <a:blipFill>
                <a:blip r:embed="rId3"/>
                <a:stretch>
                  <a:fillRect l="-5618" r="-2247" b="-4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3B66891D-A3F8-D6B5-DE00-375A71AF5A94}"/>
                  </a:ext>
                </a:extLst>
              </p:cNvPr>
              <p:cNvSpPr/>
              <p:nvPr/>
            </p:nvSpPr>
            <p:spPr>
              <a:xfrm>
                <a:off x="4973412" y="2669663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3B66891D-A3F8-D6B5-DE00-375A71AF5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2669663"/>
                <a:ext cx="531461" cy="283002"/>
              </a:xfrm>
              <a:prstGeom prst="roundRect">
                <a:avLst/>
              </a:prstGeom>
              <a:blipFill>
                <a:blip r:embed="rId4"/>
                <a:stretch>
                  <a:fillRect l="-5618" r="-2247" b="-62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69363168-860B-919A-1EEA-C798002402D9}"/>
                  </a:ext>
                </a:extLst>
              </p:cNvPr>
              <p:cNvSpPr/>
              <p:nvPr/>
            </p:nvSpPr>
            <p:spPr>
              <a:xfrm>
                <a:off x="4973412" y="2288001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69363168-860B-919A-1EEA-C79800240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2288001"/>
                <a:ext cx="531461" cy="283002"/>
              </a:xfrm>
              <a:prstGeom prst="roundRect">
                <a:avLst/>
              </a:prstGeom>
              <a:blipFill>
                <a:blip r:embed="rId5"/>
                <a:stretch>
                  <a:fillRect l="-5618" r="-2247" b="-40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사각형: 둥근 모서리 16">
                <a:extLst>
                  <a:ext uri="{FF2B5EF4-FFF2-40B4-BE49-F238E27FC236}">
                    <a16:creationId xmlns:a16="http://schemas.microsoft.com/office/drawing/2014/main" id="{DE036553-F813-3934-A41B-F065D65FAA91}"/>
                  </a:ext>
                </a:extLst>
              </p:cNvPr>
              <p:cNvSpPr/>
              <p:nvPr/>
            </p:nvSpPr>
            <p:spPr>
              <a:xfrm>
                <a:off x="4973412" y="1642017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7" name="사각형: 둥근 모서리 16">
                <a:extLst>
                  <a:ext uri="{FF2B5EF4-FFF2-40B4-BE49-F238E27FC236}">
                    <a16:creationId xmlns:a16="http://schemas.microsoft.com/office/drawing/2014/main" id="{DE036553-F813-3934-A41B-F065D65FA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1642017"/>
                <a:ext cx="531461" cy="283002"/>
              </a:xfrm>
              <a:prstGeom prst="roundRect">
                <a:avLst/>
              </a:prstGeom>
              <a:blipFill>
                <a:blip r:embed="rId6"/>
                <a:stretch>
                  <a:fillRect l="-6742" r="-3371" b="-40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A437931-E1A3-D217-9B6D-58FF7274CF2E}"/>
              </a:ext>
            </a:extLst>
          </p:cNvPr>
          <p:cNvSpPr txBox="1"/>
          <p:nvPr/>
        </p:nvSpPr>
        <p:spPr>
          <a:xfrm rot="5400000">
            <a:off x="5086958" y="1954983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14ABBFB1-5B22-68B4-6607-9BC785DAF5F2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4350328" y="2811164"/>
            <a:ext cx="623084" cy="240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A11711A4-1DE4-D91D-9622-CCD175633534}"/>
              </a:ext>
            </a:extLst>
          </p:cNvPr>
          <p:cNvCxnSpPr>
            <a:stCxn id="16" idx="1"/>
          </p:cNvCxnSpPr>
          <p:nvPr/>
        </p:nvCxnSpPr>
        <p:spPr>
          <a:xfrm flipH="1">
            <a:off x="3953164" y="2429502"/>
            <a:ext cx="1020248" cy="523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A4423923-CFD5-4935-AEC4-D188E548A6D7}"/>
              </a:ext>
            </a:extLst>
          </p:cNvPr>
          <p:cNvCxnSpPr>
            <a:stCxn id="17" idx="1"/>
          </p:cNvCxnSpPr>
          <p:nvPr/>
        </p:nvCxnSpPr>
        <p:spPr>
          <a:xfrm flipH="1">
            <a:off x="3223492" y="1783518"/>
            <a:ext cx="1749920" cy="1169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오른쪽 중괄호 25">
            <a:extLst>
              <a:ext uri="{FF2B5EF4-FFF2-40B4-BE49-F238E27FC236}">
                <a16:creationId xmlns:a16="http://schemas.microsoft.com/office/drawing/2014/main" id="{4161264C-CF5D-427B-15E9-61F1C9076E10}"/>
              </a:ext>
            </a:extLst>
          </p:cNvPr>
          <p:cNvSpPr/>
          <p:nvPr/>
        </p:nvSpPr>
        <p:spPr>
          <a:xfrm>
            <a:off x="6230298" y="1642017"/>
            <a:ext cx="193964" cy="169231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E85737-17A1-A3AE-DF7B-CC42775E71E2}"/>
              </a:ext>
            </a:extLst>
          </p:cNvPr>
          <p:cNvSpPr txBox="1"/>
          <p:nvPr/>
        </p:nvSpPr>
        <p:spPr>
          <a:xfrm>
            <a:off x="6465454" y="2127442"/>
            <a:ext cx="5879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2"/>
                </a:solidFill>
              </a:rPr>
              <a:t>미리 </a:t>
            </a:r>
            <a:r>
              <a:rPr lang="ko-KR" altLang="en-US" b="1" dirty="0" err="1">
                <a:solidFill>
                  <a:schemeClr val="accent2"/>
                </a:solidFill>
              </a:rPr>
              <a:t>임베딩된</a:t>
            </a:r>
            <a:r>
              <a:rPr lang="ko-KR" altLang="en-US" b="1" dirty="0">
                <a:solidFill>
                  <a:schemeClr val="accent2"/>
                </a:solidFill>
              </a:rPr>
              <a:t> 문서들</a:t>
            </a:r>
            <a:r>
              <a:rPr lang="ko-KR" altLang="en-US" dirty="0">
                <a:solidFill>
                  <a:schemeClr val="accent2"/>
                </a:solidFill>
              </a:rPr>
              <a:t>에 대해 </a:t>
            </a:r>
            <a:r>
              <a:rPr lang="en-US" altLang="ko-KR" dirty="0">
                <a:solidFill>
                  <a:schemeClr val="accent2"/>
                </a:solidFill>
              </a:rPr>
              <a:t>cosine similarity</a:t>
            </a:r>
            <a:r>
              <a:rPr lang="ko-KR" altLang="en-US" dirty="0">
                <a:solidFill>
                  <a:schemeClr val="accent2"/>
                </a:solidFill>
              </a:rPr>
              <a:t>를 구한다</a:t>
            </a:r>
            <a:r>
              <a:rPr lang="en-US" altLang="ko-KR" dirty="0">
                <a:solidFill>
                  <a:schemeClr val="accent2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accent2"/>
                </a:solidFill>
              </a:rPr>
              <a:t>가장 유사성이</a:t>
            </a:r>
            <a:r>
              <a:rPr lang="en-US" altLang="ko-KR" dirty="0">
                <a:solidFill>
                  <a:schemeClr val="accent2"/>
                </a:solidFill>
              </a:rPr>
              <a:t>(=</a:t>
            </a:r>
            <a:r>
              <a:rPr lang="ko-KR" altLang="en-US" dirty="0">
                <a:solidFill>
                  <a:schemeClr val="accent2"/>
                </a:solidFill>
              </a:rPr>
              <a:t>점수</a:t>
            </a:r>
            <a:r>
              <a:rPr lang="en-US" altLang="ko-KR" dirty="0">
                <a:solidFill>
                  <a:schemeClr val="accent2"/>
                </a:solidFill>
              </a:rPr>
              <a:t>)</a:t>
            </a:r>
            <a:r>
              <a:rPr lang="ko-KR" altLang="en-US" dirty="0">
                <a:solidFill>
                  <a:schemeClr val="accent2"/>
                </a:solidFill>
              </a:rPr>
              <a:t> 높은 문서들을 반환한다</a:t>
            </a:r>
            <a:r>
              <a:rPr lang="en-US" altLang="ko-KR" dirty="0">
                <a:solidFill>
                  <a:schemeClr val="accent2"/>
                </a:solidFill>
              </a:rPr>
              <a:t>.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29" name="제목 1">
            <a:extLst>
              <a:ext uri="{FF2B5EF4-FFF2-40B4-BE49-F238E27FC236}">
                <a16:creationId xmlns:a16="http://schemas.microsoft.com/office/drawing/2014/main" id="{11294B85-D51D-1BC3-AC0F-8036BC92C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533"/>
          </a:xfrm>
        </p:spPr>
        <p:txBody>
          <a:bodyPr/>
          <a:lstStyle/>
          <a:p>
            <a:r>
              <a:rPr lang="en-US" altLang="ko-KR" dirty="0"/>
              <a:t>Dense</a:t>
            </a:r>
            <a:r>
              <a:rPr lang="ko-KR" altLang="en-US" dirty="0"/>
              <a:t> </a:t>
            </a:r>
            <a:r>
              <a:rPr lang="en-US" altLang="ko-KR" dirty="0"/>
              <a:t>Retrieval: </a:t>
            </a:r>
            <a:r>
              <a:rPr lang="en-US" altLang="ko-KR" sz="4200" dirty="0"/>
              <a:t>Bi-Encoder</a:t>
            </a:r>
            <a:endParaRPr lang="ko-KR" alt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711F95C-B094-6D61-3358-027CF79EB666}"/>
                  </a:ext>
                </a:extLst>
              </p:cNvPr>
              <p:cNvSpPr txBox="1"/>
              <p:nvPr/>
            </p:nvSpPr>
            <p:spPr>
              <a:xfrm>
                <a:off x="3394736" y="1873195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711F95C-B094-6D61-3358-027CF79EB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36" y="1873195"/>
                <a:ext cx="729672" cy="369332"/>
              </a:xfrm>
              <a:prstGeom prst="rect">
                <a:avLst/>
              </a:prstGeom>
              <a:blipFill>
                <a:blip r:embed="rId7"/>
                <a:stretch>
                  <a:fillRect r="-9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FAF9B6-4B7D-704B-DE0B-E3C7BDACAEF9}"/>
                  </a:ext>
                </a:extLst>
              </p:cNvPr>
              <p:cNvSpPr txBox="1"/>
              <p:nvPr/>
            </p:nvSpPr>
            <p:spPr>
              <a:xfrm>
                <a:off x="5516820" y="2973078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FAF9B6-4B7D-704B-DE0B-E3C7BDACA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20" y="2973078"/>
                <a:ext cx="729672" cy="369332"/>
              </a:xfrm>
              <a:prstGeom prst="rect">
                <a:avLst/>
              </a:prstGeom>
              <a:blipFill>
                <a:blip r:embed="rId8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A3ADD9-F79F-BB58-D165-446CA9D7F793}"/>
                  </a:ext>
                </a:extLst>
              </p:cNvPr>
              <p:cNvSpPr txBox="1"/>
              <p:nvPr/>
            </p:nvSpPr>
            <p:spPr>
              <a:xfrm>
                <a:off x="5516820" y="2631998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A3ADD9-F79F-BB58-D165-446CA9D7F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20" y="2631998"/>
                <a:ext cx="729672" cy="369332"/>
              </a:xfrm>
              <a:prstGeom prst="rect">
                <a:avLst/>
              </a:prstGeom>
              <a:blipFill>
                <a:blip r:embed="rId9"/>
                <a:stretch>
                  <a:fillRect r="-9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868541-737D-0897-459C-B208123BB56C}"/>
                  </a:ext>
                </a:extLst>
              </p:cNvPr>
              <p:cNvSpPr txBox="1"/>
              <p:nvPr/>
            </p:nvSpPr>
            <p:spPr>
              <a:xfrm>
                <a:off x="5516820" y="2254445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868541-737D-0897-459C-B208123BB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20" y="2254445"/>
                <a:ext cx="729672" cy="369332"/>
              </a:xfrm>
              <a:prstGeom prst="rect">
                <a:avLst/>
              </a:prstGeom>
              <a:blipFill>
                <a:blip r:embed="rId10"/>
                <a:stretch>
                  <a:fillRect r="-9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6845D268-863F-840D-CD11-165E80879D26}"/>
              </a:ext>
            </a:extLst>
          </p:cNvPr>
          <p:cNvSpPr txBox="1"/>
          <p:nvPr/>
        </p:nvSpPr>
        <p:spPr>
          <a:xfrm rot="10800000">
            <a:off x="8156309" y="5934816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FA93F6-35A5-B43C-1F60-3DF3A3E3BAF9}"/>
                  </a:ext>
                </a:extLst>
              </p:cNvPr>
              <p:cNvSpPr txBox="1"/>
              <p:nvPr/>
            </p:nvSpPr>
            <p:spPr>
              <a:xfrm>
                <a:off x="6282540" y="6379276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FA93F6-35A5-B43C-1F60-3DF3A3E3B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540" y="6379276"/>
                <a:ext cx="97959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D6D0E4-C900-70CB-EA40-322E046DA7C5}"/>
                  </a:ext>
                </a:extLst>
              </p:cNvPr>
              <p:cNvSpPr txBox="1"/>
              <p:nvPr/>
            </p:nvSpPr>
            <p:spPr>
              <a:xfrm>
                <a:off x="8934426" y="6379276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D6D0E4-C900-70CB-EA40-322E046DA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426" y="6379276"/>
                <a:ext cx="97959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2FA6356-6FE8-6A2F-2AB0-7DB30EDA0200}"/>
                  </a:ext>
                </a:extLst>
              </p:cNvPr>
              <p:cNvSpPr txBox="1"/>
              <p:nvPr/>
            </p:nvSpPr>
            <p:spPr>
              <a:xfrm>
                <a:off x="7095721" y="6379276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2FA6356-6FE8-6A2F-2AB0-7DB30EDA0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721" y="6379276"/>
                <a:ext cx="97959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AE7371E-3CC6-CB23-92EF-3715335ED877}"/>
                  </a:ext>
                </a:extLst>
              </p:cNvPr>
              <p:cNvSpPr txBox="1"/>
              <p:nvPr/>
            </p:nvSpPr>
            <p:spPr>
              <a:xfrm>
                <a:off x="2628120" y="5842382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𝑢𝑒𝑟𝑦</m:t>
                      </m:r>
                    </m:oMath>
                  </m:oMathPara>
                </a14:m>
                <a:endParaRPr lang="ko-KR" alt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AE7371E-3CC6-CB23-92EF-3715335ED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120" y="5842382"/>
                <a:ext cx="729672" cy="369332"/>
              </a:xfrm>
              <a:prstGeom prst="rect">
                <a:avLst/>
              </a:prstGeom>
              <a:blipFill>
                <a:blip r:embed="rId7"/>
                <a:stretch>
                  <a:fillRect r="-7500"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0DBF1E4-D7F3-7F43-30A8-E22DDD541347}"/>
              </a:ext>
            </a:extLst>
          </p:cNvPr>
          <p:cNvSpPr txBox="1"/>
          <p:nvPr/>
        </p:nvSpPr>
        <p:spPr>
          <a:xfrm>
            <a:off x="1169331" y="5830707"/>
            <a:ext cx="68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Input: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B6F3A-D0AB-4D8F-148D-1B6540D13E2A}"/>
              </a:ext>
            </a:extLst>
          </p:cNvPr>
          <p:cNvSpPr txBox="1"/>
          <p:nvPr/>
        </p:nvSpPr>
        <p:spPr>
          <a:xfrm>
            <a:off x="7855682" y="3376195"/>
            <a:ext cx="4116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예시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Query: 100</a:t>
            </a:r>
            <a:r>
              <a:rPr lang="ko-KR" altLang="en-US" dirty="0"/>
              <a:t>개</a:t>
            </a:r>
            <a:r>
              <a:rPr lang="en-US" altLang="ko-KR" dirty="0"/>
              <a:t>, Document:</a:t>
            </a:r>
            <a:r>
              <a:rPr lang="ko-KR" altLang="en-US" dirty="0"/>
              <a:t> </a:t>
            </a:r>
            <a:r>
              <a:rPr lang="en-US" altLang="ko-KR" dirty="0"/>
              <a:t>100,000</a:t>
            </a:r>
            <a:r>
              <a:rPr lang="ko-KR" altLang="en-US" dirty="0"/>
              <a:t>개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sz="1600" dirty="0">
                <a:sym typeface="Wingdings" panose="05000000000000000000" pitchFamily="2" charset="2"/>
              </a:rPr>
              <a:t>모델 추론 횟수</a:t>
            </a:r>
            <a:r>
              <a:rPr lang="en-US" altLang="ko-KR" sz="1600" dirty="0">
                <a:sym typeface="Wingdings" panose="05000000000000000000" pitchFamily="2" charset="2"/>
              </a:rPr>
              <a:t>: 100 + 100,000 </a:t>
            </a:r>
          </a:p>
          <a:p>
            <a:r>
              <a:rPr lang="en-US" altLang="ko-KR" sz="1600" dirty="0">
                <a:sym typeface="Wingdings" panose="05000000000000000000" pitchFamily="2" charset="2"/>
              </a:rPr>
              <a:t>      (cosine similarity</a:t>
            </a:r>
            <a:r>
              <a:rPr lang="ko-KR" altLang="en-US" sz="1600" dirty="0">
                <a:sym typeface="Wingdings" panose="05000000000000000000" pitchFamily="2" charset="2"/>
              </a:rPr>
              <a:t>를 구하는 것은 논외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endParaRPr lang="ko-KR" altLang="en-US" dirty="0"/>
          </a:p>
        </p:txBody>
      </p:sp>
      <p:sp>
        <p:nvSpPr>
          <p:cNvPr id="3" name="왼쪽 중괄호 2">
            <a:extLst>
              <a:ext uri="{FF2B5EF4-FFF2-40B4-BE49-F238E27FC236}">
                <a16:creationId xmlns:a16="http://schemas.microsoft.com/office/drawing/2014/main" id="{7C1205A0-C003-DC83-9F4A-FF9C23C01B6A}"/>
              </a:ext>
            </a:extLst>
          </p:cNvPr>
          <p:cNvSpPr/>
          <p:nvPr/>
        </p:nvSpPr>
        <p:spPr>
          <a:xfrm>
            <a:off x="1856509" y="3051325"/>
            <a:ext cx="45719" cy="283002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E84283-B3DC-6533-64B9-3237E97C1539}"/>
              </a:ext>
            </a:extLst>
          </p:cNvPr>
          <p:cNvSpPr txBox="1"/>
          <p:nvPr/>
        </p:nvSpPr>
        <p:spPr>
          <a:xfrm>
            <a:off x="493303" y="3016537"/>
            <a:ext cx="1426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accent4"/>
                </a:solidFill>
              </a:rPr>
              <a:t>사용자 질의</a:t>
            </a:r>
            <a:endParaRPr lang="en-US" altLang="ko-KR" b="1" dirty="0">
              <a:solidFill>
                <a:schemeClr val="accent4"/>
              </a:solidFill>
            </a:endParaRPr>
          </a:p>
          <a:p>
            <a:pPr algn="ctr"/>
            <a:r>
              <a:rPr lang="ko-KR" altLang="en-US" b="1" dirty="0" err="1">
                <a:solidFill>
                  <a:schemeClr val="accent4"/>
                </a:solidFill>
              </a:rPr>
              <a:t>임베딩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pic>
        <p:nvPicPr>
          <p:cNvPr id="8" name="Picture 2" descr="파일 문서 - 다운로드 무료 아이콘">
            <a:extLst>
              <a:ext uri="{FF2B5EF4-FFF2-40B4-BE49-F238E27FC236}">
                <a16:creationId xmlns:a16="http://schemas.microsoft.com/office/drawing/2014/main" id="{C5CC58FC-C54F-6D76-FB4D-EBCD11A83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85" y="5496089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파일 문서 - 다운로드 무료 아이콘">
            <a:extLst>
              <a:ext uri="{FF2B5EF4-FFF2-40B4-BE49-F238E27FC236}">
                <a16:creationId xmlns:a16="http://schemas.microsoft.com/office/drawing/2014/main" id="{7AED0A8F-7678-83A8-6817-2BBF93755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375" y="5496089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파일 문서 - 다운로드 무료 아이콘">
            <a:extLst>
              <a:ext uri="{FF2B5EF4-FFF2-40B4-BE49-F238E27FC236}">
                <a16:creationId xmlns:a16="http://schemas.microsoft.com/office/drawing/2014/main" id="{BDA8B8DE-2773-B165-E41D-D86071C6D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244" y="5496089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202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06F4222-B016-0BF7-BF56-365C3A3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29" name="제목 1">
            <a:extLst>
              <a:ext uri="{FF2B5EF4-FFF2-40B4-BE49-F238E27FC236}">
                <a16:creationId xmlns:a16="http://schemas.microsoft.com/office/drawing/2014/main" id="{11294B85-D51D-1BC3-AC0F-8036BC92C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533"/>
          </a:xfrm>
        </p:spPr>
        <p:txBody>
          <a:bodyPr/>
          <a:lstStyle/>
          <a:p>
            <a:r>
              <a:rPr lang="en-US" altLang="ko-KR" dirty="0"/>
              <a:t>Dense</a:t>
            </a:r>
            <a:r>
              <a:rPr lang="ko-KR" altLang="en-US" dirty="0"/>
              <a:t> </a:t>
            </a:r>
            <a:r>
              <a:rPr lang="en-US" altLang="ko-KR" dirty="0"/>
              <a:t>Retrieval: </a:t>
            </a:r>
            <a:r>
              <a:rPr lang="en-US" altLang="ko-KR" sz="4200" dirty="0"/>
              <a:t>Cross-Encoder</a:t>
            </a:r>
            <a:endParaRPr lang="ko-KR" altLang="en-US" sz="42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D8DC1FC-1D34-B4A8-0F86-52A9E20B7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688" b="10339"/>
          <a:stretch/>
        </p:blipFill>
        <p:spPr>
          <a:xfrm>
            <a:off x="1544565" y="1583671"/>
            <a:ext cx="6647295" cy="316382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259EAD29-F957-695C-5CDD-E8DA364FB2D4}"/>
              </a:ext>
            </a:extLst>
          </p:cNvPr>
          <p:cNvSpPr/>
          <p:nvPr/>
        </p:nvSpPr>
        <p:spPr>
          <a:xfrm>
            <a:off x="2902311" y="1690255"/>
            <a:ext cx="1062182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2" descr="파일 문서 - 다운로드 무료 아이콘">
            <a:extLst>
              <a:ext uri="{FF2B5EF4-FFF2-40B4-BE49-F238E27FC236}">
                <a16:creationId xmlns:a16="http://schemas.microsoft.com/office/drawing/2014/main" id="{A4F736A4-731C-DFA9-5DE3-085207EBC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985" y="4799253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파일 문서 - 다운로드 무료 아이콘">
            <a:extLst>
              <a:ext uri="{FF2B5EF4-FFF2-40B4-BE49-F238E27FC236}">
                <a16:creationId xmlns:a16="http://schemas.microsoft.com/office/drawing/2014/main" id="{EB0D7911-9560-4064-0487-D5FE13846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59" y="4843132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파일 문서 - 다운로드 무료 아이콘">
            <a:extLst>
              <a:ext uri="{FF2B5EF4-FFF2-40B4-BE49-F238E27FC236}">
                <a16:creationId xmlns:a16="http://schemas.microsoft.com/office/drawing/2014/main" id="{54731C40-FFEF-A0E0-983F-F5CB7D73C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589" y="4833547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45EE2E-6D8E-76D5-DC3F-116D36A33E04}"/>
              </a:ext>
            </a:extLst>
          </p:cNvPr>
          <p:cNvSpPr txBox="1"/>
          <p:nvPr/>
        </p:nvSpPr>
        <p:spPr>
          <a:xfrm rot="10800000">
            <a:off x="6446474" y="5227721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4534A8-48FF-2868-0F24-29BDA74D4DF0}"/>
                  </a:ext>
                </a:extLst>
              </p:cNvPr>
              <p:cNvSpPr txBox="1"/>
              <p:nvPr/>
            </p:nvSpPr>
            <p:spPr>
              <a:xfrm>
                <a:off x="2829840" y="5682440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4534A8-48FF-2868-0F24-29BDA74D4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840" y="5682440"/>
                <a:ext cx="9795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D466C8-CC91-C0FB-C853-C86873B6B217}"/>
                  </a:ext>
                </a:extLst>
              </p:cNvPr>
              <p:cNvSpPr txBox="1"/>
              <p:nvPr/>
            </p:nvSpPr>
            <p:spPr>
              <a:xfrm>
                <a:off x="7920517" y="5716734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D466C8-CC91-C0FB-C853-C86873B6B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517" y="5716734"/>
                <a:ext cx="9795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029249-D37C-13D4-8B3E-2B840D237E9E}"/>
                  </a:ext>
                </a:extLst>
              </p:cNvPr>
              <p:cNvSpPr txBox="1"/>
              <p:nvPr/>
            </p:nvSpPr>
            <p:spPr>
              <a:xfrm>
                <a:off x="4887150" y="5726319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029249-D37C-13D4-8B3E-2B840D237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150" y="5726319"/>
                <a:ext cx="9795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AF8AE0-921B-E66F-1B33-D6C22D4911FC}"/>
                  </a:ext>
                </a:extLst>
              </p:cNvPr>
              <p:cNvSpPr txBox="1"/>
              <p:nvPr/>
            </p:nvSpPr>
            <p:spPr>
              <a:xfrm>
                <a:off x="1977302" y="5182588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𝑢𝑒𝑟𝑦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AF8AE0-921B-E66F-1B33-D6C22D491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302" y="5182588"/>
                <a:ext cx="729672" cy="369332"/>
              </a:xfrm>
              <a:prstGeom prst="rect">
                <a:avLst/>
              </a:prstGeom>
              <a:blipFill>
                <a:blip r:embed="rId8"/>
                <a:stretch>
                  <a:fillRect r="-7500"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05610115-0EB8-864A-88C7-0FBF5F157FC4}"/>
              </a:ext>
            </a:extLst>
          </p:cNvPr>
          <p:cNvSpPr txBox="1"/>
          <p:nvPr/>
        </p:nvSpPr>
        <p:spPr>
          <a:xfrm>
            <a:off x="580295" y="5043055"/>
            <a:ext cx="68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Input: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A75B14F-260B-E897-8662-43B9B68A65A6}"/>
                  </a:ext>
                </a:extLst>
              </p:cNvPr>
              <p:cNvSpPr txBox="1"/>
              <p:nvPr/>
            </p:nvSpPr>
            <p:spPr>
              <a:xfrm>
                <a:off x="4142661" y="5182588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𝑢𝑒𝑟𝑦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A75B14F-260B-E897-8662-43B9B68A6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661" y="5182588"/>
                <a:ext cx="729672" cy="369332"/>
              </a:xfrm>
              <a:prstGeom prst="rect">
                <a:avLst/>
              </a:prstGeom>
              <a:blipFill>
                <a:blip r:embed="rId9"/>
                <a:stretch>
                  <a:fillRect r="-8403"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EE90FA-5423-4B62-BD0F-3221F5585DA6}"/>
                  </a:ext>
                </a:extLst>
              </p:cNvPr>
              <p:cNvSpPr txBox="1"/>
              <p:nvPr/>
            </p:nvSpPr>
            <p:spPr>
              <a:xfrm>
                <a:off x="7163406" y="5182588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𝑢𝑒𝑟𝑦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EE90FA-5423-4B62-BD0F-3221F5585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406" y="5182588"/>
                <a:ext cx="729672" cy="369332"/>
              </a:xfrm>
              <a:prstGeom prst="rect">
                <a:avLst/>
              </a:prstGeom>
              <a:blipFill>
                <a:blip r:embed="rId10"/>
                <a:stretch>
                  <a:fillRect r="-7500"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왼쪽 대괄호 29">
            <a:extLst>
              <a:ext uri="{FF2B5EF4-FFF2-40B4-BE49-F238E27FC236}">
                <a16:creationId xmlns:a16="http://schemas.microsoft.com/office/drawing/2014/main" id="{CAF42E1F-6BB2-3F55-08E9-904A9A59ED1D}"/>
              </a:ext>
            </a:extLst>
          </p:cNvPr>
          <p:cNvSpPr/>
          <p:nvPr/>
        </p:nvSpPr>
        <p:spPr>
          <a:xfrm>
            <a:off x="1973559" y="4747491"/>
            <a:ext cx="134183" cy="1163782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왼쪽 대괄호 30">
            <a:extLst>
              <a:ext uri="{FF2B5EF4-FFF2-40B4-BE49-F238E27FC236}">
                <a16:creationId xmlns:a16="http://schemas.microsoft.com/office/drawing/2014/main" id="{43134E2B-E7B9-49C8-736D-F164B56B6371}"/>
              </a:ext>
            </a:extLst>
          </p:cNvPr>
          <p:cNvSpPr/>
          <p:nvPr/>
        </p:nvSpPr>
        <p:spPr>
          <a:xfrm flipH="1">
            <a:off x="3675254" y="4747491"/>
            <a:ext cx="134183" cy="1163782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왼쪽 대괄호 31">
            <a:extLst>
              <a:ext uri="{FF2B5EF4-FFF2-40B4-BE49-F238E27FC236}">
                <a16:creationId xmlns:a16="http://schemas.microsoft.com/office/drawing/2014/main" id="{4201F14D-84D7-622C-33B1-38258D780F5C}"/>
              </a:ext>
            </a:extLst>
          </p:cNvPr>
          <p:cNvSpPr/>
          <p:nvPr/>
        </p:nvSpPr>
        <p:spPr>
          <a:xfrm>
            <a:off x="4094114" y="4747491"/>
            <a:ext cx="134183" cy="1163782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왼쪽 대괄호 32">
            <a:extLst>
              <a:ext uri="{FF2B5EF4-FFF2-40B4-BE49-F238E27FC236}">
                <a16:creationId xmlns:a16="http://schemas.microsoft.com/office/drawing/2014/main" id="{750609DA-C823-AF89-8363-EBC4337A0178}"/>
              </a:ext>
            </a:extLst>
          </p:cNvPr>
          <p:cNvSpPr/>
          <p:nvPr/>
        </p:nvSpPr>
        <p:spPr>
          <a:xfrm flipH="1">
            <a:off x="5795809" y="4747491"/>
            <a:ext cx="134183" cy="1163782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왼쪽 대괄호 33">
            <a:extLst>
              <a:ext uri="{FF2B5EF4-FFF2-40B4-BE49-F238E27FC236}">
                <a16:creationId xmlns:a16="http://schemas.microsoft.com/office/drawing/2014/main" id="{050BA1B0-0E72-821D-0C44-764B74528D42}"/>
              </a:ext>
            </a:extLst>
          </p:cNvPr>
          <p:cNvSpPr/>
          <p:nvPr/>
        </p:nvSpPr>
        <p:spPr>
          <a:xfrm>
            <a:off x="7129159" y="4747491"/>
            <a:ext cx="134183" cy="1163782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왼쪽 대괄호 34">
            <a:extLst>
              <a:ext uri="{FF2B5EF4-FFF2-40B4-BE49-F238E27FC236}">
                <a16:creationId xmlns:a16="http://schemas.microsoft.com/office/drawing/2014/main" id="{D94BE5F7-0361-C46A-A98B-9ECA5E7C2DB8}"/>
              </a:ext>
            </a:extLst>
          </p:cNvPr>
          <p:cNvSpPr/>
          <p:nvPr/>
        </p:nvSpPr>
        <p:spPr>
          <a:xfrm flipH="1">
            <a:off x="8830854" y="4747491"/>
            <a:ext cx="134183" cy="1163782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A08067-52B4-744E-FBB5-CD061218DD81}"/>
              </a:ext>
            </a:extLst>
          </p:cNvPr>
          <p:cNvSpPr txBox="1"/>
          <p:nvPr/>
        </p:nvSpPr>
        <p:spPr>
          <a:xfrm>
            <a:off x="3776832" y="5541653"/>
            <a:ext cx="18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,</a:t>
            </a:r>
            <a:endParaRPr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31B6EA-1767-DADD-9D4B-168844132355}"/>
              </a:ext>
            </a:extLst>
          </p:cNvPr>
          <p:cNvSpPr txBox="1"/>
          <p:nvPr/>
        </p:nvSpPr>
        <p:spPr>
          <a:xfrm>
            <a:off x="5909932" y="5541653"/>
            <a:ext cx="18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,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1E116-CB67-7813-748D-7B7093176149}"/>
              </a:ext>
            </a:extLst>
          </p:cNvPr>
          <p:cNvSpPr txBox="1"/>
          <p:nvPr/>
        </p:nvSpPr>
        <p:spPr>
          <a:xfrm>
            <a:off x="8055517" y="2719305"/>
            <a:ext cx="41745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예시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Query: 100</a:t>
            </a:r>
            <a:r>
              <a:rPr lang="ko-KR" altLang="en-US" dirty="0"/>
              <a:t>개</a:t>
            </a:r>
            <a:r>
              <a:rPr lang="en-US" altLang="ko-KR" dirty="0"/>
              <a:t>, Document:</a:t>
            </a:r>
            <a:r>
              <a:rPr lang="ko-KR" altLang="en-US" dirty="0"/>
              <a:t> </a:t>
            </a:r>
            <a:r>
              <a:rPr lang="en-US" altLang="ko-KR" dirty="0"/>
              <a:t>100,000</a:t>
            </a:r>
            <a:r>
              <a:rPr lang="ko-KR" altLang="en-US" dirty="0"/>
              <a:t>개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sz="1600" dirty="0">
                <a:sym typeface="Wingdings" panose="05000000000000000000" pitchFamily="2" charset="2"/>
              </a:rPr>
              <a:t>모델 추론 횟수</a:t>
            </a:r>
            <a:r>
              <a:rPr lang="en-US" altLang="ko-KR" sz="1600" dirty="0">
                <a:sym typeface="Wingdings" panose="05000000000000000000" pitchFamily="2" charset="2"/>
              </a:rPr>
              <a:t>: 100*100,000 = 10,000,000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sz="1600" dirty="0">
                <a:sym typeface="Wingdings" panose="05000000000000000000" pitchFamily="2" charset="2"/>
              </a:rPr>
              <a:t>정확하지만</a:t>
            </a:r>
            <a:r>
              <a:rPr lang="en-US" altLang="ko-KR" sz="1600" dirty="0">
                <a:sym typeface="Wingdings" panose="05000000000000000000" pitchFamily="2" charset="2"/>
              </a:rPr>
              <a:t>, </a:t>
            </a:r>
            <a:r>
              <a:rPr lang="ko-KR" altLang="en-US" sz="1600" dirty="0">
                <a:sym typeface="Wingdings" panose="05000000000000000000" pitchFamily="2" charset="2"/>
              </a:rPr>
              <a:t>느리고 비싸다</a:t>
            </a:r>
            <a:r>
              <a:rPr lang="en-US" altLang="ko-KR" sz="1600" dirty="0">
                <a:sym typeface="Wingdings" panose="05000000000000000000" pitchFamily="2" charset="2"/>
              </a:rPr>
              <a:t>.</a:t>
            </a:r>
            <a:endParaRPr lang="ko-KR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90E4C9-73ED-5E07-4049-361F5BFA25FC}"/>
                  </a:ext>
                </a:extLst>
              </p:cNvPr>
              <p:cNvSpPr txBox="1"/>
              <p:nvPr/>
            </p:nvSpPr>
            <p:spPr>
              <a:xfrm>
                <a:off x="2202382" y="1640129"/>
                <a:ext cx="729672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700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</m:oMath>
                  </m:oMathPara>
                </a14:m>
                <a:endParaRPr lang="ko-KR" altLang="en-US" sz="17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90E4C9-73ED-5E07-4049-361F5BFA2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382" y="1640129"/>
                <a:ext cx="729672" cy="3539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160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06BB59-9599-AD39-FD49-E247387D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Dense</a:t>
            </a:r>
            <a:r>
              <a:rPr lang="ko-KR" altLang="en-US" dirty="0"/>
              <a:t> </a:t>
            </a:r>
            <a:r>
              <a:rPr lang="en-US" altLang="ko-KR" dirty="0"/>
              <a:t>Retrieval: Retrieval, Reranking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2032B91-98C8-113C-2A5F-6AB15519E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E059C6E-98C6-80C0-6700-DDCF6B8894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031"/>
          <a:stretch/>
        </p:blipFill>
        <p:spPr>
          <a:xfrm>
            <a:off x="1531470" y="1230736"/>
            <a:ext cx="7560086" cy="2829647"/>
          </a:xfrm>
          <a:prstGeom prst="rect">
            <a:avLst/>
          </a:prstGeom>
        </p:spPr>
      </p:pic>
      <p:pic>
        <p:nvPicPr>
          <p:cNvPr id="22" name="Picture 2" descr="파일 문서 - 다운로드 무료 아이콘">
            <a:extLst>
              <a:ext uri="{FF2B5EF4-FFF2-40B4-BE49-F238E27FC236}">
                <a16:creationId xmlns:a16="http://schemas.microsoft.com/office/drawing/2014/main" id="{38BBCECC-8110-0C8C-164B-A190E2CFB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33" y="436000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파일 문서 - 다운로드 무료 아이콘">
            <a:extLst>
              <a:ext uri="{FF2B5EF4-FFF2-40B4-BE49-F238E27FC236}">
                <a16:creationId xmlns:a16="http://schemas.microsoft.com/office/drawing/2014/main" id="{9F6062E2-5C8D-FB41-5B6B-57804B246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59" y="436000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파일 문서 - 다운로드 무료 아이콘">
            <a:extLst>
              <a:ext uri="{FF2B5EF4-FFF2-40B4-BE49-F238E27FC236}">
                <a16:creationId xmlns:a16="http://schemas.microsoft.com/office/drawing/2014/main" id="{52E8952A-33AE-68ED-A868-4D5E11E0D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85" y="436000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파일 문서 - 다운로드 무료 아이콘">
            <a:extLst>
              <a:ext uri="{FF2B5EF4-FFF2-40B4-BE49-F238E27FC236}">
                <a16:creationId xmlns:a16="http://schemas.microsoft.com/office/drawing/2014/main" id="{868D6D6C-9797-FC14-DB22-8C4DB0274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94" y="436000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파일 문서 - 다운로드 무료 아이콘">
            <a:extLst>
              <a:ext uri="{FF2B5EF4-FFF2-40B4-BE49-F238E27FC236}">
                <a16:creationId xmlns:a16="http://schemas.microsoft.com/office/drawing/2014/main" id="{478E5BE1-BA58-C554-ADF8-E686B7CA6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26" y="436000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파일 문서 - 다운로드 무료 아이콘">
            <a:extLst>
              <a:ext uri="{FF2B5EF4-FFF2-40B4-BE49-F238E27FC236}">
                <a16:creationId xmlns:a16="http://schemas.microsoft.com/office/drawing/2014/main" id="{122E476B-0EF5-220F-73A7-3355C6774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33" y="478530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파일 문서 - 다운로드 무료 아이콘">
            <a:extLst>
              <a:ext uri="{FF2B5EF4-FFF2-40B4-BE49-F238E27FC236}">
                <a16:creationId xmlns:a16="http://schemas.microsoft.com/office/drawing/2014/main" id="{FF75E110-E508-64B8-03D9-2A51F0F2C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59" y="478530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파일 문서 - 다운로드 무료 아이콘">
            <a:extLst>
              <a:ext uri="{FF2B5EF4-FFF2-40B4-BE49-F238E27FC236}">
                <a16:creationId xmlns:a16="http://schemas.microsoft.com/office/drawing/2014/main" id="{C3E1D732-5CC4-39C2-FFA3-C4084FD66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85" y="478530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파일 문서 - 다운로드 무료 아이콘">
            <a:extLst>
              <a:ext uri="{FF2B5EF4-FFF2-40B4-BE49-F238E27FC236}">
                <a16:creationId xmlns:a16="http://schemas.microsoft.com/office/drawing/2014/main" id="{478F09D3-D949-ABCD-0C7A-24E94AEDE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94" y="478530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파일 문서 - 다운로드 무료 아이콘">
            <a:extLst>
              <a:ext uri="{FF2B5EF4-FFF2-40B4-BE49-F238E27FC236}">
                <a16:creationId xmlns:a16="http://schemas.microsoft.com/office/drawing/2014/main" id="{CAF652CA-0BA2-2062-E1C3-712EF17DF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26" y="478530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파일 문서 - 다운로드 무료 아이콘">
            <a:extLst>
              <a:ext uri="{FF2B5EF4-FFF2-40B4-BE49-F238E27FC236}">
                <a16:creationId xmlns:a16="http://schemas.microsoft.com/office/drawing/2014/main" id="{C71C8963-15E7-870D-280C-720C9801D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12" y="5812657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파일 문서 - 다운로드 무료 아이콘">
            <a:extLst>
              <a:ext uri="{FF2B5EF4-FFF2-40B4-BE49-F238E27FC236}">
                <a16:creationId xmlns:a16="http://schemas.microsoft.com/office/drawing/2014/main" id="{8550396B-27BF-F031-FE96-984CE7E37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38" y="5812657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파일 문서 - 다운로드 무료 아이콘">
            <a:extLst>
              <a:ext uri="{FF2B5EF4-FFF2-40B4-BE49-F238E27FC236}">
                <a16:creationId xmlns:a16="http://schemas.microsoft.com/office/drawing/2014/main" id="{7AA98E27-8116-6C8C-E35C-65838E7FD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64" y="5812657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파일 문서 - 다운로드 무료 아이콘">
            <a:extLst>
              <a:ext uri="{FF2B5EF4-FFF2-40B4-BE49-F238E27FC236}">
                <a16:creationId xmlns:a16="http://schemas.microsoft.com/office/drawing/2014/main" id="{75924BB6-C5C5-CC40-EA27-F59CF4C9D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73" y="5812657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파일 문서 - 다운로드 무료 아이콘">
            <a:extLst>
              <a:ext uri="{FF2B5EF4-FFF2-40B4-BE49-F238E27FC236}">
                <a16:creationId xmlns:a16="http://schemas.microsoft.com/office/drawing/2014/main" id="{C04F3A11-7AF8-D03E-D463-2875126B3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05" y="5812657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A0A0E164-E409-B36D-8DDA-F293EA23B127}"/>
              </a:ext>
            </a:extLst>
          </p:cNvPr>
          <p:cNvSpPr txBox="1"/>
          <p:nvPr/>
        </p:nvSpPr>
        <p:spPr>
          <a:xfrm rot="5400000">
            <a:off x="1328310" y="5619731"/>
            <a:ext cx="998668" cy="37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p:pic>
        <p:nvPicPr>
          <p:cNvPr id="58" name="Picture 2" descr="파일 문서 - 다운로드 무료 아이콘">
            <a:extLst>
              <a:ext uri="{FF2B5EF4-FFF2-40B4-BE49-F238E27FC236}">
                <a16:creationId xmlns:a16="http://schemas.microsoft.com/office/drawing/2014/main" id="{BAF01D18-614C-064C-66D2-1CA004882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214" y="478948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파일 문서 - 다운로드 무료 아이콘">
            <a:extLst>
              <a:ext uri="{FF2B5EF4-FFF2-40B4-BE49-F238E27FC236}">
                <a16:creationId xmlns:a16="http://schemas.microsoft.com/office/drawing/2014/main" id="{1004BC92-07A0-97AD-CF5A-F606531F4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40" y="478948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파일 문서 - 다운로드 무료 아이콘">
            <a:extLst>
              <a:ext uri="{FF2B5EF4-FFF2-40B4-BE49-F238E27FC236}">
                <a16:creationId xmlns:a16="http://schemas.microsoft.com/office/drawing/2014/main" id="{0F05AB34-0555-0F8C-7DA4-0B6D942F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66" y="478948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파일 문서 - 다운로드 무료 아이콘">
            <a:extLst>
              <a:ext uri="{FF2B5EF4-FFF2-40B4-BE49-F238E27FC236}">
                <a16:creationId xmlns:a16="http://schemas.microsoft.com/office/drawing/2014/main" id="{B1072063-C3F4-62A6-8783-5F8B6FFF6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5" y="478948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파일 문서 - 다운로드 무료 아이콘">
            <a:extLst>
              <a:ext uri="{FF2B5EF4-FFF2-40B4-BE49-F238E27FC236}">
                <a16:creationId xmlns:a16="http://schemas.microsoft.com/office/drawing/2014/main" id="{4A4BBD95-F630-03F3-0735-54031D1EB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870" y="478948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파일 문서 - 다운로드 무료 아이콘">
            <a:extLst>
              <a:ext uri="{FF2B5EF4-FFF2-40B4-BE49-F238E27FC236}">
                <a16:creationId xmlns:a16="http://schemas.microsoft.com/office/drawing/2014/main" id="{F916B5B1-8D82-8CA1-3201-4C7961562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214" y="521478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파일 문서 - 다운로드 무료 아이콘">
            <a:extLst>
              <a:ext uri="{FF2B5EF4-FFF2-40B4-BE49-F238E27FC236}">
                <a16:creationId xmlns:a16="http://schemas.microsoft.com/office/drawing/2014/main" id="{ABC707A6-E5DF-98EF-2682-73C44E275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40" y="521478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파일 문서 - 다운로드 무료 아이콘">
            <a:extLst>
              <a:ext uri="{FF2B5EF4-FFF2-40B4-BE49-F238E27FC236}">
                <a16:creationId xmlns:a16="http://schemas.microsoft.com/office/drawing/2014/main" id="{729D0333-8187-3665-60F9-453878605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66" y="521478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파일 문서 - 다운로드 무료 아이콘">
            <a:extLst>
              <a:ext uri="{FF2B5EF4-FFF2-40B4-BE49-F238E27FC236}">
                <a16:creationId xmlns:a16="http://schemas.microsoft.com/office/drawing/2014/main" id="{47A6BD4A-E8EF-F665-1C84-A88184D4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5" y="521478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파일 문서 - 다운로드 무료 아이콘">
            <a:extLst>
              <a:ext uri="{FF2B5EF4-FFF2-40B4-BE49-F238E27FC236}">
                <a16:creationId xmlns:a16="http://schemas.microsoft.com/office/drawing/2014/main" id="{2CC169EE-CDE4-8FD2-62D3-37C4D2995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870" y="521478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파일 문서 - 다운로드 무료 아이콘">
            <a:extLst>
              <a:ext uri="{FF2B5EF4-FFF2-40B4-BE49-F238E27FC236}">
                <a16:creationId xmlns:a16="http://schemas.microsoft.com/office/drawing/2014/main" id="{347A281C-137A-86DB-25AC-36AA257A6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577" y="4787973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파일 문서 - 다운로드 무료 아이콘">
            <a:extLst>
              <a:ext uri="{FF2B5EF4-FFF2-40B4-BE49-F238E27FC236}">
                <a16:creationId xmlns:a16="http://schemas.microsoft.com/office/drawing/2014/main" id="{AEDB4004-2709-72A2-C22C-52CB9E702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456" y="5333248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파일 문서 - 다운로드 무료 아이콘">
            <a:extLst>
              <a:ext uri="{FF2B5EF4-FFF2-40B4-BE49-F238E27FC236}">
                <a16:creationId xmlns:a16="http://schemas.microsoft.com/office/drawing/2014/main" id="{D7756CF7-CD28-206B-CF4E-641ADC0E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451" y="4787973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파일 문서 - 다운로드 무료 아이콘">
            <a:extLst>
              <a:ext uri="{FF2B5EF4-FFF2-40B4-BE49-F238E27FC236}">
                <a16:creationId xmlns:a16="http://schemas.microsoft.com/office/drawing/2014/main" id="{A6E489E0-182A-91D5-F32D-E01365CE6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58" y="5330227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파일 문서 - 다운로드 무료 아이콘">
            <a:extLst>
              <a:ext uri="{FF2B5EF4-FFF2-40B4-BE49-F238E27FC236}">
                <a16:creationId xmlns:a16="http://schemas.microsoft.com/office/drawing/2014/main" id="{4C670BB3-9B9B-8426-C6C8-D733B7368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325" y="4787973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파일 문서 - 다운로드 무료 아이콘">
            <a:extLst>
              <a:ext uri="{FF2B5EF4-FFF2-40B4-BE49-F238E27FC236}">
                <a16:creationId xmlns:a16="http://schemas.microsoft.com/office/drawing/2014/main" id="{C1F92F38-8D01-887B-AB34-D475BB235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859" y="5330227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파일 문서 - 다운로드 무료 아이콘">
            <a:extLst>
              <a:ext uri="{FF2B5EF4-FFF2-40B4-BE49-F238E27FC236}">
                <a16:creationId xmlns:a16="http://schemas.microsoft.com/office/drawing/2014/main" id="{9DD0658D-CB45-9C13-BD3F-F5A89A9C7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514" y="4787973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파일 문서 - 다운로드 무료 아이콘">
            <a:extLst>
              <a:ext uri="{FF2B5EF4-FFF2-40B4-BE49-F238E27FC236}">
                <a16:creationId xmlns:a16="http://schemas.microsoft.com/office/drawing/2014/main" id="{FAD76E3D-A3A4-E5D9-06CD-095353AD2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57" y="5330227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파일 문서 - 다운로드 무료 아이콘">
            <a:extLst>
              <a:ext uri="{FF2B5EF4-FFF2-40B4-BE49-F238E27FC236}">
                <a16:creationId xmlns:a16="http://schemas.microsoft.com/office/drawing/2014/main" id="{365CD1ED-26AA-D27A-D0A3-F6A4DDAC5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655" y="5330227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파일 문서 - 다운로드 무료 아이콘">
            <a:extLst>
              <a:ext uri="{FF2B5EF4-FFF2-40B4-BE49-F238E27FC236}">
                <a16:creationId xmlns:a16="http://schemas.microsoft.com/office/drawing/2014/main" id="{C410DFE8-1333-82E3-79DF-5B0C3F770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388" y="4787973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9B91DF9B-0373-1397-FF8F-79F31D561BD6}"/>
              </a:ext>
            </a:extLst>
          </p:cNvPr>
          <p:cNvSpPr txBox="1"/>
          <p:nvPr/>
        </p:nvSpPr>
        <p:spPr>
          <a:xfrm>
            <a:off x="6969169" y="4794671"/>
            <a:ext cx="73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D930717-27A8-89CD-7F3B-3F32EB69A3AA}"/>
              </a:ext>
            </a:extLst>
          </p:cNvPr>
          <p:cNvSpPr txBox="1"/>
          <p:nvPr/>
        </p:nvSpPr>
        <p:spPr>
          <a:xfrm>
            <a:off x="7394106" y="4794671"/>
            <a:ext cx="73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861BFF1-903C-DACA-8120-3B6137B96656}"/>
              </a:ext>
            </a:extLst>
          </p:cNvPr>
          <p:cNvSpPr txBox="1"/>
          <p:nvPr/>
        </p:nvSpPr>
        <p:spPr>
          <a:xfrm>
            <a:off x="7819043" y="4794671"/>
            <a:ext cx="73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78EE594-C5D0-C364-07E4-5453BB0006D9}"/>
              </a:ext>
            </a:extLst>
          </p:cNvPr>
          <p:cNvSpPr txBox="1"/>
          <p:nvPr/>
        </p:nvSpPr>
        <p:spPr>
          <a:xfrm>
            <a:off x="8243980" y="4794671"/>
            <a:ext cx="73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D02B7F4-2D1A-F332-AD02-24546576E5AA}"/>
              </a:ext>
            </a:extLst>
          </p:cNvPr>
          <p:cNvSpPr txBox="1"/>
          <p:nvPr/>
        </p:nvSpPr>
        <p:spPr>
          <a:xfrm>
            <a:off x="7319652" y="5341456"/>
            <a:ext cx="73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D4DB03C-7AE3-E42F-E352-035173EC4673}"/>
              </a:ext>
            </a:extLst>
          </p:cNvPr>
          <p:cNvSpPr txBox="1"/>
          <p:nvPr/>
        </p:nvSpPr>
        <p:spPr>
          <a:xfrm>
            <a:off x="7755347" y="5341456"/>
            <a:ext cx="73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9318533-F609-91DB-531C-3251FD03BAD1}"/>
              </a:ext>
            </a:extLst>
          </p:cNvPr>
          <p:cNvSpPr txBox="1"/>
          <p:nvPr/>
        </p:nvSpPr>
        <p:spPr>
          <a:xfrm>
            <a:off x="8185663" y="5341456"/>
            <a:ext cx="73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A657063-B92C-21A6-AEDE-F268EC093948}"/>
              </a:ext>
            </a:extLst>
          </p:cNvPr>
          <p:cNvSpPr txBox="1"/>
          <p:nvPr/>
        </p:nvSpPr>
        <p:spPr>
          <a:xfrm>
            <a:off x="8610600" y="5341456"/>
            <a:ext cx="73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C48EFE2-55F8-9033-7EF6-4AD864F72E05}"/>
              </a:ext>
            </a:extLst>
          </p:cNvPr>
          <p:cNvSpPr txBox="1"/>
          <p:nvPr/>
        </p:nvSpPr>
        <p:spPr>
          <a:xfrm>
            <a:off x="6870159" y="5336918"/>
            <a:ext cx="73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93" name="화살표: 오른쪽 92">
            <a:extLst>
              <a:ext uri="{FF2B5EF4-FFF2-40B4-BE49-F238E27FC236}">
                <a16:creationId xmlns:a16="http://schemas.microsoft.com/office/drawing/2014/main" id="{A01EF660-8766-93D8-6719-F4233D6E5A53}"/>
              </a:ext>
            </a:extLst>
          </p:cNvPr>
          <p:cNvSpPr/>
          <p:nvPr/>
        </p:nvSpPr>
        <p:spPr>
          <a:xfrm>
            <a:off x="2942399" y="5041513"/>
            <a:ext cx="480086" cy="37603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화살표: 오른쪽 93">
            <a:extLst>
              <a:ext uri="{FF2B5EF4-FFF2-40B4-BE49-F238E27FC236}">
                <a16:creationId xmlns:a16="http://schemas.microsoft.com/office/drawing/2014/main" id="{329F9EF5-36DB-1E92-10DB-1087E0B08E9D}"/>
              </a:ext>
            </a:extLst>
          </p:cNvPr>
          <p:cNvSpPr/>
          <p:nvPr/>
        </p:nvSpPr>
        <p:spPr>
          <a:xfrm>
            <a:off x="5964318" y="5041513"/>
            <a:ext cx="480086" cy="37603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58BB83C-E60D-92D3-2BE8-C85C7385AFD3}"/>
              </a:ext>
            </a:extLst>
          </p:cNvPr>
          <p:cNvSpPr txBox="1"/>
          <p:nvPr/>
        </p:nvSpPr>
        <p:spPr>
          <a:xfrm>
            <a:off x="2811864" y="5406148"/>
            <a:ext cx="1596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Top-k</a:t>
            </a:r>
          </a:p>
          <a:p>
            <a:r>
              <a:rPr lang="en-US" altLang="ko-KR" dirty="0"/>
              <a:t>(=Retrieval)</a:t>
            </a:r>
            <a:endParaRPr lang="ko-KR" alt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AE15FD7-29C4-D941-B72B-7EFBEDAD8168}"/>
              </a:ext>
            </a:extLst>
          </p:cNvPr>
          <p:cNvSpPr txBox="1"/>
          <p:nvPr/>
        </p:nvSpPr>
        <p:spPr>
          <a:xfrm>
            <a:off x="5896635" y="5406148"/>
            <a:ext cx="120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Sort</a:t>
            </a:r>
          </a:p>
          <a:p>
            <a:r>
              <a:rPr lang="en-US" altLang="ko-KR" dirty="0"/>
              <a:t>(=</a:t>
            </a:r>
            <a:r>
              <a:rPr lang="en-US" altLang="ko-KR" dirty="0" err="1"/>
              <a:t>Rerank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17BC991-95DB-7E45-59CF-3467F49CEBF9}"/>
              </a:ext>
            </a:extLst>
          </p:cNvPr>
          <p:cNvSpPr txBox="1"/>
          <p:nvPr/>
        </p:nvSpPr>
        <p:spPr>
          <a:xfrm>
            <a:off x="252668" y="4672181"/>
            <a:ext cx="56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Q</a:t>
            </a:r>
            <a:endParaRPr lang="ko-KR" alt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489309D-6410-DAD2-D05F-9F6F8FCC27D6}"/>
              </a:ext>
            </a:extLst>
          </p:cNvPr>
          <p:cNvSpPr txBox="1"/>
          <p:nvPr/>
        </p:nvSpPr>
        <p:spPr>
          <a:xfrm>
            <a:off x="3422485" y="3924987"/>
            <a:ext cx="6096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accent5"/>
                </a:solidFill>
                <a:sym typeface="Wingdings" panose="05000000000000000000" pitchFamily="2" charset="2"/>
              </a:rPr>
              <a:t>Sparse or Bi-encoder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1BE856B-F161-0D4B-6F67-DA83B5A4AB9C}"/>
              </a:ext>
            </a:extLst>
          </p:cNvPr>
          <p:cNvSpPr txBox="1"/>
          <p:nvPr/>
        </p:nvSpPr>
        <p:spPr>
          <a:xfrm>
            <a:off x="7222603" y="3941109"/>
            <a:ext cx="2013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accent5"/>
                </a:solidFill>
                <a:sym typeface="Wingdings" panose="05000000000000000000" pitchFamily="2" charset="2"/>
              </a:rPr>
              <a:t>Cross-encoder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3" name="오른쪽 중괄호 2">
            <a:extLst>
              <a:ext uri="{FF2B5EF4-FFF2-40B4-BE49-F238E27FC236}">
                <a16:creationId xmlns:a16="http://schemas.microsoft.com/office/drawing/2014/main" id="{23A79731-E817-9943-E632-CC87B1A97F1B}"/>
              </a:ext>
            </a:extLst>
          </p:cNvPr>
          <p:cNvSpPr/>
          <p:nvPr/>
        </p:nvSpPr>
        <p:spPr>
          <a:xfrm rot="16200000">
            <a:off x="4457002" y="3469055"/>
            <a:ext cx="181523" cy="19502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오른쪽 중괄호 4">
            <a:extLst>
              <a:ext uri="{FF2B5EF4-FFF2-40B4-BE49-F238E27FC236}">
                <a16:creationId xmlns:a16="http://schemas.microsoft.com/office/drawing/2014/main" id="{11236554-236C-9B44-E6BE-A9888A9C7797}"/>
              </a:ext>
            </a:extLst>
          </p:cNvPr>
          <p:cNvSpPr/>
          <p:nvPr/>
        </p:nvSpPr>
        <p:spPr>
          <a:xfrm rot="16200000">
            <a:off x="7883810" y="3249831"/>
            <a:ext cx="226520" cy="24337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290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842654-7E9D-5CC3-3B6A-F046402E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EA5B2F-FC43-1F18-FD10-5FA391A49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287"/>
            <a:ext cx="10850592" cy="5129588"/>
          </a:xfrm>
        </p:spPr>
        <p:txBody>
          <a:bodyPr/>
          <a:lstStyle/>
          <a:p>
            <a:r>
              <a:rPr lang="en-US" altLang="ko-KR" dirty="0"/>
              <a:t>BM25, Bi-encoder, Cross-Encoder </a:t>
            </a:r>
            <a:r>
              <a:rPr lang="ko-KR" altLang="en-US" dirty="0"/>
              <a:t>사용해보기 </a:t>
            </a:r>
            <a:r>
              <a:rPr lang="en-US" altLang="ko-KR" dirty="0"/>
              <a:t>(</a:t>
            </a:r>
            <a:r>
              <a:rPr lang="ko-KR" altLang="en-US" dirty="0"/>
              <a:t>뒷장에 예시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>
                <a:hlinkClick r:id="rId2"/>
              </a:rPr>
              <a:t>https://colab.research.google.com/drive/1Gx8sjSWz3W64ZbhPRTX_3uyHvisqtigS#scrollTo=D_hDi8KzNgMM</a:t>
            </a:r>
            <a:endParaRPr lang="en-US" altLang="ko-KR" dirty="0"/>
          </a:p>
          <a:p>
            <a:r>
              <a:rPr lang="en-US" altLang="ko-KR" dirty="0" err="1"/>
              <a:t>SenteceBERT</a:t>
            </a:r>
            <a:r>
              <a:rPr lang="ko-KR" altLang="en-US" dirty="0"/>
              <a:t> 라이브러리를 이용한 </a:t>
            </a:r>
            <a:r>
              <a:rPr lang="en-US" altLang="ko-KR" dirty="0"/>
              <a:t>Bi-encoder, Cross-Encoder </a:t>
            </a:r>
            <a:r>
              <a:rPr lang="ko-KR" altLang="en-US" dirty="0"/>
              <a:t>학습</a:t>
            </a:r>
            <a:endParaRPr lang="en-US" altLang="ko-KR" dirty="0"/>
          </a:p>
          <a:p>
            <a:pPr lvl="1"/>
            <a:r>
              <a:rPr lang="en-US" altLang="ko-KR" dirty="0">
                <a:hlinkClick r:id="rId3"/>
              </a:rPr>
              <a:t>https://colab.research.google.com/drive/1KetpPOHrmSgif6UXmIJovl2phcKAZdTg#scrollTo=rqUfYfFROkq7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39DC245-0346-781C-47B0-9D4766B7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1132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1D63D6-A87B-0033-FCB7-451F1EE88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실제 예시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C3DC031-3AA0-316B-82B5-2B651494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50CBD6B-AEB8-29D4-1052-5B2D6CBDA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7473"/>
            <a:ext cx="12192000" cy="298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02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47CC26-E8B9-BB6A-B8EF-C35F28EF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 코드 </a:t>
            </a:r>
            <a:r>
              <a:rPr lang="en-US" altLang="ko-KR" dirty="0"/>
              <a:t>1 – Bi-encoder (Inference)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7F02D3-CC39-2AAF-0A1B-F7EF5EFBE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287"/>
            <a:ext cx="10938164" cy="512958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Model</a:t>
            </a:r>
            <a:r>
              <a:rPr lang="ko-KR" altLang="en-US" dirty="0"/>
              <a:t> </a:t>
            </a:r>
            <a:r>
              <a:rPr lang="en-US" altLang="ko-KR" dirty="0"/>
              <a:t>load</a:t>
            </a:r>
          </a:p>
          <a:p>
            <a:pPr marL="514350" indent="-514350">
              <a:buFont typeface="+mj-lt"/>
              <a:buAutoNum type="arabicPeriod"/>
            </a:pP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문서들을 벡터 공간으로 매핑 </a:t>
            </a:r>
            <a:r>
              <a:rPr lang="en-US" altLang="ko-KR" dirty="0"/>
              <a:t>(</a:t>
            </a:r>
            <a:r>
              <a:rPr lang="ko-KR" altLang="en-US" dirty="0" err="1"/>
              <a:t>임베딩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/>
              <a:t>Input: [CLS]</a:t>
            </a:r>
            <a:r>
              <a:rPr lang="ko-KR" altLang="en-US" dirty="0"/>
              <a:t>문서</a:t>
            </a:r>
            <a:r>
              <a:rPr lang="en-US" altLang="ko-KR" dirty="0"/>
              <a:t>[SEP]</a:t>
            </a:r>
          </a:p>
          <a:p>
            <a:pPr lvl="1"/>
            <a:r>
              <a:rPr lang="en-US" altLang="ko-KR" dirty="0"/>
              <a:t>Output: embedding</a:t>
            </a:r>
          </a:p>
          <a:p>
            <a:pPr lvl="1"/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질의 </a:t>
            </a:r>
            <a:r>
              <a:rPr lang="ko-KR" altLang="en-US" dirty="0" err="1"/>
              <a:t>임베딩</a:t>
            </a:r>
            <a:endParaRPr lang="en-US" altLang="ko-KR" dirty="0"/>
          </a:p>
          <a:p>
            <a:pPr lvl="1"/>
            <a:r>
              <a:rPr lang="en-US" altLang="ko-KR" dirty="0"/>
              <a:t>Input: [CLS]</a:t>
            </a:r>
            <a:r>
              <a:rPr lang="ko-KR" altLang="en-US" dirty="0"/>
              <a:t>질의</a:t>
            </a:r>
            <a:r>
              <a:rPr lang="en-US" altLang="ko-KR" dirty="0"/>
              <a:t>[SEP]</a:t>
            </a:r>
          </a:p>
          <a:p>
            <a:pPr lvl="1"/>
            <a:r>
              <a:rPr lang="en-US" altLang="ko-KR" dirty="0"/>
              <a:t>Output:</a:t>
            </a:r>
            <a:r>
              <a:rPr lang="ko-KR" altLang="en-US" dirty="0"/>
              <a:t> </a:t>
            </a:r>
            <a:r>
              <a:rPr lang="en-US" altLang="ko-KR" dirty="0"/>
              <a:t>embedding</a:t>
            </a:r>
          </a:p>
          <a:p>
            <a:pPr lvl="1"/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문서 </a:t>
            </a:r>
            <a:r>
              <a:rPr lang="ko-KR" altLang="en-US" dirty="0" err="1"/>
              <a:t>임베딩들과</a:t>
            </a:r>
            <a:r>
              <a:rPr lang="ko-KR" altLang="en-US" dirty="0"/>
              <a:t> 질의 </a:t>
            </a:r>
            <a:r>
              <a:rPr lang="ko-KR" altLang="en-US" dirty="0" err="1"/>
              <a:t>임베딩에</a:t>
            </a:r>
            <a:r>
              <a:rPr lang="ko-KR" altLang="en-US" dirty="0"/>
              <a:t> 대해 유사도</a:t>
            </a:r>
            <a:r>
              <a:rPr lang="en-US" altLang="ko-KR" dirty="0"/>
              <a:t>(=</a:t>
            </a:r>
            <a:r>
              <a:rPr lang="ko-KR" altLang="en-US" dirty="0"/>
              <a:t>점수</a:t>
            </a:r>
            <a:r>
              <a:rPr lang="en-US" altLang="ko-KR" dirty="0"/>
              <a:t>) </a:t>
            </a:r>
            <a:r>
              <a:rPr lang="ko-KR" altLang="en-US" dirty="0"/>
              <a:t>측정 후 랭킹</a:t>
            </a:r>
            <a:endParaRPr lang="en-US" altLang="ko-KR" dirty="0"/>
          </a:p>
          <a:p>
            <a:pPr lvl="1"/>
            <a:r>
              <a:rPr lang="en-US" altLang="ko-KR" dirty="0"/>
              <a:t>Cosine similarity </a:t>
            </a:r>
            <a:r>
              <a:rPr lang="ko-KR" altLang="en-US" dirty="0"/>
              <a:t>측정</a:t>
            </a:r>
            <a:endParaRPr lang="en-US" altLang="ko-KR" dirty="0"/>
          </a:p>
          <a:p>
            <a:pPr lvl="1"/>
            <a:r>
              <a:rPr lang="en-US" altLang="ko-KR" dirty="0" err="1"/>
              <a:t>Faiss</a:t>
            </a:r>
            <a:r>
              <a:rPr lang="en-US" altLang="ko-KR" dirty="0"/>
              <a:t> </a:t>
            </a:r>
            <a:r>
              <a:rPr lang="ko-KR" altLang="en-US" dirty="0"/>
              <a:t>사용 시 빠르게 비교 가능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62E06A-15B0-6867-DC0C-CCD11B5A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15DA0D4-D167-745B-18BD-33FE144C4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267"/>
          <a:stretch/>
        </p:blipFill>
        <p:spPr>
          <a:xfrm>
            <a:off x="3500727" y="1464541"/>
            <a:ext cx="6043324" cy="49158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23C2F52-0E8C-54E3-54DF-1ED493359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49" y="2884703"/>
            <a:ext cx="7448551" cy="52005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2D6F2E7-1341-BE6A-CF06-D7D5847A3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49" y="4209509"/>
            <a:ext cx="6076950" cy="24765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8C0877F-EB3D-F21F-FCE9-BE518CF9E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1882" y="5494713"/>
            <a:ext cx="691515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0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988A0600-5AF6-8743-4714-48CFF3BCF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2218603"/>
            <a:ext cx="10504580" cy="282964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7AAD4CE-2F73-CB0C-596F-FD7C16AC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Overview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C893B9E-A3AB-5544-BC86-F0C676FC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0BF7B-89B1-8F50-0CC9-0F08870423AA}"/>
              </a:ext>
            </a:extLst>
          </p:cNvPr>
          <p:cNvSpPr txBox="1"/>
          <p:nvPr/>
        </p:nvSpPr>
        <p:spPr>
          <a:xfrm>
            <a:off x="1446304" y="5430844"/>
            <a:ext cx="485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관련 있는 문서들을 어떻게 찾을 것인가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9AD3D8E-D66E-B893-21FA-429EA0B3DB88}"/>
              </a:ext>
            </a:extLst>
          </p:cNvPr>
          <p:cNvSpPr/>
          <p:nvPr/>
        </p:nvSpPr>
        <p:spPr>
          <a:xfrm>
            <a:off x="750498" y="2163512"/>
            <a:ext cx="7668883" cy="282964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FC070-10C5-8F81-79C0-FA40E30E8C02}"/>
              </a:ext>
            </a:extLst>
          </p:cNvPr>
          <p:cNvSpPr txBox="1"/>
          <p:nvPr/>
        </p:nvSpPr>
        <p:spPr>
          <a:xfrm>
            <a:off x="5766075" y="5103341"/>
            <a:ext cx="5019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Sparse Retrieval : BM25</a:t>
            </a:r>
          </a:p>
          <a:p>
            <a:endParaRPr lang="en-US" altLang="ko-KR" dirty="0"/>
          </a:p>
          <a:p>
            <a:r>
              <a:rPr lang="en-US" altLang="ko-KR" dirty="0"/>
              <a:t>Dense Retrieval : Bi-encoder, Cross-encoder, …</a:t>
            </a:r>
          </a:p>
        </p:txBody>
      </p:sp>
      <p:sp>
        <p:nvSpPr>
          <p:cNvPr id="9" name="왼쪽 중괄호 8">
            <a:extLst>
              <a:ext uri="{FF2B5EF4-FFF2-40B4-BE49-F238E27FC236}">
                <a16:creationId xmlns:a16="http://schemas.microsoft.com/office/drawing/2014/main" id="{3DF7CE76-D4E5-AE98-5CAE-B3654658E552}"/>
              </a:ext>
            </a:extLst>
          </p:cNvPr>
          <p:cNvSpPr/>
          <p:nvPr/>
        </p:nvSpPr>
        <p:spPr>
          <a:xfrm>
            <a:off x="5693435" y="5242621"/>
            <a:ext cx="72640" cy="700392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071543-1D7C-7837-D405-86FD55DEB76E}"/>
              </a:ext>
            </a:extLst>
          </p:cNvPr>
          <p:cNvSpPr txBox="1"/>
          <p:nvPr/>
        </p:nvSpPr>
        <p:spPr>
          <a:xfrm>
            <a:off x="4747558" y="1739089"/>
            <a:ext cx="1475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검색 모듈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496372-5E53-15BD-BEB8-013F2BCF3DEA}"/>
              </a:ext>
            </a:extLst>
          </p:cNvPr>
          <p:cNvSpPr txBox="1"/>
          <p:nvPr/>
        </p:nvSpPr>
        <p:spPr>
          <a:xfrm>
            <a:off x="9388199" y="1978846"/>
            <a:ext cx="240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생성 모듈</a:t>
            </a:r>
          </a:p>
        </p:txBody>
      </p:sp>
    </p:spTree>
    <p:extLst>
      <p:ext uri="{BB962C8B-B14F-4D97-AF65-F5344CB8AC3E}">
        <p14:creationId xmlns:p14="http://schemas.microsoft.com/office/powerpoint/2010/main" val="2856186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06F4222-B016-0BF7-BF56-365C3A3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AFEBA3A-1661-280B-A3AD-11477E7E9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24"/>
          <a:stretch/>
        </p:blipFill>
        <p:spPr>
          <a:xfrm>
            <a:off x="1414807" y="2811164"/>
            <a:ext cx="6364264" cy="2982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FF4B8858-BB9F-AFCC-1FBC-EA8F232AC2A2}"/>
                  </a:ext>
                </a:extLst>
              </p:cNvPr>
              <p:cNvSpPr/>
              <p:nvPr/>
            </p:nvSpPr>
            <p:spPr>
              <a:xfrm>
                <a:off x="4973412" y="3051325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FF4B8858-BB9F-AFCC-1FBC-EA8F232AC2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3051325"/>
                <a:ext cx="531461" cy="283002"/>
              </a:xfrm>
              <a:prstGeom prst="roundRect">
                <a:avLst/>
              </a:prstGeom>
              <a:blipFill>
                <a:blip r:embed="rId3"/>
                <a:stretch>
                  <a:fillRect l="-5618" r="-2247" b="-4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3B66891D-A3F8-D6B5-DE00-375A71AF5A94}"/>
                  </a:ext>
                </a:extLst>
              </p:cNvPr>
              <p:cNvSpPr/>
              <p:nvPr/>
            </p:nvSpPr>
            <p:spPr>
              <a:xfrm>
                <a:off x="4973412" y="2669663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3B66891D-A3F8-D6B5-DE00-375A71AF5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2669663"/>
                <a:ext cx="531461" cy="283002"/>
              </a:xfrm>
              <a:prstGeom prst="roundRect">
                <a:avLst/>
              </a:prstGeom>
              <a:blipFill>
                <a:blip r:embed="rId4"/>
                <a:stretch>
                  <a:fillRect l="-5618" r="-2247" b="-62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69363168-860B-919A-1EEA-C798002402D9}"/>
                  </a:ext>
                </a:extLst>
              </p:cNvPr>
              <p:cNvSpPr/>
              <p:nvPr/>
            </p:nvSpPr>
            <p:spPr>
              <a:xfrm>
                <a:off x="4973412" y="2288001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69363168-860B-919A-1EEA-C79800240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2288001"/>
                <a:ext cx="531461" cy="283002"/>
              </a:xfrm>
              <a:prstGeom prst="roundRect">
                <a:avLst/>
              </a:prstGeom>
              <a:blipFill>
                <a:blip r:embed="rId5"/>
                <a:stretch>
                  <a:fillRect l="-5618" r="-2247" b="-40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사각형: 둥근 모서리 16">
                <a:extLst>
                  <a:ext uri="{FF2B5EF4-FFF2-40B4-BE49-F238E27FC236}">
                    <a16:creationId xmlns:a16="http://schemas.microsoft.com/office/drawing/2014/main" id="{DE036553-F813-3934-A41B-F065D65FAA91}"/>
                  </a:ext>
                </a:extLst>
              </p:cNvPr>
              <p:cNvSpPr/>
              <p:nvPr/>
            </p:nvSpPr>
            <p:spPr>
              <a:xfrm>
                <a:off x="4973412" y="1642017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7" name="사각형: 둥근 모서리 16">
                <a:extLst>
                  <a:ext uri="{FF2B5EF4-FFF2-40B4-BE49-F238E27FC236}">
                    <a16:creationId xmlns:a16="http://schemas.microsoft.com/office/drawing/2014/main" id="{DE036553-F813-3934-A41B-F065D65FA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1642017"/>
                <a:ext cx="531461" cy="283002"/>
              </a:xfrm>
              <a:prstGeom prst="roundRect">
                <a:avLst/>
              </a:prstGeom>
              <a:blipFill>
                <a:blip r:embed="rId6"/>
                <a:stretch>
                  <a:fillRect l="-6742" r="-3371" b="-40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A437931-E1A3-D217-9B6D-58FF7274CF2E}"/>
              </a:ext>
            </a:extLst>
          </p:cNvPr>
          <p:cNvSpPr txBox="1"/>
          <p:nvPr/>
        </p:nvSpPr>
        <p:spPr>
          <a:xfrm rot="5400000">
            <a:off x="5086958" y="1954983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14ABBFB1-5B22-68B4-6607-9BC785DAF5F2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4350328" y="2811164"/>
            <a:ext cx="623084" cy="240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A11711A4-1DE4-D91D-9622-CCD175633534}"/>
              </a:ext>
            </a:extLst>
          </p:cNvPr>
          <p:cNvCxnSpPr>
            <a:stCxn id="16" idx="1"/>
          </p:cNvCxnSpPr>
          <p:nvPr/>
        </p:nvCxnSpPr>
        <p:spPr>
          <a:xfrm flipH="1">
            <a:off x="3953164" y="2429502"/>
            <a:ext cx="1020248" cy="523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A4423923-CFD5-4935-AEC4-D188E548A6D7}"/>
              </a:ext>
            </a:extLst>
          </p:cNvPr>
          <p:cNvCxnSpPr>
            <a:stCxn id="17" idx="1"/>
          </p:cNvCxnSpPr>
          <p:nvPr/>
        </p:nvCxnSpPr>
        <p:spPr>
          <a:xfrm flipH="1">
            <a:off x="3223492" y="1783518"/>
            <a:ext cx="1749920" cy="1169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오른쪽 중괄호 25">
            <a:extLst>
              <a:ext uri="{FF2B5EF4-FFF2-40B4-BE49-F238E27FC236}">
                <a16:creationId xmlns:a16="http://schemas.microsoft.com/office/drawing/2014/main" id="{4161264C-CF5D-427B-15E9-61F1C9076E10}"/>
              </a:ext>
            </a:extLst>
          </p:cNvPr>
          <p:cNvSpPr/>
          <p:nvPr/>
        </p:nvSpPr>
        <p:spPr>
          <a:xfrm>
            <a:off x="6230298" y="1642017"/>
            <a:ext cx="193964" cy="169231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E85737-17A1-A3AE-DF7B-CC42775E71E2}"/>
              </a:ext>
            </a:extLst>
          </p:cNvPr>
          <p:cNvSpPr txBox="1"/>
          <p:nvPr/>
        </p:nvSpPr>
        <p:spPr>
          <a:xfrm>
            <a:off x="6465454" y="2127442"/>
            <a:ext cx="5879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2"/>
                </a:solidFill>
              </a:rPr>
              <a:t>미리 </a:t>
            </a:r>
            <a:r>
              <a:rPr lang="ko-KR" altLang="en-US" b="1" dirty="0" err="1">
                <a:solidFill>
                  <a:schemeClr val="accent2"/>
                </a:solidFill>
              </a:rPr>
              <a:t>임베딩된</a:t>
            </a:r>
            <a:r>
              <a:rPr lang="ko-KR" altLang="en-US" b="1" dirty="0">
                <a:solidFill>
                  <a:schemeClr val="accent2"/>
                </a:solidFill>
              </a:rPr>
              <a:t> 문서들</a:t>
            </a:r>
            <a:r>
              <a:rPr lang="ko-KR" altLang="en-US" dirty="0">
                <a:solidFill>
                  <a:schemeClr val="accent2"/>
                </a:solidFill>
              </a:rPr>
              <a:t>에 대해 </a:t>
            </a:r>
            <a:r>
              <a:rPr lang="en-US" altLang="ko-KR" dirty="0">
                <a:solidFill>
                  <a:schemeClr val="accent2"/>
                </a:solidFill>
              </a:rPr>
              <a:t>cosine similarity</a:t>
            </a:r>
            <a:r>
              <a:rPr lang="ko-KR" altLang="en-US" dirty="0">
                <a:solidFill>
                  <a:schemeClr val="accent2"/>
                </a:solidFill>
              </a:rPr>
              <a:t>를 구한다</a:t>
            </a:r>
            <a:r>
              <a:rPr lang="en-US" altLang="ko-KR" dirty="0">
                <a:solidFill>
                  <a:schemeClr val="accent2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accent2"/>
                </a:solidFill>
              </a:rPr>
              <a:t>가장 유사성이</a:t>
            </a:r>
            <a:r>
              <a:rPr lang="en-US" altLang="ko-KR" dirty="0">
                <a:solidFill>
                  <a:schemeClr val="accent2"/>
                </a:solidFill>
              </a:rPr>
              <a:t>(=</a:t>
            </a:r>
            <a:r>
              <a:rPr lang="ko-KR" altLang="en-US" dirty="0">
                <a:solidFill>
                  <a:schemeClr val="accent2"/>
                </a:solidFill>
              </a:rPr>
              <a:t>점수</a:t>
            </a:r>
            <a:r>
              <a:rPr lang="en-US" altLang="ko-KR" dirty="0">
                <a:solidFill>
                  <a:schemeClr val="accent2"/>
                </a:solidFill>
              </a:rPr>
              <a:t>)</a:t>
            </a:r>
            <a:r>
              <a:rPr lang="ko-KR" altLang="en-US" dirty="0">
                <a:solidFill>
                  <a:schemeClr val="accent2"/>
                </a:solidFill>
              </a:rPr>
              <a:t> 높은 문서들을 반환한다</a:t>
            </a:r>
            <a:r>
              <a:rPr lang="en-US" altLang="ko-KR" dirty="0">
                <a:solidFill>
                  <a:schemeClr val="accent2"/>
                </a:solidFill>
              </a:rPr>
              <a:t>.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29" name="제목 1">
            <a:extLst>
              <a:ext uri="{FF2B5EF4-FFF2-40B4-BE49-F238E27FC236}">
                <a16:creationId xmlns:a16="http://schemas.microsoft.com/office/drawing/2014/main" id="{11294B85-D51D-1BC3-AC0F-8036BC92C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533"/>
          </a:xfrm>
        </p:spPr>
        <p:txBody>
          <a:bodyPr/>
          <a:lstStyle/>
          <a:p>
            <a:r>
              <a:rPr lang="ko-KR" altLang="en-US" dirty="0"/>
              <a:t>실습 코드 </a:t>
            </a:r>
            <a:r>
              <a:rPr lang="en-US" altLang="ko-KR" dirty="0"/>
              <a:t>1 : </a:t>
            </a:r>
            <a:r>
              <a:rPr lang="en-US" altLang="ko-KR" sz="4200" dirty="0"/>
              <a:t>Bi-Encoder</a:t>
            </a:r>
            <a:endParaRPr lang="ko-KR" alt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711F95C-B094-6D61-3358-027CF79EB666}"/>
                  </a:ext>
                </a:extLst>
              </p:cNvPr>
              <p:cNvSpPr txBox="1"/>
              <p:nvPr/>
            </p:nvSpPr>
            <p:spPr>
              <a:xfrm>
                <a:off x="3394736" y="1873195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711F95C-B094-6D61-3358-027CF79EB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36" y="1873195"/>
                <a:ext cx="729672" cy="369332"/>
              </a:xfrm>
              <a:prstGeom prst="rect">
                <a:avLst/>
              </a:prstGeom>
              <a:blipFill>
                <a:blip r:embed="rId7"/>
                <a:stretch>
                  <a:fillRect r="-9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FAF9B6-4B7D-704B-DE0B-E3C7BDACAEF9}"/>
                  </a:ext>
                </a:extLst>
              </p:cNvPr>
              <p:cNvSpPr txBox="1"/>
              <p:nvPr/>
            </p:nvSpPr>
            <p:spPr>
              <a:xfrm>
                <a:off x="5516820" y="2973078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FAF9B6-4B7D-704B-DE0B-E3C7BDACA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20" y="2973078"/>
                <a:ext cx="729672" cy="369332"/>
              </a:xfrm>
              <a:prstGeom prst="rect">
                <a:avLst/>
              </a:prstGeom>
              <a:blipFill>
                <a:blip r:embed="rId8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A3ADD9-F79F-BB58-D165-446CA9D7F793}"/>
                  </a:ext>
                </a:extLst>
              </p:cNvPr>
              <p:cNvSpPr txBox="1"/>
              <p:nvPr/>
            </p:nvSpPr>
            <p:spPr>
              <a:xfrm>
                <a:off x="5516820" y="2631998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A3ADD9-F79F-BB58-D165-446CA9D7F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20" y="2631998"/>
                <a:ext cx="729672" cy="369332"/>
              </a:xfrm>
              <a:prstGeom prst="rect">
                <a:avLst/>
              </a:prstGeom>
              <a:blipFill>
                <a:blip r:embed="rId9"/>
                <a:stretch>
                  <a:fillRect r="-9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868541-737D-0897-459C-B208123BB56C}"/>
                  </a:ext>
                </a:extLst>
              </p:cNvPr>
              <p:cNvSpPr txBox="1"/>
              <p:nvPr/>
            </p:nvSpPr>
            <p:spPr>
              <a:xfrm>
                <a:off x="5516820" y="2254445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868541-737D-0897-459C-B208123BB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20" y="2254445"/>
                <a:ext cx="729672" cy="369332"/>
              </a:xfrm>
              <a:prstGeom prst="rect">
                <a:avLst/>
              </a:prstGeom>
              <a:blipFill>
                <a:blip r:embed="rId10"/>
                <a:stretch>
                  <a:fillRect r="-9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파일 문서 - 다운로드 무료 아이콘">
            <a:extLst>
              <a:ext uri="{FF2B5EF4-FFF2-40B4-BE49-F238E27FC236}">
                <a16:creationId xmlns:a16="http://schemas.microsoft.com/office/drawing/2014/main" id="{070C89FF-F2AD-5613-F5D4-0BAD8F05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85" y="5496089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파일 문서 - 다운로드 무료 아이콘">
            <a:extLst>
              <a:ext uri="{FF2B5EF4-FFF2-40B4-BE49-F238E27FC236}">
                <a16:creationId xmlns:a16="http://schemas.microsoft.com/office/drawing/2014/main" id="{0DC5434E-406E-E0EB-7195-B3054ACC4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30" y="5496089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파일 문서 - 다운로드 무료 아이콘">
            <a:extLst>
              <a:ext uri="{FF2B5EF4-FFF2-40B4-BE49-F238E27FC236}">
                <a16:creationId xmlns:a16="http://schemas.microsoft.com/office/drawing/2014/main" id="{C839A049-4C2B-4282-CCAB-6E616C50C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498" y="5496089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845D268-863F-840D-CD11-165E80879D26}"/>
              </a:ext>
            </a:extLst>
          </p:cNvPr>
          <p:cNvSpPr txBox="1"/>
          <p:nvPr/>
        </p:nvSpPr>
        <p:spPr>
          <a:xfrm rot="10800000">
            <a:off x="8156309" y="5934816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FA93F6-35A5-B43C-1F60-3DF3A3E3BAF9}"/>
                  </a:ext>
                </a:extLst>
              </p:cNvPr>
              <p:cNvSpPr txBox="1"/>
              <p:nvPr/>
            </p:nvSpPr>
            <p:spPr>
              <a:xfrm>
                <a:off x="6282540" y="6379276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FA93F6-35A5-B43C-1F60-3DF3A3E3B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540" y="6379276"/>
                <a:ext cx="97959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D6D0E4-C900-70CB-EA40-322E046DA7C5}"/>
                  </a:ext>
                </a:extLst>
              </p:cNvPr>
              <p:cNvSpPr txBox="1"/>
              <p:nvPr/>
            </p:nvSpPr>
            <p:spPr>
              <a:xfrm>
                <a:off x="8934426" y="6379276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D6D0E4-C900-70CB-EA40-322E046DA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426" y="6379276"/>
                <a:ext cx="97959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2FA6356-6FE8-6A2F-2AB0-7DB30EDA0200}"/>
                  </a:ext>
                </a:extLst>
              </p:cNvPr>
              <p:cNvSpPr txBox="1"/>
              <p:nvPr/>
            </p:nvSpPr>
            <p:spPr>
              <a:xfrm>
                <a:off x="7095721" y="6379276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2FA6356-6FE8-6A2F-2AB0-7DB30EDA0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721" y="6379276"/>
                <a:ext cx="97959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AE7371E-3CC6-CB23-92EF-3715335ED877}"/>
                  </a:ext>
                </a:extLst>
              </p:cNvPr>
              <p:cNvSpPr txBox="1"/>
              <p:nvPr/>
            </p:nvSpPr>
            <p:spPr>
              <a:xfrm>
                <a:off x="2628120" y="5842382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𝑢𝑒𝑟𝑦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AE7371E-3CC6-CB23-92EF-3715335ED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120" y="5842382"/>
                <a:ext cx="729672" cy="369332"/>
              </a:xfrm>
              <a:prstGeom prst="rect">
                <a:avLst/>
              </a:prstGeom>
              <a:blipFill>
                <a:blip r:embed="rId15"/>
                <a:stretch>
                  <a:fillRect r="-7500"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0DBF1E4-D7F3-7F43-30A8-E22DDD541347}"/>
              </a:ext>
            </a:extLst>
          </p:cNvPr>
          <p:cNvSpPr txBox="1"/>
          <p:nvPr/>
        </p:nvSpPr>
        <p:spPr>
          <a:xfrm>
            <a:off x="1169331" y="5830707"/>
            <a:ext cx="68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Input: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1070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47CC26-E8B9-BB6A-B8EF-C35F28EF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 코드 </a:t>
            </a:r>
            <a:r>
              <a:rPr lang="en-US" altLang="ko-KR" dirty="0"/>
              <a:t>1 – </a:t>
            </a:r>
            <a:r>
              <a:rPr lang="en-US" altLang="ko-KR" sz="4400" dirty="0"/>
              <a:t>Cross-Encoder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7F02D3-CC39-2AAF-0A1B-F7EF5EFBE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287"/>
            <a:ext cx="10938164" cy="51295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Model</a:t>
            </a:r>
            <a:r>
              <a:rPr lang="ko-KR" altLang="en-US" dirty="0"/>
              <a:t> </a:t>
            </a:r>
            <a:r>
              <a:rPr lang="en-US" altLang="ko-KR" dirty="0"/>
              <a:t>load</a:t>
            </a:r>
          </a:p>
          <a:p>
            <a:pPr marL="514350" indent="-514350">
              <a:buFont typeface="+mj-lt"/>
              <a:buAutoNum type="arabicPeriod"/>
            </a:pP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질의와 문서 쌍에 대해 유사도</a:t>
            </a:r>
            <a:r>
              <a:rPr lang="en-US" altLang="ko-KR" dirty="0"/>
              <a:t>(=</a:t>
            </a:r>
            <a:r>
              <a:rPr lang="ko-KR" altLang="en-US" dirty="0"/>
              <a:t>점수</a:t>
            </a:r>
            <a:r>
              <a:rPr lang="en-US" altLang="ko-KR" dirty="0"/>
              <a:t>) </a:t>
            </a:r>
            <a:r>
              <a:rPr lang="ko-KR" altLang="en-US" dirty="0"/>
              <a:t>측정</a:t>
            </a:r>
            <a:endParaRPr lang="en-US" altLang="ko-KR" dirty="0"/>
          </a:p>
          <a:p>
            <a:pPr lvl="1"/>
            <a:r>
              <a:rPr lang="en-US" altLang="ko-KR" dirty="0"/>
              <a:t>Input: [CLS]</a:t>
            </a:r>
            <a:r>
              <a:rPr lang="ko-KR" altLang="en-US" dirty="0"/>
              <a:t>질의</a:t>
            </a:r>
            <a:r>
              <a:rPr lang="en-US" altLang="ko-KR" dirty="0"/>
              <a:t>[SEP]</a:t>
            </a:r>
            <a:r>
              <a:rPr lang="ko-KR" altLang="en-US" dirty="0"/>
              <a:t>문서</a:t>
            </a:r>
            <a:r>
              <a:rPr lang="en-US" altLang="ko-KR" dirty="0"/>
              <a:t>[SEP]</a:t>
            </a:r>
          </a:p>
          <a:p>
            <a:pPr lvl="1"/>
            <a:r>
              <a:rPr lang="en-US" altLang="ko-KR" dirty="0"/>
              <a:t>Output:</a:t>
            </a:r>
            <a:r>
              <a:rPr lang="ko-KR" altLang="en-US" dirty="0"/>
              <a:t> </a:t>
            </a:r>
            <a:r>
              <a:rPr lang="en-US" altLang="ko-KR" dirty="0"/>
              <a:t>Score</a:t>
            </a:r>
          </a:p>
          <a:p>
            <a:pPr marL="514350" indent="-514350">
              <a:buFont typeface="+mj-lt"/>
              <a:buAutoNum type="arabicPeriod"/>
            </a:pP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유사도가 높은 순으로 랭킹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62E06A-15B0-6867-DC0C-CCD11B5A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15DA0D4-D167-745B-18BD-33FE144C4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517"/>
          <a:stretch/>
        </p:blipFill>
        <p:spPr>
          <a:xfrm>
            <a:off x="3306762" y="1588653"/>
            <a:ext cx="6391275" cy="58131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75B81F7-2895-720B-41DF-359BF396C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561" y="3461356"/>
            <a:ext cx="57816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18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06F4222-B016-0BF7-BF56-365C3A3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29" name="제목 1">
            <a:extLst>
              <a:ext uri="{FF2B5EF4-FFF2-40B4-BE49-F238E27FC236}">
                <a16:creationId xmlns:a16="http://schemas.microsoft.com/office/drawing/2014/main" id="{11294B85-D51D-1BC3-AC0F-8036BC92C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533"/>
          </a:xfrm>
        </p:spPr>
        <p:txBody>
          <a:bodyPr/>
          <a:lstStyle/>
          <a:p>
            <a:r>
              <a:rPr lang="ko-KR" altLang="en-US" dirty="0"/>
              <a:t>실습 코드 </a:t>
            </a:r>
            <a:r>
              <a:rPr lang="en-US" altLang="ko-KR" dirty="0"/>
              <a:t>1 : </a:t>
            </a:r>
            <a:r>
              <a:rPr lang="en-US" altLang="ko-KR" sz="4200" dirty="0"/>
              <a:t>Cross-Encoder</a:t>
            </a:r>
            <a:endParaRPr lang="ko-KR" altLang="en-US" sz="42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D8DC1FC-1D34-B4A8-0F86-52A9E20B7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688" b="10339"/>
          <a:stretch/>
        </p:blipFill>
        <p:spPr>
          <a:xfrm>
            <a:off x="2096655" y="1583671"/>
            <a:ext cx="6647295" cy="3163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AA85FA-C37E-17BE-50A5-799A0CF48D21}"/>
                  </a:ext>
                </a:extLst>
              </p:cNvPr>
              <p:cNvSpPr txBox="1"/>
              <p:nvPr/>
            </p:nvSpPr>
            <p:spPr>
              <a:xfrm>
                <a:off x="2763095" y="1630279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</m:e>
                        <m:sub/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AA85FA-C37E-17BE-50A5-799A0CF48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095" y="1630279"/>
                <a:ext cx="729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직사각형 6">
            <a:extLst>
              <a:ext uri="{FF2B5EF4-FFF2-40B4-BE49-F238E27FC236}">
                <a16:creationId xmlns:a16="http://schemas.microsoft.com/office/drawing/2014/main" id="{259EAD29-F957-695C-5CDD-E8DA364FB2D4}"/>
              </a:ext>
            </a:extLst>
          </p:cNvPr>
          <p:cNvSpPr/>
          <p:nvPr/>
        </p:nvSpPr>
        <p:spPr>
          <a:xfrm>
            <a:off x="3454401" y="1690255"/>
            <a:ext cx="1062182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2" descr="파일 문서 - 다운로드 무료 아이콘">
            <a:extLst>
              <a:ext uri="{FF2B5EF4-FFF2-40B4-BE49-F238E27FC236}">
                <a16:creationId xmlns:a16="http://schemas.microsoft.com/office/drawing/2014/main" id="{A4F736A4-731C-DFA9-5DE3-085207EBC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075" y="4799253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파일 문서 - 다운로드 무료 아이콘">
            <a:extLst>
              <a:ext uri="{FF2B5EF4-FFF2-40B4-BE49-F238E27FC236}">
                <a16:creationId xmlns:a16="http://schemas.microsoft.com/office/drawing/2014/main" id="{EB0D7911-9560-4064-0487-D5FE13846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449" y="4843132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파일 문서 - 다운로드 무료 아이콘">
            <a:extLst>
              <a:ext uri="{FF2B5EF4-FFF2-40B4-BE49-F238E27FC236}">
                <a16:creationId xmlns:a16="http://schemas.microsoft.com/office/drawing/2014/main" id="{54731C40-FFEF-A0E0-983F-F5CB7D73C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679" y="4833547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45EE2E-6D8E-76D5-DC3F-116D36A33E04}"/>
              </a:ext>
            </a:extLst>
          </p:cNvPr>
          <p:cNvSpPr txBox="1"/>
          <p:nvPr/>
        </p:nvSpPr>
        <p:spPr>
          <a:xfrm rot="10800000">
            <a:off x="6998564" y="5227721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4534A8-48FF-2868-0F24-29BDA74D4DF0}"/>
                  </a:ext>
                </a:extLst>
              </p:cNvPr>
              <p:cNvSpPr txBox="1"/>
              <p:nvPr/>
            </p:nvSpPr>
            <p:spPr>
              <a:xfrm>
                <a:off x="3381930" y="5682440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4534A8-48FF-2868-0F24-29BDA74D4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930" y="5682440"/>
                <a:ext cx="9795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D466C8-CC91-C0FB-C853-C86873B6B217}"/>
                  </a:ext>
                </a:extLst>
              </p:cNvPr>
              <p:cNvSpPr txBox="1"/>
              <p:nvPr/>
            </p:nvSpPr>
            <p:spPr>
              <a:xfrm>
                <a:off x="8472607" y="5716734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D466C8-CC91-C0FB-C853-C86873B6B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607" y="5716734"/>
                <a:ext cx="9795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029249-D37C-13D4-8B3E-2B840D237E9E}"/>
                  </a:ext>
                </a:extLst>
              </p:cNvPr>
              <p:cNvSpPr txBox="1"/>
              <p:nvPr/>
            </p:nvSpPr>
            <p:spPr>
              <a:xfrm>
                <a:off x="5439240" y="5726319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029249-D37C-13D4-8B3E-2B840D237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240" y="5726319"/>
                <a:ext cx="9795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AF8AE0-921B-E66F-1B33-D6C22D4911FC}"/>
                  </a:ext>
                </a:extLst>
              </p:cNvPr>
              <p:cNvSpPr txBox="1"/>
              <p:nvPr/>
            </p:nvSpPr>
            <p:spPr>
              <a:xfrm>
                <a:off x="2529392" y="5182588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𝑢𝑒𝑟𝑦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AF8AE0-921B-E66F-1B33-D6C22D491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392" y="5182588"/>
                <a:ext cx="729672" cy="369332"/>
              </a:xfrm>
              <a:prstGeom prst="rect">
                <a:avLst/>
              </a:prstGeom>
              <a:blipFill>
                <a:blip r:embed="rId8"/>
                <a:stretch>
                  <a:fillRect r="-7500"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05610115-0EB8-864A-88C7-0FBF5F157FC4}"/>
              </a:ext>
            </a:extLst>
          </p:cNvPr>
          <p:cNvSpPr txBox="1"/>
          <p:nvPr/>
        </p:nvSpPr>
        <p:spPr>
          <a:xfrm>
            <a:off x="1132385" y="5043055"/>
            <a:ext cx="68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Input: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A75B14F-260B-E897-8662-43B9B68A65A6}"/>
                  </a:ext>
                </a:extLst>
              </p:cNvPr>
              <p:cNvSpPr txBox="1"/>
              <p:nvPr/>
            </p:nvSpPr>
            <p:spPr>
              <a:xfrm>
                <a:off x="4694751" y="5182588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𝑢𝑒𝑟𝑦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A75B14F-260B-E897-8662-43B9B68A6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51" y="5182588"/>
                <a:ext cx="729672" cy="369332"/>
              </a:xfrm>
              <a:prstGeom prst="rect">
                <a:avLst/>
              </a:prstGeom>
              <a:blipFill>
                <a:blip r:embed="rId9"/>
                <a:stretch>
                  <a:fillRect r="-7500"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EE90FA-5423-4B62-BD0F-3221F5585DA6}"/>
                  </a:ext>
                </a:extLst>
              </p:cNvPr>
              <p:cNvSpPr txBox="1"/>
              <p:nvPr/>
            </p:nvSpPr>
            <p:spPr>
              <a:xfrm>
                <a:off x="7715496" y="5182588"/>
                <a:ext cx="7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𝑢𝑒𝑟𝑦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EE90FA-5423-4B62-BD0F-3221F5585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496" y="5182588"/>
                <a:ext cx="729672" cy="369332"/>
              </a:xfrm>
              <a:prstGeom prst="rect">
                <a:avLst/>
              </a:prstGeom>
              <a:blipFill>
                <a:blip r:embed="rId10"/>
                <a:stretch>
                  <a:fillRect r="-8403"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왼쪽 대괄호 29">
            <a:extLst>
              <a:ext uri="{FF2B5EF4-FFF2-40B4-BE49-F238E27FC236}">
                <a16:creationId xmlns:a16="http://schemas.microsoft.com/office/drawing/2014/main" id="{CAF42E1F-6BB2-3F55-08E9-904A9A59ED1D}"/>
              </a:ext>
            </a:extLst>
          </p:cNvPr>
          <p:cNvSpPr/>
          <p:nvPr/>
        </p:nvSpPr>
        <p:spPr>
          <a:xfrm>
            <a:off x="2525649" y="4747491"/>
            <a:ext cx="134183" cy="1163782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왼쪽 대괄호 30">
            <a:extLst>
              <a:ext uri="{FF2B5EF4-FFF2-40B4-BE49-F238E27FC236}">
                <a16:creationId xmlns:a16="http://schemas.microsoft.com/office/drawing/2014/main" id="{43134E2B-E7B9-49C8-736D-F164B56B6371}"/>
              </a:ext>
            </a:extLst>
          </p:cNvPr>
          <p:cNvSpPr/>
          <p:nvPr/>
        </p:nvSpPr>
        <p:spPr>
          <a:xfrm flipH="1">
            <a:off x="4227344" y="4747491"/>
            <a:ext cx="134183" cy="1163782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왼쪽 대괄호 31">
            <a:extLst>
              <a:ext uri="{FF2B5EF4-FFF2-40B4-BE49-F238E27FC236}">
                <a16:creationId xmlns:a16="http://schemas.microsoft.com/office/drawing/2014/main" id="{4201F14D-84D7-622C-33B1-38258D780F5C}"/>
              </a:ext>
            </a:extLst>
          </p:cNvPr>
          <p:cNvSpPr/>
          <p:nvPr/>
        </p:nvSpPr>
        <p:spPr>
          <a:xfrm>
            <a:off x="4646204" y="4747491"/>
            <a:ext cx="134183" cy="1163782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왼쪽 대괄호 32">
            <a:extLst>
              <a:ext uri="{FF2B5EF4-FFF2-40B4-BE49-F238E27FC236}">
                <a16:creationId xmlns:a16="http://schemas.microsoft.com/office/drawing/2014/main" id="{750609DA-C823-AF89-8363-EBC4337A0178}"/>
              </a:ext>
            </a:extLst>
          </p:cNvPr>
          <p:cNvSpPr/>
          <p:nvPr/>
        </p:nvSpPr>
        <p:spPr>
          <a:xfrm flipH="1">
            <a:off x="6347899" y="4747491"/>
            <a:ext cx="134183" cy="1163782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왼쪽 대괄호 33">
            <a:extLst>
              <a:ext uri="{FF2B5EF4-FFF2-40B4-BE49-F238E27FC236}">
                <a16:creationId xmlns:a16="http://schemas.microsoft.com/office/drawing/2014/main" id="{050BA1B0-0E72-821D-0C44-764B74528D42}"/>
              </a:ext>
            </a:extLst>
          </p:cNvPr>
          <p:cNvSpPr/>
          <p:nvPr/>
        </p:nvSpPr>
        <p:spPr>
          <a:xfrm>
            <a:off x="7681249" y="4747491"/>
            <a:ext cx="134183" cy="1163782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왼쪽 대괄호 34">
            <a:extLst>
              <a:ext uri="{FF2B5EF4-FFF2-40B4-BE49-F238E27FC236}">
                <a16:creationId xmlns:a16="http://schemas.microsoft.com/office/drawing/2014/main" id="{D94BE5F7-0361-C46A-A98B-9ECA5E7C2DB8}"/>
              </a:ext>
            </a:extLst>
          </p:cNvPr>
          <p:cNvSpPr/>
          <p:nvPr/>
        </p:nvSpPr>
        <p:spPr>
          <a:xfrm flipH="1">
            <a:off x="9382944" y="4747491"/>
            <a:ext cx="134183" cy="1163782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A08067-52B4-744E-FBB5-CD061218DD81}"/>
              </a:ext>
            </a:extLst>
          </p:cNvPr>
          <p:cNvSpPr txBox="1"/>
          <p:nvPr/>
        </p:nvSpPr>
        <p:spPr>
          <a:xfrm>
            <a:off x="4328922" y="5541653"/>
            <a:ext cx="18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,</a:t>
            </a:r>
            <a:endParaRPr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31B6EA-1767-DADD-9D4B-168844132355}"/>
              </a:ext>
            </a:extLst>
          </p:cNvPr>
          <p:cNvSpPr txBox="1"/>
          <p:nvPr/>
        </p:nvSpPr>
        <p:spPr>
          <a:xfrm>
            <a:off x="6462022" y="5541653"/>
            <a:ext cx="18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,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0747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D8E9203-FEF0-2DED-CA56-E234EDEB6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70" y="3467674"/>
            <a:ext cx="9249044" cy="27429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9104AD9-4D22-4BCB-6B4A-DD253664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 코드 </a:t>
            </a:r>
            <a:r>
              <a:rPr lang="en-US" altLang="ko-KR" dirty="0"/>
              <a:t>1 – </a:t>
            </a:r>
            <a:r>
              <a:rPr lang="ko-KR" altLang="en-US" dirty="0"/>
              <a:t>아키텍처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5F7045-C185-23C9-FF15-2037C1D03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Bi-encoder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9B341A6-82BB-5A55-603E-7F74909F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9E680CD-3A1A-B1B3-5BE3-2D22F546BD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668" r="38072" b="13981"/>
          <a:stretch/>
        </p:blipFill>
        <p:spPr>
          <a:xfrm>
            <a:off x="645042" y="2048910"/>
            <a:ext cx="7602801" cy="54654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C8BFC0C-4902-9376-668B-4D67D250A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975" y="1070148"/>
            <a:ext cx="3248025" cy="27527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15892CA-0981-73AC-A497-28C4EE35B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254" y="4355862"/>
            <a:ext cx="2448646" cy="2357341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01E82EC9-35DE-5FF1-4A5A-B4E51EA1958E}"/>
              </a:ext>
            </a:extLst>
          </p:cNvPr>
          <p:cNvSpPr/>
          <p:nvPr/>
        </p:nvSpPr>
        <p:spPr>
          <a:xfrm>
            <a:off x="9075767" y="1862308"/>
            <a:ext cx="1450109" cy="203445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FD979C8-3BB8-9557-BE64-99A355FFAB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0150"/>
          <a:stretch/>
        </p:blipFill>
        <p:spPr>
          <a:xfrm>
            <a:off x="903350" y="3981267"/>
            <a:ext cx="8565560" cy="85252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BD9A78F-BE31-4897-8929-492E3474AE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0789" r="37909" b="14507"/>
          <a:stretch/>
        </p:blipFill>
        <p:spPr>
          <a:xfrm>
            <a:off x="524938" y="4823513"/>
            <a:ext cx="5622145" cy="213562"/>
          </a:xfrm>
          <a:prstGeom prst="rect">
            <a:avLst/>
          </a:prstGeom>
        </p:spPr>
      </p:pic>
      <p:sp>
        <p:nvSpPr>
          <p:cNvPr id="18" name="화살표: 아래쪽 17">
            <a:extLst>
              <a:ext uri="{FF2B5EF4-FFF2-40B4-BE49-F238E27FC236}">
                <a16:creationId xmlns:a16="http://schemas.microsoft.com/office/drawing/2014/main" id="{8A5005E1-D0D1-F03F-3719-29A88E363281}"/>
              </a:ext>
            </a:extLst>
          </p:cNvPr>
          <p:cNvSpPr/>
          <p:nvPr/>
        </p:nvSpPr>
        <p:spPr>
          <a:xfrm>
            <a:off x="2375460" y="2888869"/>
            <a:ext cx="464585" cy="327130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화살표: 아래쪽 18">
            <a:extLst>
              <a:ext uri="{FF2B5EF4-FFF2-40B4-BE49-F238E27FC236}">
                <a16:creationId xmlns:a16="http://schemas.microsoft.com/office/drawing/2014/main" id="{348E3694-A26A-3C5C-9BA6-A1DAE3EE03A1}"/>
              </a:ext>
            </a:extLst>
          </p:cNvPr>
          <p:cNvSpPr/>
          <p:nvPr/>
        </p:nvSpPr>
        <p:spPr>
          <a:xfrm>
            <a:off x="9625541" y="3962748"/>
            <a:ext cx="464585" cy="327130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3583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8AF889-EDED-4CA9-22E6-46463146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 코드 </a:t>
            </a:r>
            <a:r>
              <a:rPr lang="en-US" altLang="ko-KR" dirty="0"/>
              <a:t>1 – </a:t>
            </a:r>
            <a:r>
              <a:rPr lang="ko-KR" altLang="en-US" dirty="0"/>
              <a:t>아키텍처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AFF8CF7-A1FC-C939-4A2C-118C942FF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Cross-encoder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4AF0E2-98AF-207F-10ED-B0954AD76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5EC8CEE-1994-210A-6B05-CD65D8737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50" y="2310054"/>
            <a:ext cx="2914650" cy="17716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DF8375F-E0F3-D455-5384-80650FD15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679" y="1859060"/>
            <a:ext cx="3120164" cy="322949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A8A876B-892C-0F54-21AC-DF38BC6719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996"/>
          <a:stretch/>
        </p:blipFill>
        <p:spPr>
          <a:xfrm>
            <a:off x="3959107" y="2058493"/>
            <a:ext cx="4745776" cy="227477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44CB93C-64B8-D4B9-E45D-D1228AC47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3011" y="1670650"/>
            <a:ext cx="1009650" cy="228600"/>
          </a:xfrm>
          <a:prstGeom prst="rect">
            <a:avLst/>
          </a:prstGeom>
        </p:spPr>
      </p:pic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47186834-2D23-98BA-8CF3-87813C6EC60E}"/>
              </a:ext>
            </a:extLst>
          </p:cNvPr>
          <p:cNvSpPr/>
          <p:nvPr/>
        </p:nvSpPr>
        <p:spPr>
          <a:xfrm>
            <a:off x="3796628" y="2943083"/>
            <a:ext cx="314036" cy="4859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870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730117-CACF-75F7-AE45-1D116EB80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982" y="3063900"/>
            <a:ext cx="3583194" cy="848533"/>
          </a:xfrm>
        </p:spPr>
        <p:txBody>
          <a:bodyPr/>
          <a:lstStyle/>
          <a:p>
            <a:r>
              <a:rPr lang="ko-KR" altLang="en-US" dirty="0"/>
              <a:t>학습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B06AF2A-A82E-B138-E21A-921C5358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8378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06BB59-9599-AD39-FD49-E247387D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Dense</a:t>
            </a:r>
            <a:r>
              <a:rPr lang="ko-KR" altLang="en-US" dirty="0"/>
              <a:t> </a:t>
            </a:r>
            <a:r>
              <a:rPr lang="en-US" altLang="ko-KR" dirty="0"/>
              <a:t>Retrieval: Retrieval, Reranking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2032B91-98C8-113C-2A5F-6AB15519E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E059C6E-98C6-80C0-6700-DDCF6B8894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031"/>
          <a:stretch/>
        </p:blipFill>
        <p:spPr>
          <a:xfrm>
            <a:off x="1531470" y="1230736"/>
            <a:ext cx="7560086" cy="2829647"/>
          </a:xfrm>
          <a:prstGeom prst="rect">
            <a:avLst/>
          </a:prstGeom>
        </p:spPr>
      </p:pic>
      <p:pic>
        <p:nvPicPr>
          <p:cNvPr id="22" name="Picture 2" descr="파일 문서 - 다운로드 무료 아이콘">
            <a:extLst>
              <a:ext uri="{FF2B5EF4-FFF2-40B4-BE49-F238E27FC236}">
                <a16:creationId xmlns:a16="http://schemas.microsoft.com/office/drawing/2014/main" id="{38BBCECC-8110-0C8C-164B-A190E2CFB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33" y="436000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파일 문서 - 다운로드 무료 아이콘">
            <a:extLst>
              <a:ext uri="{FF2B5EF4-FFF2-40B4-BE49-F238E27FC236}">
                <a16:creationId xmlns:a16="http://schemas.microsoft.com/office/drawing/2014/main" id="{9F6062E2-5C8D-FB41-5B6B-57804B246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59" y="436000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파일 문서 - 다운로드 무료 아이콘">
            <a:extLst>
              <a:ext uri="{FF2B5EF4-FFF2-40B4-BE49-F238E27FC236}">
                <a16:creationId xmlns:a16="http://schemas.microsoft.com/office/drawing/2014/main" id="{52E8952A-33AE-68ED-A868-4D5E11E0D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85" y="436000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파일 문서 - 다운로드 무료 아이콘">
            <a:extLst>
              <a:ext uri="{FF2B5EF4-FFF2-40B4-BE49-F238E27FC236}">
                <a16:creationId xmlns:a16="http://schemas.microsoft.com/office/drawing/2014/main" id="{868D6D6C-9797-FC14-DB22-8C4DB0274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94" y="436000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파일 문서 - 다운로드 무료 아이콘">
            <a:extLst>
              <a:ext uri="{FF2B5EF4-FFF2-40B4-BE49-F238E27FC236}">
                <a16:creationId xmlns:a16="http://schemas.microsoft.com/office/drawing/2014/main" id="{478E5BE1-BA58-C554-ADF8-E686B7CA6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26" y="436000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파일 문서 - 다운로드 무료 아이콘">
            <a:extLst>
              <a:ext uri="{FF2B5EF4-FFF2-40B4-BE49-F238E27FC236}">
                <a16:creationId xmlns:a16="http://schemas.microsoft.com/office/drawing/2014/main" id="{122E476B-0EF5-220F-73A7-3355C6774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33" y="478530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파일 문서 - 다운로드 무료 아이콘">
            <a:extLst>
              <a:ext uri="{FF2B5EF4-FFF2-40B4-BE49-F238E27FC236}">
                <a16:creationId xmlns:a16="http://schemas.microsoft.com/office/drawing/2014/main" id="{FF75E110-E508-64B8-03D9-2A51F0F2C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59" y="478530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파일 문서 - 다운로드 무료 아이콘">
            <a:extLst>
              <a:ext uri="{FF2B5EF4-FFF2-40B4-BE49-F238E27FC236}">
                <a16:creationId xmlns:a16="http://schemas.microsoft.com/office/drawing/2014/main" id="{C3E1D732-5CC4-39C2-FFA3-C4084FD66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85" y="478530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파일 문서 - 다운로드 무료 아이콘">
            <a:extLst>
              <a:ext uri="{FF2B5EF4-FFF2-40B4-BE49-F238E27FC236}">
                <a16:creationId xmlns:a16="http://schemas.microsoft.com/office/drawing/2014/main" id="{478F09D3-D949-ABCD-0C7A-24E94AEDE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94" y="478530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파일 문서 - 다운로드 무료 아이콘">
            <a:extLst>
              <a:ext uri="{FF2B5EF4-FFF2-40B4-BE49-F238E27FC236}">
                <a16:creationId xmlns:a16="http://schemas.microsoft.com/office/drawing/2014/main" id="{CAF652CA-0BA2-2062-E1C3-712EF17DF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26" y="478530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파일 문서 - 다운로드 무료 아이콘">
            <a:extLst>
              <a:ext uri="{FF2B5EF4-FFF2-40B4-BE49-F238E27FC236}">
                <a16:creationId xmlns:a16="http://schemas.microsoft.com/office/drawing/2014/main" id="{C71C8963-15E7-870D-280C-720C9801D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12" y="5812657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파일 문서 - 다운로드 무료 아이콘">
            <a:extLst>
              <a:ext uri="{FF2B5EF4-FFF2-40B4-BE49-F238E27FC236}">
                <a16:creationId xmlns:a16="http://schemas.microsoft.com/office/drawing/2014/main" id="{8550396B-27BF-F031-FE96-984CE7E37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38" y="5812657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파일 문서 - 다운로드 무료 아이콘">
            <a:extLst>
              <a:ext uri="{FF2B5EF4-FFF2-40B4-BE49-F238E27FC236}">
                <a16:creationId xmlns:a16="http://schemas.microsoft.com/office/drawing/2014/main" id="{7AA98E27-8116-6C8C-E35C-65838E7FD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64" y="5812657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파일 문서 - 다운로드 무료 아이콘">
            <a:extLst>
              <a:ext uri="{FF2B5EF4-FFF2-40B4-BE49-F238E27FC236}">
                <a16:creationId xmlns:a16="http://schemas.microsoft.com/office/drawing/2014/main" id="{75924BB6-C5C5-CC40-EA27-F59CF4C9D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73" y="5812657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파일 문서 - 다운로드 무료 아이콘">
            <a:extLst>
              <a:ext uri="{FF2B5EF4-FFF2-40B4-BE49-F238E27FC236}">
                <a16:creationId xmlns:a16="http://schemas.microsoft.com/office/drawing/2014/main" id="{C04F3A11-7AF8-D03E-D463-2875126B3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05" y="5812657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A0A0E164-E409-B36D-8DDA-F293EA23B127}"/>
              </a:ext>
            </a:extLst>
          </p:cNvPr>
          <p:cNvSpPr txBox="1"/>
          <p:nvPr/>
        </p:nvSpPr>
        <p:spPr>
          <a:xfrm rot="5400000">
            <a:off x="1328310" y="5619731"/>
            <a:ext cx="998668" cy="37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p:pic>
        <p:nvPicPr>
          <p:cNvPr id="58" name="Picture 2" descr="파일 문서 - 다운로드 무료 아이콘">
            <a:extLst>
              <a:ext uri="{FF2B5EF4-FFF2-40B4-BE49-F238E27FC236}">
                <a16:creationId xmlns:a16="http://schemas.microsoft.com/office/drawing/2014/main" id="{BAF01D18-614C-064C-66D2-1CA004882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214" y="478948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파일 문서 - 다운로드 무료 아이콘">
            <a:extLst>
              <a:ext uri="{FF2B5EF4-FFF2-40B4-BE49-F238E27FC236}">
                <a16:creationId xmlns:a16="http://schemas.microsoft.com/office/drawing/2014/main" id="{1004BC92-07A0-97AD-CF5A-F606531F4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40" y="478948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파일 문서 - 다운로드 무료 아이콘">
            <a:extLst>
              <a:ext uri="{FF2B5EF4-FFF2-40B4-BE49-F238E27FC236}">
                <a16:creationId xmlns:a16="http://schemas.microsoft.com/office/drawing/2014/main" id="{0F05AB34-0555-0F8C-7DA4-0B6D942F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66" y="478948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파일 문서 - 다운로드 무료 아이콘">
            <a:extLst>
              <a:ext uri="{FF2B5EF4-FFF2-40B4-BE49-F238E27FC236}">
                <a16:creationId xmlns:a16="http://schemas.microsoft.com/office/drawing/2014/main" id="{B1072063-C3F4-62A6-8783-5F8B6FFF6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5" y="478948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파일 문서 - 다운로드 무료 아이콘">
            <a:extLst>
              <a:ext uri="{FF2B5EF4-FFF2-40B4-BE49-F238E27FC236}">
                <a16:creationId xmlns:a16="http://schemas.microsoft.com/office/drawing/2014/main" id="{4A4BBD95-F630-03F3-0735-54031D1EB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870" y="478948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파일 문서 - 다운로드 무료 아이콘">
            <a:extLst>
              <a:ext uri="{FF2B5EF4-FFF2-40B4-BE49-F238E27FC236}">
                <a16:creationId xmlns:a16="http://schemas.microsoft.com/office/drawing/2014/main" id="{F916B5B1-8D82-8CA1-3201-4C7961562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214" y="521478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파일 문서 - 다운로드 무료 아이콘">
            <a:extLst>
              <a:ext uri="{FF2B5EF4-FFF2-40B4-BE49-F238E27FC236}">
                <a16:creationId xmlns:a16="http://schemas.microsoft.com/office/drawing/2014/main" id="{ABC707A6-E5DF-98EF-2682-73C44E275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40" y="521478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파일 문서 - 다운로드 무료 아이콘">
            <a:extLst>
              <a:ext uri="{FF2B5EF4-FFF2-40B4-BE49-F238E27FC236}">
                <a16:creationId xmlns:a16="http://schemas.microsoft.com/office/drawing/2014/main" id="{729D0333-8187-3665-60F9-453878605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66" y="521478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파일 문서 - 다운로드 무료 아이콘">
            <a:extLst>
              <a:ext uri="{FF2B5EF4-FFF2-40B4-BE49-F238E27FC236}">
                <a16:creationId xmlns:a16="http://schemas.microsoft.com/office/drawing/2014/main" id="{47A6BD4A-E8EF-F665-1C84-A88184D4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5" y="521478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파일 문서 - 다운로드 무료 아이콘">
            <a:extLst>
              <a:ext uri="{FF2B5EF4-FFF2-40B4-BE49-F238E27FC236}">
                <a16:creationId xmlns:a16="http://schemas.microsoft.com/office/drawing/2014/main" id="{2CC169EE-CDE4-8FD2-62D3-37C4D2995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870" y="5214784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파일 문서 - 다운로드 무료 아이콘">
            <a:extLst>
              <a:ext uri="{FF2B5EF4-FFF2-40B4-BE49-F238E27FC236}">
                <a16:creationId xmlns:a16="http://schemas.microsoft.com/office/drawing/2014/main" id="{347A281C-137A-86DB-25AC-36AA257A6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577" y="4787973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파일 문서 - 다운로드 무료 아이콘">
            <a:extLst>
              <a:ext uri="{FF2B5EF4-FFF2-40B4-BE49-F238E27FC236}">
                <a16:creationId xmlns:a16="http://schemas.microsoft.com/office/drawing/2014/main" id="{AEDB4004-2709-72A2-C22C-52CB9E702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456" y="5333248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파일 문서 - 다운로드 무료 아이콘">
            <a:extLst>
              <a:ext uri="{FF2B5EF4-FFF2-40B4-BE49-F238E27FC236}">
                <a16:creationId xmlns:a16="http://schemas.microsoft.com/office/drawing/2014/main" id="{D7756CF7-CD28-206B-CF4E-641ADC0E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451" y="4787973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파일 문서 - 다운로드 무료 아이콘">
            <a:extLst>
              <a:ext uri="{FF2B5EF4-FFF2-40B4-BE49-F238E27FC236}">
                <a16:creationId xmlns:a16="http://schemas.microsoft.com/office/drawing/2014/main" id="{A6E489E0-182A-91D5-F32D-E01365CE6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58" y="5330227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파일 문서 - 다운로드 무료 아이콘">
            <a:extLst>
              <a:ext uri="{FF2B5EF4-FFF2-40B4-BE49-F238E27FC236}">
                <a16:creationId xmlns:a16="http://schemas.microsoft.com/office/drawing/2014/main" id="{4C670BB3-9B9B-8426-C6C8-D733B7368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325" y="4787973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파일 문서 - 다운로드 무료 아이콘">
            <a:extLst>
              <a:ext uri="{FF2B5EF4-FFF2-40B4-BE49-F238E27FC236}">
                <a16:creationId xmlns:a16="http://schemas.microsoft.com/office/drawing/2014/main" id="{C1F92F38-8D01-887B-AB34-D475BB235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859" y="5330227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파일 문서 - 다운로드 무료 아이콘">
            <a:extLst>
              <a:ext uri="{FF2B5EF4-FFF2-40B4-BE49-F238E27FC236}">
                <a16:creationId xmlns:a16="http://schemas.microsoft.com/office/drawing/2014/main" id="{9DD0658D-CB45-9C13-BD3F-F5A89A9C7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514" y="4787973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파일 문서 - 다운로드 무료 아이콘">
            <a:extLst>
              <a:ext uri="{FF2B5EF4-FFF2-40B4-BE49-F238E27FC236}">
                <a16:creationId xmlns:a16="http://schemas.microsoft.com/office/drawing/2014/main" id="{FAD76E3D-A3A4-E5D9-06CD-095353AD2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57" y="5330227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파일 문서 - 다운로드 무료 아이콘">
            <a:extLst>
              <a:ext uri="{FF2B5EF4-FFF2-40B4-BE49-F238E27FC236}">
                <a16:creationId xmlns:a16="http://schemas.microsoft.com/office/drawing/2014/main" id="{365CD1ED-26AA-D27A-D0A3-F6A4DDAC5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655" y="5330227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파일 문서 - 다운로드 무료 아이콘">
            <a:extLst>
              <a:ext uri="{FF2B5EF4-FFF2-40B4-BE49-F238E27FC236}">
                <a16:creationId xmlns:a16="http://schemas.microsoft.com/office/drawing/2014/main" id="{C410DFE8-1333-82E3-79DF-5B0C3F770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388" y="4787973"/>
            <a:ext cx="376030" cy="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9B91DF9B-0373-1397-FF8F-79F31D561BD6}"/>
              </a:ext>
            </a:extLst>
          </p:cNvPr>
          <p:cNvSpPr txBox="1"/>
          <p:nvPr/>
        </p:nvSpPr>
        <p:spPr>
          <a:xfrm>
            <a:off x="6969169" y="4794671"/>
            <a:ext cx="73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D930717-27A8-89CD-7F3B-3F32EB69A3AA}"/>
              </a:ext>
            </a:extLst>
          </p:cNvPr>
          <p:cNvSpPr txBox="1"/>
          <p:nvPr/>
        </p:nvSpPr>
        <p:spPr>
          <a:xfrm>
            <a:off x="7394106" y="4794671"/>
            <a:ext cx="73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861BFF1-903C-DACA-8120-3B6137B96656}"/>
              </a:ext>
            </a:extLst>
          </p:cNvPr>
          <p:cNvSpPr txBox="1"/>
          <p:nvPr/>
        </p:nvSpPr>
        <p:spPr>
          <a:xfrm>
            <a:off x="7819043" y="4794671"/>
            <a:ext cx="73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78EE594-C5D0-C364-07E4-5453BB0006D9}"/>
              </a:ext>
            </a:extLst>
          </p:cNvPr>
          <p:cNvSpPr txBox="1"/>
          <p:nvPr/>
        </p:nvSpPr>
        <p:spPr>
          <a:xfrm>
            <a:off x="8243980" y="4794671"/>
            <a:ext cx="73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D02B7F4-2D1A-F332-AD02-24546576E5AA}"/>
              </a:ext>
            </a:extLst>
          </p:cNvPr>
          <p:cNvSpPr txBox="1"/>
          <p:nvPr/>
        </p:nvSpPr>
        <p:spPr>
          <a:xfrm>
            <a:off x="7319652" y="5341456"/>
            <a:ext cx="73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D4DB03C-7AE3-E42F-E352-035173EC4673}"/>
              </a:ext>
            </a:extLst>
          </p:cNvPr>
          <p:cNvSpPr txBox="1"/>
          <p:nvPr/>
        </p:nvSpPr>
        <p:spPr>
          <a:xfrm>
            <a:off x="7755347" y="5341456"/>
            <a:ext cx="73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9318533-F609-91DB-531C-3251FD03BAD1}"/>
              </a:ext>
            </a:extLst>
          </p:cNvPr>
          <p:cNvSpPr txBox="1"/>
          <p:nvPr/>
        </p:nvSpPr>
        <p:spPr>
          <a:xfrm>
            <a:off x="8185663" y="5341456"/>
            <a:ext cx="73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A657063-B92C-21A6-AEDE-F268EC093948}"/>
              </a:ext>
            </a:extLst>
          </p:cNvPr>
          <p:cNvSpPr txBox="1"/>
          <p:nvPr/>
        </p:nvSpPr>
        <p:spPr>
          <a:xfrm>
            <a:off x="8610600" y="5341456"/>
            <a:ext cx="73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C48EFE2-55F8-9033-7EF6-4AD864F72E05}"/>
              </a:ext>
            </a:extLst>
          </p:cNvPr>
          <p:cNvSpPr txBox="1"/>
          <p:nvPr/>
        </p:nvSpPr>
        <p:spPr>
          <a:xfrm>
            <a:off x="6870159" y="5336918"/>
            <a:ext cx="73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93" name="화살표: 오른쪽 92">
            <a:extLst>
              <a:ext uri="{FF2B5EF4-FFF2-40B4-BE49-F238E27FC236}">
                <a16:creationId xmlns:a16="http://schemas.microsoft.com/office/drawing/2014/main" id="{A01EF660-8766-93D8-6719-F4233D6E5A53}"/>
              </a:ext>
            </a:extLst>
          </p:cNvPr>
          <p:cNvSpPr/>
          <p:nvPr/>
        </p:nvSpPr>
        <p:spPr>
          <a:xfrm>
            <a:off x="2942399" y="5041513"/>
            <a:ext cx="480086" cy="37603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화살표: 오른쪽 93">
            <a:extLst>
              <a:ext uri="{FF2B5EF4-FFF2-40B4-BE49-F238E27FC236}">
                <a16:creationId xmlns:a16="http://schemas.microsoft.com/office/drawing/2014/main" id="{329F9EF5-36DB-1E92-10DB-1087E0B08E9D}"/>
              </a:ext>
            </a:extLst>
          </p:cNvPr>
          <p:cNvSpPr/>
          <p:nvPr/>
        </p:nvSpPr>
        <p:spPr>
          <a:xfrm>
            <a:off x="5964318" y="5041513"/>
            <a:ext cx="480086" cy="37603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58BB83C-E60D-92D3-2BE8-C85C7385AFD3}"/>
              </a:ext>
            </a:extLst>
          </p:cNvPr>
          <p:cNvSpPr txBox="1"/>
          <p:nvPr/>
        </p:nvSpPr>
        <p:spPr>
          <a:xfrm>
            <a:off x="2811864" y="5406148"/>
            <a:ext cx="1596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Top-k</a:t>
            </a:r>
          </a:p>
          <a:p>
            <a:r>
              <a:rPr lang="en-US" altLang="ko-KR" dirty="0"/>
              <a:t>(=Retrieval)</a:t>
            </a:r>
            <a:endParaRPr lang="ko-KR" alt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AE15FD7-29C4-D941-B72B-7EFBEDAD8168}"/>
              </a:ext>
            </a:extLst>
          </p:cNvPr>
          <p:cNvSpPr txBox="1"/>
          <p:nvPr/>
        </p:nvSpPr>
        <p:spPr>
          <a:xfrm>
            <a:off x="5896635" y="5406148"/>
            <a:ext cx="120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Sort</a:t>
            </a:r>
          </a:p>
          <a:p>
            <a:r>
              <a:rPr lang="en-US" altLang="ko-KR" dirty="0"/>
              <a:t>(=</a:t>
            </a:r>
            <a:r>
              <a:rPr lang="en-US" altLang="ko-KR" dirty="0" err="1"/>
              <a:t>Rerank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17BC991-95DB-7E45-59CF-3467F49CEBF9}"/>
              </a:ext>
            </a:extLst>
          </p:cNvPr>
          <p:cNvSpPr txBox="1"/>
          <p:nvPr/>
        </p:nvSpPr>
        <p:spPr>
          <a:xfrm>
            <a:off x="252668" y="4672181"/>
            <a:ext cx="56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Q</a:t>
            </a:r>
            <a:endParaRPr lang="ko-KR" alt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489309D-6410-DAD2-D05F-9F6F8FCC27D6}"/>
              </a:ext>
            </a:extLst>
          </p:cNvPr>
          <p:cNvSpPr txBox="1"/>
          <p:nvPr/>
        </p:nvSpPr>
        <p:spPr>
          <a:xfrm>
            <a:off x="3422485" y="3924987"/>
            <a:ext cx="6096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accent5"/>
                </a:solidFill>
                <a:sym typeface="Wingdings" panose="05000000000000000000" pitchFamily="2" charset="2"/>
              </a:rPr>
              <a:t>Sparse or Bi-encoder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1BE856B-F161-0D4B-6F67-DA83B5A4AB9C}"/>
              </a:ext>
            </a:extLst>
          </p:cNvPr>
          <p:cNvSpPr txBox="1"/>
          <p:nvPr/>
        </p:nvSpPr>
        <p:spPr>
          <a:xfrm>
            <a:off x="7222603" y="3941109"/>
            <a:ext cx="2013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accent5"/>
                </a:solidFill>
                <a:sym typeface="Wingdings" panose="05000000000000000000" pitchFamily="2" charset="2"/>
              </a:rPr>
              <a:t>Cross-encoder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3" name="오른쪽 중괄호 2">
            <a:extLst>
              <a:ext uri="{FF2B5EF4-FFF2-40B4-BE49-F238E27FC236}">
                <a16:creationId xmlns:a16="http://schemas.microsoft.com/office/drawing/2014/main" id="{23A79731-E817-9943-E632-CC87B1A97F1B}"/>
              </a:ext>
            </a:extLst>
          </p:cNvPr>
          <p:cNvSpPr/>
          <p:nvPr/>
        </p:nvSpPr>
        <p:spPr>
          <a:xfrm rot="16200000">
            <a:off x="4457002" y="3469055"/>
            <a:ext cx="181523" cy="19502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오른쪽 중괄호 4">
            <a:extLst>
              <a:ext uri="{FF2B5EF4-FFF2-40B4-BE49-F238E27FC236}">
                <a16:creationId xmlns:a16="http://schemas.microsoft.com/office/drawing/2014/main" id="{11236554-236C-9B44-E6BE-A9888A9C7797}"/>
              </a:ext>
            </a:extLst>
          </p:cNvPr>
          <p:cNvSpPr/>
          <p:nvPr/>
        </p:nvSpPr>
        <p:spPr>
          <a:xfrm rot="16200000">
            <a:off x="7883810" y="3249831"/>
            <a:ext cx="226520" cy="24337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2326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30B611-509D-7188-5B17-0B886C7F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Model</a:t>
            </a:r>
            <a:r>
              <a:rPr lang="ko-KR" altLang="en-US" dirty="0"/>
              <a:t> </a:t>
            </a:r>
            <a:r>
              <a:rPr lang="en-US" altLang="ko-KR" dirty="0"/>
              <a:t>Overview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7564DB3-4466-948C-6854-6EBC4DCA5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75C294F-1C92-F9BB-7560-2D6119C68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4" y="1098982"/>
            <a:ext cx="3248025" cy="27527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C719FE4-7DCC-C020-DD54-EC31C2B80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051" y="4141132"/>
            <a:ext cx="2914650" cy="17716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278FA45-A49A-10B2-EF54-EEAB5AE84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835" y="1608945"/>
            <a:ext cx="4533165" cy="4797490"/>
          </a:xfrm>
          <a:prstGeom prst="rect">
            <a:avLst/>
          </a:prstGeom>
        </p:spPr>
      </p:pic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486DFC80-A398-991A-ED11-90B2F5890CE3}"/>
              </a:ext>
            </a:extLst>
          </p:cNvPr>
          <p:cNvSpPr/>
          <p:nvPr/>
        </p:nvSpPr>
        <p:spPr>
          <a:xfrm>
            <a:off x="6289964" y="2475345"/>
            <a:ext cx="720436" cy="20320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943DF716-8B84-16D1-0615-0B5AF16040A3}"/>
              </a:ext>
            </a:extLst>
          </p:cNvPr>
          <p:cNvSpPr/>
          <p:nvPr/>
        </p:nvSpPr>
        <p:spPr>
          <a:xfrm>
            <a:off x="6289964" y="4683708"/>
            <a:ext cx="720436" cy="20320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604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A207C5-06F3-42F1-F8AD-92C741FE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학습 과정</a:t>
            </a:r>
            <a:r>
              <a:rPr lang="en-US" altLang="ko-KR" dirty="0"/>
              <a:t>: Bi-encoder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7639A0C-835F-9EC1-235A-1322ABA2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4C3CAD0-E8D0-8452-320C-7CA5D5992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861" y="1673183"/>
            <a:ext cx="4093019" cy="410907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462258E-4882-8BE9-2DB9-C87AB0814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658" y="2217196"/>
            <a:ext cx="32480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39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640BFC-D635-7CDD-D1E4-466FBC44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Loss: Bi-encoder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2130F4-6AC5-78DF-221D-E9FECC12D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Bi-encoder</a:t>
            </a:r>
            <a:r>
              <a:rPr lang="ko-KR" altLang="en-US" dirty="0"/>
              <a:t>의 경우 </a:t>
            </a:r>
            <a:r>
              <a:rPr lang="en-US" altLang="ko-KR" dirty="0"/>
              <a:t>contrastive loss</a:t>
            </a:r>
            <a:r>
              <a:rPr lang="ko-KR" altLang="en-US" dirty="0"/>
              <a:t>를 사용하여 학습한다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0E98C4-05F1-CA98-99E8-1BC532E7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285783B-E3AF-A516-33BD-96BC96605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92" y="2221289"/>
            <a:ext cx="4840032" cy="14056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3A92E8-1E66-A29F-02A7-610129AE7242}"/>
              </a:ext>
            </a:extLst>
          </p:cNvPr>
          <p:cNvSpPr txBox="1"/>
          <p:nvPr/>
        </p:nvSpPr>
        <p:spPr>
          <a:xfrm>
            <a:off x="195815" y="4904616"/>
            <a:ext cx="110351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ko-KR" altLang="en-US" dirty="0"/>
              <a:t>위 </a:t>
            </a:r>
            <a:r>
              <a:rPr lang="en-US" altLang="ko-KR" dirty="0"/>
              <a:t>loss</a:t>
            </a:r>
            <a:r>
              <a:rPr lang="ko-KR" altLang="en-US" dirty="0"/>
              <a:t>의 의미는 다음과 같다</a:t>
            </a:r>
            <a:r>
              <a:rPr lang="en-US" altLang="ko-KR" dirty="0"/>
              <a:t>.</a:t>
            </a:r>
          </a:p>
          <a:p>
            <a:pPr lvl="2"/>
            <a:r>
              <a:rPr lang="en-US" altLang="ko-KR" dirty="0"/>
              <a:t>“q</a:t>
            </a:r>
            <a:r>
              <a:rPr lang="ko-KR" altLang="en-US" dirty="0"/>
              <a:t>에 대해</a:t>
            </a:r>
            <a:r>
              <a:rPr lang="en-US" altLang="ko-KR" dirty="0"/>
              <a:t>, </a:t>
            </a:r>
            <a:r>
              <a:rPr lang="ko-KR" altLang="en-US" dirty="0"/>
              <a:t>정답인</a:t>
            </a:r>
            <a:r>
              <a:rPr lang="en-US" altLang="ko-KR" dirty="0"/>
              <a:t>(=positive)</a:t>
            </a:r>
            <a:r>
              <a:rPr lang="ko-KR" altLang="en-US" dirty="0"/>
              <a:t>인 </a:t>
            </a:r>
            <a:r>
              <a:rPr lang="en-US" altLang="ko-KR" dirty="0"/>
              <a:t>passage</a:t>
            </a:r>
            <a:r>
              <a:rPr lang="ko-KR" altLang="en-US" dirty="0"/>
              <a:t>는 </a:t>
            </a:r>
            <a:r>
              <a:rPr lang="ko-KR" altLang="en-US" dirty="0" err="1"/>
              <a:t>임베딩을</a:t>
            </a:r>
            <a:r>
              <a:rPr lang="ko-KR" altLang="en-US" dirty="0"/>
              <a:t> 가깝게</a:t>
            </a:r>
            <a:r>
              <a:rPr lang="en-US" altLang="ko-KR" dirty="0"/>
              <a:t>, </a:t>
            </a:r>
            <a:r>
              <a:rPr lang="ko-KR" altLang="en-US" dirty="0"/>
              <a:t>정답이 아닌</a:t>
            </a:r>
            <a:r>
              <a:rPr lang="en-US" altLang="ko-KR" dirty="0"/>
              <a:t>(=negative)</a:t>
            </a:r>
            <a:r>
              <a:rPr lang="ko-KR" altLang="en-US" dirty="0"/>
              <a:t>인 </a:t>
            </a:r>
            <a:r>
              <a:rPr lang="en-US" altLang="ko-KR" dirty="0"/>
              <a:t>passage</a:t>
            </a:r>
            <a:r>
              <a:rPr lang="ko-KR" altLang="en-US" dirty="0"/>
              <a:t>들은 </a:t>
            </a:r>
            <a:r>
              <a:rPr lang="ko-KR" altLang="en-US" dirty="0" err="1"/>
              <a:t>임베딩을</a:t>
            </a:r>
            <a:r>
              <a:rPr lang="ko-KR" altLang="en-US" dirty="0"/>
              <a:t> 멀게 만들어라</a:t>
            </a:r>
            <a:r>
              <a:rPr lang="en-US" altLang="ko-KR" dirty="0"/>
              <a:t>.”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즉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모델을 학습할 때 어떤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passage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를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로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어떤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passage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를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–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로 할지가 성능을 좌우한다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. 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특히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negative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의 품질이 좋을수록 성능이 높아진다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. (ex.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정답이 아니지만 비슷한 주제의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passage)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96B85A3-A7B9-B8CC-DD79-BFB63C0DB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582" y="1847152"/>
            <a:ext cx="3212137" cy="322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16F756-DE47-F09B-747F-A57E31E4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Overview:</a:t>
            </a:r>
            <a:r>
              <a:rPr lang="ko-KR" altLang="en-US" dirty="0"/>
              <a:t> </a:t>
            </a:r>
            <a:r>
              <a:rPr lang="en-US" altLang="ko-KR" dirty="0"/>
              <a:t>Sparse,</a:t>
            </a:r>
            <a:r>
              <a:rPr lang="ko-KR" altLang="en-US" dirty="0"/>
              <a:t> </a:t>
            </a:r>
            <a:r>
              <a:rPr lang="en-US" altLang="ko-KR" dirty="0"/>
              <a:t>Dense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8B2868-72FA-6097-B188-64A19DE2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6840BCF-FA7C-6817-AB48-045A6366EB04}"/>
              </a:ext>
            </a:extLst>
          </p:cNvPr>
          <p:cNvSpPr/>
          <p:nvPr/>
        </p:nvSpPr>
        <p:spPr>
          <a:xfrm>
            <a:off x="781178" y="2068636"/>
            <a:ext cx="5055616" cy="4020192"/>
          </a:xfrm>
          <a:prstGeom prst="roundRect">
            <a:avLst>
              <a:gd name="adj" fmla="val 435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781D33-E116-5BAA-BA38-69402E9ADFBD}"/>
              </a:ext>
            </a:extLst>
          </p:cNvPr>
          <p:cNvSpPr txBox="1"/>
          <p:nvPr/>
        </p:nvSpPr>
        <p:spPr>
          <a:xfrm>
            <a:off x="1047981" y="2270298"/>
            <a:ext cx="4551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Q: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넷플릭스 해지</a:t>
            </a:r>
            <a:endParaRPr lang="en-US" altLang="ko-KR" dirty="0">
              <a:solidFill>
                <a:srgbClr val="FF0000"/>
              </a:solidFill>
            </a:endParaRPr>
          </a:p>
          <a:p>
            <a:endParaRPr lang="en-US" altLang="ko-KR" dirty="0"/>
          </a:p>
          <a:p>
            <a:r>
              <a:rPr lang="en-US" altLang="ko-KR" dirty="0"/>
              <a:t>D: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넷플릭스 해지</a:t>
            </a:r>
            <a:r>
              <a:rPr lang="ko-KR" altLang="en-US" dirty="0"/>
              <a:t>하는 방법은 다음과 같습니다 </a:t>
            </a:r>
            <a:r>
              <a:rPr lang="en-US" altLang="ko-KR" dirty="0"/>
              <a:t>….</a:t>
            </a:r>
            <a:endParaRPr lang="ko-KR" altLang="en-US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E17E72AF-9220-3CF7-3226-7A3673AF2ACA}"/>
              </a:ext>
            </a:extLst>
          </p:cNvPr>
          <p:cNvCxnSpPr>
            <a:cxnSpLocks/>
          </p:cNvCxnSpPr>
          <p:nvPr/>
        </p:nvCxnSpPr>
        <p:spPr>
          <a:xfrm>
            <a:off x="1746720" y="2859564"/>
            <a:ext cx="0" cy="4830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63E442-5B11-8615-4D35-00B5FFE9E2C6}"/>
              </a:ext>
            </a:extLst>
          </p:cNvPr>
          <p:cNvSpPr txBox="1"/>
          <p:nvPr/>
        </p:nvSpPr>
        <p:spPr>
          <a:xfrm>
            <a:off x="1804811" y="2916437"/>
            <a:ext cx="392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Lexical</a:t>
            </a:r>
            <a:r>
              <a:rPr lang="ko-KR" altLang="en-US" dirty="0"/>
              <a:t> </a:t>
            </a:r>
            <a:r>
              <a:rPr lang="en-US" altLang="ko-KR" dirty="0"/>
              <a:t>matching</a:t>
            </a:r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9B05C55-5D27-CE8C-1BC1-5ED11961DFBE}"/>
              </a:ext>
            </a:extLst>
          </p:cNvPr>
          <p:cNvGrpSpPr/>
          <p:nvPr/>
        </p:nvGrpSpPr>
        <p:grpSpPr>
          <a:xfrm>
            <a:off x="7054898" y="3429000"/>
            <a:ext cx="3778377" cy="955583"/>
            <a:chOff x="8022559" y="4662660"/>
            <a:chExt cx="3778377" cy="955583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B3E6EB49-91E9-3F07-3937-11A1A7867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22559" y="4665634"/>
              <a:ext cx="3778377" cy="952609"/>
            </a:xfrm>
            <a:prstGeom prst="rect">
              <a:avLst/>
            </a:prstGeom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ECD367EB-683C-B050-9892-6D552D03AF82}"/>
                </a:ext>
              </a:extLst>
            </p:cNvPr>
            <p:cNvSpPr/>
            <p:nvPr/>
          </p:nvSpPr>
          <p:spPr>
            <a:xfrm>
              <a:off x="8229600" y="5055079"/>
              <a:ext cx="802257" cy="146649"/>
            </a:xfrm>
            <a:prstGeom prst="rect">
              <a:avLst/>
            </a:prstGeom>
            <a:solidFill>
              <a:srgbClr val="AFC1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4A8870-B1EA-8D00-D2F4-724250753B3A}"/>
                </a:ext>
              </a:extLst>
            </p:cNvPr>
            <p:cNvSpPr txBox="1"/>
            <p:nvPr/>
          </p:nvSpPr>
          <p:spPr>
            <a:xfrm>
              <a:off x="8455511" y="4662660"/>
              <a:ext cx="1061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AFC1FF"/>
                  </a:solidFill>
                </a:rPr>
                <a:t>D</a:t>
              </a:r>
              <a:endParaRPr lang="ko-KR" altLang="en-US" dirty="0">
                <a:solidFill>
                  <a:srgbClr val="AFC1FF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2BAEB0-95BF-EF7D-83F0-21F4E8FA2B26}"/>
                </a:ext>
              </a:extLst>
            </p:cNvPr>
            <p:cNvSpPr txBox="1"/>
            <p:nvPr/>
          </p:nvSpPr>
          <p:spPr>
            <a:xfrm>
              <a:off x="8097864" y="5029017"/>
              <a:ext cx="11205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 err="1"/>
                <a:t>넷플릭스</a:t>
              </a:r>
              <a:r>
                <a:rPr lang="ko-KR" altLang="en-US" sz="1000" dirty="0"/>
                <a:t> 해지 </a:t>
              </a:r>
              <a:r>
                <a:rPr lang="en-US" altLang="ko-KR" sz="1000" dirty="0"/>
                <a:t>D</a:t>
              </a:r>
              <a:endParaRPr lang="ko-KR" altLang="en-US" sz="1000" dirty="0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0615BE97-A1BD-4562-17EB-6522DD2875E1}"/>
              </a:ext>
            </a:extLst>
          </p:cNvPr>
          <p:cNvGrpSpPr/>
          <p:nvPr/>
        </p:nvGrpSpPr>
        <p:grpSpPr>
          <a:xfrm>
            <a:off x="7054898" y="2335901"/>
            <a:ext cx="3778377" cy="952609"/>
            <a:chOff x="8022559" y="4665634"/>
            <a:chExt cx="3778377" cy="952609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3D1B00E0-805E-D431-5315-6E54C53A6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22559" y="4665634"/>
              <a:ext cx="3778377" cy="952609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EE06A10-05C5-4FF9-C235-592D4BB324C7}"/>
                </a:ext>
              </a:extLst>
            </p:cNvPr>
            <p:cNvSpPr/>
            <p:nvPr/>
          </p:nvSpPr>
          <p:spPr>
            <a:xfrm>
              <a:off x="8229600" y="5055079"/>
              <a:ext cx="802257" cy="146649"/>
            </a:xfrm>
            <a:prstGeom prst="rect">
              <a:avLst/>
            </a:prstGeom>
            <a:solidFill>
              <a:srgbClr val="AFC1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9114E7-5403-7FC4-8178-EC1E28A56FDA}"/>
                </a:ext>
              </a:extLst>
            </p:cNvPr>
            <p:cNvSpPr txBox="1"/>
            <p:nvPr/>
          </p:nvSpPr>
          <p:spPr>
            <a:xfrm>
              <a:off x="8455511" y="4685747"/>
              <a:ext cx="1061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AFC1FF"/>
                  </a:solidFill>
                </a:rPr>
                <a:t>Q</a:t>
              </a:r>
              <a:endParaRPr lang="ko-KR" altLang="en-US" dirty="0">
                <a:solidFill>
                  <a:srgbClr val="AFC1FF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62E504-132D-9BE5-DFE8-A0928524052F}"/>
                </a:ext>
              </a:extLst>
            </p:cNvPr>
            <p:cNvSpPr txBox="1"/>
            <p:nvPr/>
          </p:nvSpPr>
          <p:spPr>
            <a:xfrm>
              <a:off x="8151963" y="5029017"/>
              <a:ext cx="10610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/>
                <a:t>넷플릭스 해지</a:t>
              </a: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1DEA0E7B-8BDA-C394-BD08-5AAE2FF509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289"/>
          <a:stretch/>
        </p:blipFill>
        <p:spPr>
          <a:xfrm>
            <a:off x="7130203" y="4885543"/>
            <a:ext cx="2180542" cy="952609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430150D8-1964-F0E1-E636-4639D3952670}"/>
              </a:ext>
            </a:extLst>
          </p:cNvPr>
          <p:cNvSpPr/>
          <p:nvPr/>
        </p:nvSpPr>
        <p:spPr>
          <a:xfrm>
            <a:off x="7337243" y="5274988"/>
            <a:ext cx="802257" cy="146649"/>
          </a:xfrm>
          <a:prstGeom prst="rect">
            <a:avLst/>
          </a:prstGeom>
          <a:solidFill>
            <a:srgbClr val="AFC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F62286-16BD-A1D7-2EE4-34DDA9E84E82}"/>
              </a:ext>
            </a:extLst>
          </p:cNvPr>
          <p:cNvSpPr txBox="1"/>
          <p:nvPr/>
        </p:nvSpPr>
        <p:spPr>
          <a:xfrm>
            <a:off x="7425737" y="4773636"/>
            <a:ext cx="1061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AFC1FF"/>
                </a:solidFill>
              </a:rPr>
              <a:t>Q + D</a:t>
            </a:r>
            <a:endParaRPr lang="ko-KR" altLang="en-US" dirty="0">
              <a:solidFill>
                <a:srgbClr val="AFC1FF"/>
              </a:solidFill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94B08A85-31F7-1B7B-FA4D-D3FB81CB4462}"/>
              </a:ext>
            </a:extLst>
          </p:cNvPr>
          <p:cNvSpPr/>
          <p:nvPr/>
        </p:nvSpPr>
        <p:spPr>
          <a:xfrm>
            <a:off x="6546077" y="2071804"/>
            <a:ext cx="5055616" cy="4057844"/>
          </a:xfrm>
          <a:prstGeom prst="roundRect">
            <a:avLst>
              <a:gd name="adj" fmla="val 435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F2C573E-C9BC-5B96-6033-2F5B083239BA}"/>
              </a:ext>
            </a:extLst>
          </p:cNvPr>
          <p:cNvSpPr/>
          <p:nvPr/>
        </p:nvSpPr>
        <p:spPr>
          <a:xfrm>
            <a:off x="8449272" y="5233661"/>
            <a:ext cx="581605" cy="302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</a:rPr>
              <a:t> Score</a:t>
            </a:r>
          </a:p>
          <a:p>
            <a:pPr algn="ctr"/>
            <a:r>
              <a:rPr lang="en-US" altLang="ko-KR" sz="1000" dirty="0">
                <a:solidFill>
                  <a:schemeClr val="tx1"/>
                </a:solidFill>
              </a:rPr>
              <a:t>model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31" name="순서도: 수행의 시작/종료 30">
            <a:extLst>
              <a:ext uri="{FF2B5EF4-FFF2-40B4-BE49-F238E27FC236}">
                <a16:creationId xmlns:a16="http://schemas.microsoft.com/office/drawing/2014/main" id="{5B59C434-B267-3E8D-E1E5-6375D1F78D6C}"/>
              </a:ext>
            </a:extLst>
          </p:cNvPr>
          <p:cNvSpPr/>
          <p:nvPr/>
        </p:nvSpPr>
        <p:spPr>
          <a:xfrm>
            <a:off x="7267318" y="5155611"/>
            <a:ext cx="943453" cy="380445"/>
          </a:xfrm>
          <a:prstGeom prst="flowChartTerminator">
            <a:avLst/>
          </a:prstGeom>
          <a:solidFill>
            <a:srgbClr val="AFC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DAE789-D22B-36F5-08BB-2B8C831865E5}"/>
              </a:ext>
            </a:extLst>
          </p:cNvPr>
          <p:cNvSpPr txBox="1"/>
          <p:nvPr/>
        </p:nvSpPr>
        <p:spPr>
          <a:xfrm>
            <a:off x="7151387" y="5184859"/>
            <a:ext cx="1222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 err="1"/>
              <a:t>넷플릭스</a:t>
            </a:r>
            <a:r>
              <a:rPr lang="ko-KR" altLang="en-US" sz="800" dirty="0"/>
              <a:t> 해지</a:t>
            </a:r>
            <a:endParaRPr lang="en-US" altLang="ko-KR" sz="800" dirty="0"/>
          </a:p>
          <a:p>
            <a:pPr algn="ctr"/>
            <a:r>
              <a:rPr lang="en-US" altLang="ko-KR" sz="800" dirty="0"/>
              <a:t>+ </a:t>
            </a:r>
            <a:r>
              <a:rPr lang="ko-KR" altLang="en-US" sz="800" dirty="0" err="1"/>
              <a:t>넷플릭스</a:t>
            </a:r>
            <a:r>
              <a:rPr lang="ko-KR" altLang="en-US" sz="800" dirty="0"/>
              <a:t> 해지 </a:t>
            </a:r>
            <a:r>
              <a:rPr lang="en-US" altLang="ko-KR" sz="800" dirty="0"/>
              <a:t>D</a:t>
            </a:r>
            <a:endParaRPr lang="ko-KR" altLang="en-US" sz="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CB4015-7175-5940-69DD-E4DC9DDA0CE4}"/>
              </a:ext>
            </a:extLst>
          </p:cNvPr>
          <p:cNvSpPr txBox="1"/>
          <p:nvPr/>
        </p:nvSpPr>
        <p:spPr>
          <a:xfrm>
            <a:off x="9310745" y="5246414"/>
            <a:ext cx="4367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/>
              <a:t>0.92</a:t>
            </a:r>
            <a:endParaRPr lang="ko-KR" altLang="en-US" sz="800" dirty="0"/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E47CFFE6-5C6E-C22D-C138-96914157CEDE}"/>
              </a:ext>
            </a:extLst>
          </p:cNvPr>
          <p:cNvCxnSpPr/>
          <p:nvPr/>
        </p:nvCxnSpPr>
        <p:spPr>
          <a:xfrm>
            <a:off x="10515600" y="3002621"/>
            <a:ext cx="0" cy="7207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32096E8-4D2B-D17A-CED4-B671256E0295}"/>
              </a:ext>
            </a:extLst>
          </p:cNvPr>
          <p:cNvSpPr txBox="1"/>
          <p:nvPr/>
        </p:nvSpPr>
        <p:spPr>
          <a:xfrm>
            <a:off x="10560900" y="3255280"/>
            <a:ext cx="4367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/>
              <a:t>0.92</a:t>
            </a:r>
            <a:endParaRPr lang="ko-KR" altLang="en-US" sz="800" dirty="0"/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F5BB5CF6-4E6F-AD96-C80A-4AC0CFA8F1CA}"/>
              </a:ext>
            </a:extLst>
          </p:cNvPr>
          <p:cNvCxnSpPr/>
          <p:nvPr/>
        </p:nvCxnSpPr>
        <p:spPr>
          <a:xfrm>
            <a:off x="6922546" y="4604273"/>
            <a:ext cx="43299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그림 38">
            <a:extLst>
              <a:ext uri="{FF2B5EF4-FFF2-40B4-BE49-F238E27FC236}">
                <a16:creationId xmlns:a16="http://schemas.microsoft.com/office/drawing/2014/main" id="{C1394C03-DED0-F20C-B421-B9CF018749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r="33193"/>
          <a:stretch/>
        </p:blipFill>
        <p:spPr>
          <a:xfrm>
            <a:off x="1094811" y="3429000"/>
            <a:ext cx="4457714" cy="23011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B682E2DB-9D23-ECDF-E150-A829DA0A3B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r="55462"/>
          <a:stretch/>
        </p:blipFill>
        <p:spPr>
          <a:xfrm>
            <a:off x="7392073" y="4039215"/>
            <a:ext cx="541988" cy="4196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F2755359-10DA-DD09-4F6B-180A6D3E34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r="55462"/>
          <a:stretch/>
        </p:blipFill>
        <p:spPr>
          <a:xfrm>
            <a:off x="7466772" y="5562145"/>
            <a:ext cx="541988" cy="41968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FCEE5C29-5EF9-7D29-F607-82A81FE884CB}"/>
              </a:ext>
            </a:extLst>
          </p:cNvPr>
          <p:cNvCxnSpPr/>
          <p:nvPr/>
        </p:nvCxnSpPr>
        <p:spPr>
          <a:xfrm>
            <a:off x="1369126" y="4249056"/>
            <a:ext cx="10596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28C7F792-EFB3-08FE-46B4-E8F550AB1B59}"/>
              </a:ext>
            </a:extLst>
          </p:cNvPr>
          <p:cNvCxnSpPr>
            <a:cxnSpLocks/>
          </p:cNvCxnSpPr>
          <p:nvPr/>
        </p:nvCxnSpPr>
        <p:spPr>
          <a:xfrm>
            <a:off x="2514815" y="4249056"/>
            <a:ext cx="5995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44A17338-74EA-60D5-3FB3-0DB1C99D7D70}"/>
              </a:ext>
            </a:extLst>
          </p:cNvPr>
          <p:cNvCxnSpPr>
            <a:cxnSpLocks/>
          </p:cNvCxnSpPr>
          <p:nvPr/>
        </p:nvCxnSpPr>
        <p:spPr>
          <a:xfrm>
            <a:off x="2673275" y="4641710"/>
            <a:ext cx="1828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16C8F1EF-42E2-A52A-EFB0-187F7726E082}"/>
              </a:ext>
            </a:extLst>
          </p:cNvPr>
          <p:cNvCxnSpPr>
            <a:cxnSpLocks/>
          </p:cNvCxnSpPr>
          <p:nvPr/>
        </p:nvCxnSpPr>
        <p:spPr>
          <a:xfrm>
            <a:off x="1369126" y="4641710"/>
            <a:ext cx="4356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4E990170-F433-7F6D-2B3B-8CCA33B199EE}"/>
              </a:ext>
            </a:extLst>
          </p:cNvPr>
          <p:cNvCxnSpPr>
            <a:cxnSpLocks/>
          </p:cNvCxnSpPr>
          <p:nvPr/>
        </p:nvCxnSpPr>
        <p:spPr>
          <a:xfrm>
            <a:off x="2329030" y="4958302"/>
            <a:ext cx="2743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2D4A65B7-70DF-C38C-A413-3AE6E7488868}"/>
              </a:ext>
            </a:extLst>
          </p:cNvPr>
          <p:cNvCxnSpPr>
            <a:cxnSpLocks/>
          </p:cNvCxnSpPr>
          <p:nvPr/>
        </p:nvCxnSpPr>
        <p:spPr>
          <a:xfrm>
            <a:off x="3085591" y="5173194"/>
            <a:ext cx="2743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373A473-6566-B95D-B76F-4B9ED2A0CB6E}"/>
              </a:ext>
            </a:extLst>
          </p:cNvPr>
          <p:cNvSpPr txBox="1"/>
          <p:nvPr/>
        </p:nvSpPr>
        <p:spPr>
          <a:xfrm>
            <a:off x="2236046" y="1576871"/>
            <a:ext cx="26571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/>
              <a:t>Sparse Retrieval</a:t>
            </a:r>
            <a:endParaRPr lang="ko-KR" altLang="en-US" sz="25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D9CBCE2-7847-8CF9-BE08-9E72A585ACBB}"/>
              </a:ext>
            </a:extLst>
          </p:cNvPr>
          <p:cNvSpPr txBox="1"/>
          <p:nvPr/>
        </p:nvSpPr>
        <p:spPr>
          <a:xfrm>
            <a:off x="7903761" y="1576871"/>
            <a:ext cx="26571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/>
              <a:t>Dense Retrieval</a:t>
            </a:r>
            <a:endParaRPr lang="ko-KR" alt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4033052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E771FF-6830-4E73-B7C4-B0C3D996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Loss: Bi-encoder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FA6B0F-6D8A-1CCA-A38B-971DD8A2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어떤 </a:t>
            </a:r>
            <a:r>
              <a:rPr lang="en-US" altLang="ko-KR" sz="2400" dirty="0"/>
              <a:t>Passage</a:t>
            </a:r>
            <a:r>
              <a:rPr lang="ko-KR" altLang="en-US" sz="2400" dirty="0"/>
              <a:t>를 </a:t>
            </a:r>
            <a:r>
              <a:rPr lang="en-US" altLang="ko-KR" sz="2400" dirty="0"/>
              <a:t>negative</a:t>
            </a:r>
            <a:r>
              <a:rPr lang="ko-KR" altLang="en-US" sz="2400" dirty="0"/>
              <a:t>로 결정할 것인가</a:t>
            </a:r>
            <a:r>
              <a:rPr lang="en-US" altLang="ko-KR" sz="2400" dirty="0"/>
              <a:t>?</a:t>
            </a:r>
          </a:p>
          <a:p>
            <a:pPr lvl="1"/>
            <a:r>
              <a:rPr lang="ko-KR" altLang="en-US" sz="2000" dirty="0">
                <a:sym typeface="Wingdings" panose="05000000000000000000" pitchFamily="2" charset="2"/>
              </a:rPr>
              <a:t>보통 관련이 있는 </a:t>
            </a:r>
            <a:r>
              <a:rPr lang="en-US" altLang="ko-KR" sz="2000" dirty="0">
                <a:sym typeface="Wingdings" panose="05000000000000000000" pitchFamily="2" charset="2"/>
              </a:rPr>
              <a:t>{query-passage} pair, </a:t>
            </a:r>
            <a:r>
              <a:rPr lang="ko-KR" altLang="en-US" sz="2000" dirty="0">
                <a:sym typeface="Wingdings" panose="05000000000000000000" pitchFamily="2" charset="2"/>
              </a:rPr>
              <a:t>즉 </a:t>
            </a:r>
            <a:r>
              <a:rPr lang="en-US" altLang="ko-KR" sz="2000" dirty="0">
                <a:sym typeface="Wingdings" panose="05000000000000000000" pitchFamily="2" charset="2"/>
              </a:rPr>
              <a:t>positive pair</a:t>
            </a:r>
            <a:r>
              <a:rPr lang="ko-KR" altLang="en-US" sz="2000" dirty="0">
                <a:sym typeface="Wingdings" panose="05000000000000000000" pitchFamily="2" charset="2"/>
              </a:rPr>
              <a:t>는 주어지지만</a:t>
            </a:r>
            <a:r>
              <a:rPr lang="en-US" altLang="ko-KR" sz="2000" dirty="0">
                <a:sym typeface="Wingdings" panose="05000000000000000000" pitchFamily="2" charset="2"/>
              </a:rPr>
              <a:t> negative pair</a:t>
            </a:r>
            <a:r>
              <a:rPr lang="ko-KR" altLang="en-US" sz="2000" dirty="0">
                <a:sym typeface="Wingdings" panose="05000000000000000000" pitchFamily="2" charset="2"/>
              </a:rPr>
              <a:t>는 주어지지 않는 경우가 많다</a:t>
            </a:r>
            <a:r>
              <a:rPr lang="en-US" altLang="ko-KR" sz="2000" dirty="0">
                <a:sym typeface="Wingdings" panose="05000000000000000000" pitchFamily="2" charset="2"/>
              </a:rPr>
              <a:t>. </a:t>
            </a:r>
            <a:r>
              <a:rPr lang="ko-KR" altLang="en-US" sz="2000" dirty="0">
                <a:sym typeface="Wingdings" panose="05000000000000000000" pitchFamily="2" charset="2"/>
              </a:rPr>
              <a:t>이럴 때 가장 기본적으로 사용하는 방법이 </a:t>
            </a:r>
            <a:r>
              <a:rPr lang="en-US" altLang="ko-KR" sz="2000" dirty="0">
                <a:solidFill>
                  <a:srgbClr val="FF0000"/>
                </a:solidFill>
                <a:sym typeface="Wingdings" panose="05000000000000000000" pitchFamily="2" charset="2"/>
              </a:rPr>
              <a:t>BM25</a:t>
            </a:r>
            <a:r>
              <a:rPr lang="ko-KR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를 이용한</a:t>
            </a:r>
            <a:r>
              <a:rPr lang="en-US" altLang="ko-KR" sz="2000" dirty="0">
                <a:solidFill>
                  <a:srgbClr val="FF0000"/>
                </a:solidFill>
                <a:sym typeface="Wingdings" panose="05000000000000000000" pitchFamily="2" charset="2"/>
              </a:rPr>
              <a:t> negative </a:t>
            </a:r>
            <a:r>
              <a:rPr lang="ko-KR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구축</a:t>
            </a:r>
            <a:r>
              <a:rPr lang="ko-KR" altLang="en-US" sz="2000" dirty="0">
                <a:sym typeface="Wingdings" panose="05000000000000000000" pitchFamily="2" charset="2"/>
              </a:rPr>
              <a:t>이다</a:t>
            </a:r>
            <a:r>
              <a:rPr lang="en-US" altLang="ko-KR" sz="2000" dirty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US" altLang="ko-KR" sz="2000" dirty="0">
                <a:sym typeface="Wingdings" panose="05000000000000000000" pitchFamily="2" charset="2"/>
              </a:rPr>
              <a:t>BM25 negative </a:t>
            </a:r>
            <a:r>
              <a:rPr lang="ko-KR" altLang="en-US" sz="2000" dirty="0">
                <a:sym typeface="Wingdings" panose="05000000000000000000" pitchFamily="2" charset="2"/>
              </a:rPr>
              <a:t>방법</a:t>
            </a:r>
            <a:endParaRPr lang="en-US" altLang="ko-KR" sz="2000" dirty="0">
              <a:sym typeface="Wingdings" panose="05000000000000000000" pitchFamily="2" charset="2"/>
            </a:endParaRPr>
          </a:p>
          <a:p>
            <a:pPr lvl="2"/>
            <a:r>
              <a:rPr lang="en-US" altLang="ko-KR" sz="1800" dirty="0">
                <a:sym typeface="Wingdings" panose="05000000000000000000" pitchFamily="2" charset="2"/>
              </a:rPr>
              <a:t>BM25</a:t>
            </a:r>
            <a:r>
              <a:rPr lang="ko-KR" altLang="en-US" sz="1800" dirty="0">
                <a:sym typeface="Wingdings" panose="05000000000000000000" pitchFamily="2" charset="2"/>
              </a:rPr>
              <a:t>로 </a:t>
            </a:r>
            <a:r>
              <a:rPr lang="en-US" altLang="ko-KR" sz="1800" dirty="0">
                <a:sym typeface="Wingdings" panose="05000000000000000000" pitchFamily="2" charset="2"/>
              </a:rPr>
              <a:t>query</a:t>
            </a:r>
            <a:r>
              <a:rPr lang="ko-KR" altLang="en-US" sz="1800" dirty="0">
                <a:sym typeface="Wingdings" panose="05000000000000000000" pitchFamily="2" charset="2"/>
              </a:rPr>
              <a:t>를 검색하여 나오는 </a:t>
            </a:r>
            <a:r>
              <a:rPr lang="en-US" altLang="ko-KR" sz="1800" dirty="0">
                <a:sym typeface="Wingdings" panose="05000000000000000000" pitchFamily="2" charset="2"/>
              </a:rPr>
              <a:t>passage</a:t>
            </a:r>
            <a:r>
              <a:rPr lang="ko-KR" altLang="en-US" sz="1800" dirty="0">
                <a:sym typeface="Wingdings" panose="05000000000000000000" pitchFamily="2" charset="2"/>
              </a:rPr>
              <a:t>들 중</a:t>
            </a:r>
            <a:r>
              <a:rPr lang="en-US" altLang="ko-KR" sz="1800" dirty="0">
                <a:sym typeface="Wingdings" panose="05000000000000000000" pitchFamily="2" charset="2"/>
              </a:rPr>
              <a:t>, </a:t>
            </a:r>
            <a:r>
              <a:rPr lang="ko-KR" altLang="en-US" sz="1800" dirty="0">
                <a:sym typeface="Wingdings" panose="05000000000000000000" pitchFamily="2" charset="2"/>
              </a:rPr>
              <a:t>정답으로  </a:t>
            </a:r>
            <a:r>
              <a:rPr lang="ko-KR" altLang="en-US" sz="1800" dirty="0" err="1">
                <a:sym typeface="Wingdings" panose="05000000000000000000" pitchFamily="2" charset="2"/>
              </a:rPr>
              <a:t>태깅되어</a:t>
            </a:r>
            <a:r>
              <a:rPr lang="ko-KR" altLang="en-US" sz="1800" dirty="0">
                <a:sym typeface="Wingdings" panose="05000000000000000000" pitchFamily="2" charset="2"/>
              </a:rPr>
              <a:t> 있지 않은 애들을 </a:t>
            </a:r>
            <a:r>
              <a:rPr lang="en-US" altLang="ko-KR" sz="1800" dirty="0">
                <a:sym typeface="Wingdings" panose="05000000000000000000" pitchFamily="2" charset="2"/>
              </a:rPr>
              <a:t>negative</a:t>
            </a:r>
            <a:r>
              <a:rPr lang="ko-KR" altLang="en-US" sz="1800" dirty="0">
                <a:sym typeface="Wingdings" panose="05000000000000000000" pitchFamily="2" charset="2"/>
              </a:rPr>
              <a:t>로 사용한다</a:t>
            </a:r>
            <a:r>
              <a:rPr lang="en-US" altLang="ko-KR" sz="1800" dirty="0">
                <a:sym typeface="Wingdings" panose="05000000000000000000" pitchFamily="2" charset="2"/>
              </a:rPr>
              <a:t>.</a:t>
            </a:r>
          </a:p>
          <a:p>
            <a:pPr lvl="1"/>
            <a:endParaRPr lang="ko-KR" altLang="en-US" sz="20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7986759-5FBA-F657-78BC-CD01446ED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DF67EB8-980F-6C58-2252-E63A36CD4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839" y="3508971"/>
            <a:ext cx="4597998" cy="3029941"/>
          </a:xfrm>
          <a:prstGeom prst="rect">
            <a:avLst/>
          </a:prstGeom>
        </p:spPr>
      </p:pic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BE7606CC-9E76-771A-AE4A-D29C20997624}"/>
              </a:ext>
            </a:extLst>
          </p:cNvPr>
          <p:cNvSpPr/>
          <p:nvPr/>
        </p:nvSpPr>
        <p:spPr>
          <a:xfrm>
            <a:off x="3571181" y="4461734"/>
            <a:ext cx="801803" cy="747271"/>
          </a:xfrm>
          <a:custGeom>
            <a:avLst/>
            <a:gdLst>
              <a:gd name="connsiteX0" fmla="*/ 434109 w 535709"/>
              <a:gd name="connsiteY0" fmla="*/ 92874 h 499274"/>
              <a:gd name="connsiteX1" fmla="*/ 369455 w 535709"/>
              <a:gd name="connsiteY1" fmla="*/ 510 h 499274"/>
              <a:gd name="connsiteX2" fmla="*/ 323273 w 535709"/>
              <a:gd name="connsiteY2" fmla="*/ 18983 h 499274"/>
              <a:gd name="connsiteX3" fmla="*/ 267855 w 535709"/>
              <a:gd name="connsiteY3" fmla="*/ 37456 h 499274"/>
              <a:gd name="connsiteX4" fmla="*/ 193964 w 535709"/>
              <a:gd name="connsiteY4" fmla="*/ 55929 h 499274"/>
              <a:gd name="connsiteX5" fmla="*/ 147782 w 535709"/>
              <a:gd name="connsiteY5" fmla="*/ 74401 h 499274"/>
              <a:gd name="connsiteX6" fmla="*/ 92364 w 535709"/>
              <a:gd name="connsiteY6" fmla="*/ 83638 h 499274"/>
              <a:gd name="connsiteX7" fmla="*/ 64655 w 535709"/>
              <a:gd name="connsiteY7" fmla="*/ 92874 h 499274"/>
              <a:gd name="connsiteX8" fmla="*/ 27709 w 535709"/>
              <a:gd name="connsiteY8" fmla="*/ 102110 h 499274"/>
              <a:gd name="connsiteX9" fmla="*/ 0 w 535709"/>
              <a:gd name="connsiteY9" fmla="*/ 120583 h 499274"/>
              <a:gd name="connsiteX10" fmla="*/ 27709 w 535709"/>
              <a:gd name="connsiteY10" fmla="*/ 240656 h 499274"/>
              <a:gd name="connsiteX11" fmla="*/ 46182 w 535709"/>
              <a:gd name="connsiteY11" fmla="*/ 277601 h 499274"/>
              <a:gd name="connsiteX12" fmla="*/ 101600 w 535709"/>
              <a:gd name="connsiteY12" fmla="*/ 314547 h 499274"/>
              <a:gd name="connsiteX13" fmla="*/ 157018 w 535709"/>
              <a:gd name="connsiteY13" fmla="*/ 351492 h 499274"/>
              <a:gd name="connsiteX14" fmla="*/ 184727 w 535709"/>
              <a:gd name="connsiteY14" fmla="*/ 369965 h 499274"/>
              <a:gd name="connsiteX15" fmla="*/ 230909 w 535709"/>
              <a:gd name="connsiteY15" fmla="*/ 453092 h 499274"/>
              <a:gd name="connsiteX16" fmla="*/ 304800 w 535709"/>
              <a:gd name="connsiteY16" fmla="*/ 480801 h 499274"/>
              <a:gd name="connsiteX17" fmla="*/ 369455 w 535709"/>
              <a:gd name="connsiteY17" fmla="*/ 499274 h 499274"/>
              <a:gd name="connsiteX18" fmla="*/ 452582 w 535709"/>
              <a:gd name="connsiteY18" fmla="*/ 480801 h 499274"/>
              <a:gd name="connsiteX19" fmla="*/ 480291 w 535709"/>
              <a:gd name="connsiteY19" fmla="*/ 462329 h 499274"/>
              <a:gd name="connsiteX20" fmla="*/ 535709 w 535709"/>
              <a:gd name="connsiteY20" fmla="*/ 351492 h 499274"/>
              <a:gd name="connsiteX21" fmla="*/ 498764 w 535709"/>
              <a:gd name="connsiteY21" fmla="*/ 166765 h 499274"/>
              <a:gd name="connsiteX22" fmla="*/ 471055 w 535709"/>
              <a:gd name="connsiteY22" fmla="*/ 148292 h 499274"/>
              <a:gd name="connsiteX23" fmla="*/ 434109 w 535709"/>
              <a:gd name="connsiteY23" fmla="*/ 92874 h 49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5709" h="499274">
                <a:moveTo>
                  <a:pt x="434109" y="92874"/>
                </a:moveTo>
                <a:cubicBezTo>
                  <a:pt x="417176" y="68244"/>
                  <a:pt x="398450" y="6954"/>
                  <a:pt x="369455" y="510"/>
                </a:cubicBezTo>
                <a:cubicBezTo>
                  <a:pt x="353270" y="-3087"/>
                  <a:pt x="338855" y="13317"/>
                  <a:pt x="323273" y="18983"/>
                </a:cubicBezTo>
                <a:cubicBezTo>
                  <a:pt x="304973" y="25637"/>
                  <a:pt x="286578" y="32107"/>
                  <a:pt x="267855" y="37456"/>
                </a:cubicBezTo>
                <a:cubicBezTo>
                  <a:pt x="243443" y="44431"/>
                  <a:pt x="217537" y="46500"/>
                  <a:pt x="193964" y="55929"/>
                </a:cubicBezTo>
                <a:cubicBezTo>
                  <a:pt x="178570" y="62086"/>
                  <a:pt x="163778" y="70039"/>
                  <a:pt x="147782" y="74401"/>
                </a:cubicBezTo>
                <a:cubicBezTo>
                  <a:pt x="129714" y="79329"/>
                  <a:pt x="110646" y="79575"/>
                  <a:pt x="92364" y="83638"/>
                </a:cubicBezTo>
                <a:cubicBezTo>
                  <a:pt x="82860" y="85750"/>
                  <a:pt x="74016" y="90199"/>
                  <a:pt x="64655" y="92874"/>
                </a:cubicBezTo>
                <a:cubicBezTo>
                  <a:pt x="52449" y="96361"/>
                  <a:pt x="40024" y="99031"/>
                  <a:pt x="27709" y="102110"/>
                </a:cubicBezTo>
                <a:cubicBezTo>
                  <a:pt x="18473" y="108268"/>
                  <a:pt x="0" y="109482"/>
                  <a:pt x="0" y="120583"/>
                </a:cubicBezTo>
                <a:cubicBezTo>
                  <a:pt x="0" y="161659"/>
                  <a:pt x="16119" y="201249"/>
                  <a:pt x="27709" y="240656"/>
                </a:cubicBezTo>
                <a:cubicBezTo>
                  <a:pt x="31594" y="253865"/>
                  <a:pt x="36446" y="267865"/>
                  <a:pt x="46182" y="277601"/>
                </a:cubicBezTo>
                <a:cubicBezTo>
                  <a:pt x="61881" y="293300"/>
                  <a:pt x="83127" y="302232"/>
                  <a:pt x="101600" y="314547"/>
                </a:cubicBezTo>
                <a:lnTo>
                  <a:pt x="157018" y="351492"/>
                </a:lnTo>
                <a:lnTo>
                  <a:pt x="184727" y="369965"/>
                </a:lnTo>
                <a:cubicBezTo>
                  <a:pt x="193749" y="392520"/>
                  <a:pt x="207335" y="438091"/>
                  <a:pt x="230909" y="453092"/>
                </a:cubicBezTo>
                <a:cubicBezTo>
                  <a:pt x="253102" y="467215"/>
                  <a:pt x="280079" y="471811"/>
                  <a:pt x="304800" y="480801"/>
                </a:cubicBezTo>
                <a:cubicBezTo>
                  <a:pt x="333960" y="491405"/>
                  <a:pt x="336874" y="491129"/>
                  <a:pt x="369455" y="499274"/>
                </a:cubicBezTo>
                <a:cubicBezTo>
                  <a:pt x="397164" y="493116"/>
                  <a:pt x="425654" y="489777"/>
                  <a:pt x="452582" y="480801"/>
                </a:cubicBezTo>
                <a:cubicBezTo>
                  <a:pt x="463113" y="477291"/>
                  <a:pt x="475327" y="472258"/>
                  <a:pt x="480291" y="462329"/>
                </a:cubicBezTo>
                <a:cubicBezTo>
                  <a:pt x="542089" y="338732"/>
                  <a:pt x="470584" y="394910"/>
                  <a:pt x="535709" y="351492"/>
                </a:cubicBezTo>
                <a:cubicBezTo>
                  <a:pt x="532782" y="328080"/>
                  <a:pt x="534652" y="209831"/>
                  <a:pt x="498764" y="166765"/>
                </a:cubicBezTo>
                <a:cubicBezTo>
                  <a:pt x="491658" y="158237"/>
                  <a:pt x="480291" y="154450"/>
                  <a:pt x="471055" y="148292"/>
                </a:cubicBezTo>
                <a:cubicBezTo>
                  <a:pt x="460324" y="105373"/>
                  <a:pt x="451042" y="117504"/>
                  <a:pt x="434109" y="9287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92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829B3C-0DC2-B030-3A8F-012A151B1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학습 과정</a:t>
            </a:r>
            <a:r>
              <a:rPr lang="en-US" altLang="ko-KR" dirty="0"/>
              <a:t>: Cross-encoder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107BD0-3004-1EF7-50C4-A92FF45E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1D5CE-78A3-B0E1-A12C-3A520CAA5677}"/>
              </a:ext>
            </a:extLst>
          </p:cNvPr>
          <p:cNvSpPr txBox="1"/>
          <p:nvPr/>
        </p:nvSpPr>
        <p:spPr>
          <a:xfrm>
            <a:off x="2757989" y="1886106"/>
            <a:ext cx="101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Q1</a:t>
            </a:r>
            <a:r>
              <a:rPr lang="en-US" altLang="ko-KR" dirty="0"/>
              <a:t>, </a:t>
            </a:r>
            <a:r>
              <a:rPr lang="en-US" altLang="ko-KR" dirty="0">
                <a:solidFill>
                  <a:schemeClr val="accent2"/>
                </a:solidFill>
              </a:rPr>
              <a:t>D1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DD566-5D1F-DD60-B795-EF77387F0AD7}"/>
              </a:ext>
            </a:extLst>
          </p:cNvPr>
          <p:cNvSpPr txBox="1"/>
          <p:nvPr/>
        </p:nvSpPr>
        <p:spPr>
          <a:xfrm>
            <a:off x="2757989" y="3231039"/>
            <a:ext cx="101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6"/>
                </a:solidFill>
              </a:rPr>
              <a:t>Q2</a:t>
            </a:r>
            <a:r>
              <a:rPr lang="en-US" altLang="ko-KR" dirty="0"/>
              <a:t>, </a:t>
            </a:r>
            <a:r>
              <a:rPr lang="en-US" altLang="ko-KR" dirty="0">
                <a:solidFill>
                  <a:schemeClr val="accent6"/>
                </a:solidFill>
              </a:rPr>
              <a:t>D2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5D6A9-45EE-BE33-6D77-0371E9DDFA45}"/>
              </a:ext>
            </a:extLst>
          </p:cNvPr>
          <p:cNvSpPr txBox="1"/>
          <p:nvPr/>
        </p:nvSpPr>
        <p:spPr>
          <a:xfrm>
            <a:off x="2757989" y="4534286"/>
            <a:ext cx="101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7030A0"/>
                </a:solidFill>
              </a:rPr>
              <a:t>Q3, D3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DDB75A47-5857-6FA9-5B9F-64062A71344E}"/>
              </a:ext>
            </a:extLst>
          </p:cNvPr>
          <p:cNvSpPr/>
          <p:nvPr/>
        </p:nvSpPr>
        <p:spPr>
          <a:xfrm>
            <a:off x="2983901" y="2297124"/>
            <a:ext cx="376517" cy="31646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5B71A7-BC29-8B05-344D-999D629AA17D}"/>
              </a:ext>
            </a:extLst>
          </p:cNvPr>
          <p:cNvSpPr txBox="1"/>
          <p:nvPr/>
        </p:nvSpPr>
        <p:spPr>
          <a:xfrm>
            <a:off x="2486359" y="2655277"/>
            <a:ext cx="241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관련 있음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77313D-2AE3-45E6-9B56-FF36376F252C}"/>
              </a:ext>
            </a:extLst>
          </p:cNvPr>
          <p:cNvSpPr txBox="1"/>
          <p:nvPr/>
        </p:nvSpPr>
        <p:spPr>
          <a:xfrm>
            <a:off x="3889784" y="2655277"/>
            <a:ext cx="241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관련 없음</a:t>
            </a:r>
            <a:r>
              <a:rPr lang="en-US" altLang="ko-KR" dirty="0"/>
              <a:t>(0)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EFA38A-DF32-1063-9794-D3489209D3F6}"/>
              </a:ext>
            </a:extLst>
          </p:cNvPr>
          <p:cNvSpPr txBox="1"/>
          <p:nvPr/>
        </p:nvSpPr>
        <p:spPr>
          <a:xfrm>
            <a:off x="4086111" y="1886106"/>
            <a:ext cx="101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Q1</a:t>
            </a:r>
            <a:r>
              <a:rPr lang="en-US" altLang="ko-KR" dirty="0"/>
              <a:t>, </a:t>
            </a:r>
            <a:r>
              <a:rPr lang="en-US" altLang="ko-KR" dirty="0">
                <a:solidFill>
                  <a:schemeClr val="accent6"/>
                </a:solidFill>
              </a:rPr>
              <a:t>D2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61685D08-362B-0CFF-CF0B-E8E4B05FE024}"/>
              </a:ext>
            </a:extLst>
          </p:cNvPr>
          <p:cNvSpPr/>
          <p:nvPr/>
        </p:nvSpPr>
        <p:spPr>
          <a:xfrm>
            <a:off x="4312023" y="2297124"/>
            <a:ext cx="376517" cy="31646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DF293E-1D5E-C236-BE14-106E3156E473}"/>
              </a:ext>
            </a:extLst>
          </p:cNvPr>
          <p:cNvSpPr txBox="1"/>
          <p:nvPr/>
        </p:nvSpPr>
        <p:spPr>
          <a:xfrm>
            <a:off x="5278864" y="2655277"/>
            <a:ext cx="241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관련 없음</a:t>
            </a:r>
            <a:r>
              <a:rPr lang="en-US" altLang="ko-KR" dirty="0"/>
              <a:t>(0)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DE75E4-92F6-9A0F-5AF0-35E8F91991EC}"/>
              </a:ext>
            </a:extLst>
          </p:cNvPr>
          <p:cNvSpPr txBox="1"/>
          <p:nvPr/>
        </p:nvSpPr>
        <p:spPr>
          <a:xfrm>
            <a:off x="5402132" y="1886106"/>
            <a:ext cx="101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Q1</a:t>
            </a:r>
            <a:r>
              <a:rPr lang="en-US" altLang="ko-KR" dirty="0"/>
              <a:t>, </a:t>
            </a:r>
            <a:r>
              <a:rPr lang="en-US" altLang="ko-KR" dirty="0">
                <a:solidFill>
                  <a:srgbClr val="7030A0"/>
                </a:solidFill>
              </a:rPr>
              <a:t>D3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17" name="화살표: 아래쪽 16">
            <a:extLst>
              <a:ext uri="{FF2B5EF4-FFF2-40B4-BE49-F238E27FC236}">
                <a16:creationId xmlns:a16="http://schemas.microsoft.com/office/drawing/2014/main" id="{14800C58-44DD-4130-28E8-75D8FC483020}"/>
              </a:ext>
            </a:extLst>
          </p:cNvPr>
          <p:cNvSpPr/>
          <p:nvPr/>
        </p:nvSpPr>
        <p:spPr>
          <a:xfrm>
            <a:off x="5628044" y="2297124"/>
            <a:ext cx="376517" cy="31646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화살표: 아래쪽 17">
            <a:extLst>
              <a:ext uri="{FF2B5EF4-FFF2-40B4-BE49-F238E27FC236}">
                <a16:creationId xmlns:a16="http://schemas.microsoft.com/office/drawing/2014/main" id="{FDD34978-9BB3-10EB-56DB-390A97B8A83A}"/>
              </a:ext>
            </a:extLst>
          </p:cNvPr>
          <p:cNvSpPr/>
          <p:nvPr/>
        </p:nvSpPr>
        <p:spPr>
          <a:xfrm>
            <a:off x="2983901" y="3653236"/>
            <a:ext cx="376517" cy="31646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8DFA04-3F51-B059-0B6D-B7FA484646D1}"/>
              </a:ext>
            </a:extLst>
          </p:cNvPr>
          <p:cNvSpPr txBox="1"/>
          <p:nvPr/>
        </p:nvSpPr>
        <p:spPr>
          <a:xfrm>
            <a:off x="2486359" y="4011389"/>
            <a:ext cx="241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관련 있음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B90E97-23D4-2F04-7345-95CE6DB3FC8A}"/>
              </a:ext>
            </a:extLst>
          </p:cNvPr>
          <p:cNvSpPr txBox="1"/>
          <p:nvPr/>
        </p:nvSpPr>
        <p:spPr>
          <a:xfrm>
            <a:off x="3889784" y="4011389"/>
            <a:ext cx="241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관련 없음</a:t>
            </a:r>
            <a:r>
              <a:rPr lang="en-US" altLang="ko-KR" dirty="0"/>
              <a:t>(0)</a:t>
            </a:r>
            <a:endParaRPr lang="ko-KR" altLang="en-US" dirty="0"/>
          </a:p>
        </p:txBody>
      </p:sp>
      <p:sp>
        <p:nvSpPr>
          <p:cNvPr id="21" name="화살표: 아래쪽 20">
            <a:extLst>
              <a:ext uri="{FF2B5EF4-FFF2-40B4-BE49-F238E27FC236}">
                <a16:creationId xmlns:a16="http://schemas.microsoft.com/office/drawing/2014/main" id="{AEFCFBDC-E6EC-7CB4-B794-69E38D149EE6}"/>
              </a:ext>
            </a:extLst>
          </p:cNvPr>
          <p:cNvSpPr/>
          <p:nvPr/>
        </p:nvSpPr>
        <p:spPr>
          <a:xfrm>
            <a:off x="4312023" y="3653236"/>
            <a:ext cx="376517" cy="31646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2D4C76-F8F5-A6F7-7DD0-A40F9747A0E9}"/>
              </a:ext>
            </a:extLst>
          </p:cNvPr>
          <p:cNvSpPr txBox="1"/>
          <p:nvPr/>
        </p:nvSpPr>
        <p:spPr>
          <a:xfrm>
            <a:off x="5278864" y="4011389"/>
            <a:ext cx="241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관련 없음</a:t>
            </a:r>
            <a:r>
              <a:rPr lang="en-US" altLang="ko-KR" dirty="0"/>
              <a:t>(0)</a:t>
            </a:r>
            <a:endParaRPr lang="ko-KR" altLang="en-US" dirty="0"/>
          </a:p>
        </p:txBody>
      </p:sp>
      <p:sp>
        <p:nvSpPr>
          <p:cNvPr id="23" name="화살표: 아래쪽 22">
            <a:extLst>
              <a:ext uri="{FF2B5EF4-FFF2-40B4-BE49-F238E27FC236}">
                <a16:creationId xmlns:a16="http://schemas.microsoft.com/office/drawing/2014/main" id="{8462B3A5-8FED-C32D-0755-153E19F5C1DF}"/>
              </a:ext>
            </a:extLst>
          </p:cNvPr>
          <p:cNvSpPr/>
          <p:nvPr/>
        </p:nvSpPr>
        <p:spPr>
          <a:xfrm>
            <a:off x="5628044" y="3653236"/>
            <a:ext cx="376517" cy="31646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화살표: 아래쪽 23">
            <a:extLst>
              <a:ext uri="{FF2B5EF4-FFF2-40B4-BE49-F238E27FC236}">
                <a16:creationId xmlns:a16="http://schemas.microsoft.com/office/drawing/2014/main" id="{1EDDF19F-4034-7A79-558E-9D494A697528}"/>
              </a:ext>
            </a:extLst>
          </p:cNvPr>
          <p:cNvSpPr/>
          <p:nvPr/>
        </p:nvSpPr>
        <p:spPr>
          <a:xfrm>
            <a:off x="2983901" y="4956483"/>
            <a:ext cx="376517" cy="31646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B91356-AA4B-EAFD-7F7D-A7124D1DA357}"/>
              </a:ext>
            </a:extLst>
          </p:cNvPr>
          <p:cNvSpPr txBox="1"/>
          <p:nvPr/>
        </p:nvSpPr>
        <p:spPr>
          <a:xfrm>
            <a:off x="2486359" y="5314636"/>
            <a:ext cx="241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관련 있음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960E51-1E3F-7338-7C77-492C2CB0E7EF}"/>
              </a:ext>
            </a:extLst>
          </p:cNvPr>
          <p:cNvSpPr txBox="1"/>
          <p:nvPr/>
        </p:nvSpPr>
        <p:spPr>
          <a:xfrm>
            <a:off x="3889784" y="5314636"/>
            <a:ext cx="241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관련 없음</a:t>
            </a:r>
            <a:r>
              <a:rPr lang="en-US" altLang="ko-KR" dirty="0"/>
              <a:t>(0)</a:t>
            </a:r>
            <a:endParaRPr lang="ko-KR" altLang="en-US" dirty="0"/>
          </a:p>
        </p:txBody>
      </p:sp>
      <p:sp>
        <p:nvSpPr>
          <p:cNvPr id="27" name="화살표: 아래쪽 26">
            <a:extLst>
              <a:ext uri="{FF2B5EF4-FFF2-40B4-BE49-F238E27FC236}">
                <a16:creationId xmlns:a16="http://schemas.microsoft.com/office/drawing/2014/main" id="{66FA74F9-A4B9-4224-09B1-E8A1DFF640A7}"/>
              </a:ext>
            </a:extLst>
          </p:cNvPr>
          <p:cNvSpPr/>
          <p:nvPr/>
        </p:nvSpPr>
        <p:spPr>
          <a:xfrm>
            <a:off x="4312023" y="4956483"/>
            <a:ext cx="376517" cy="31646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58C0B2-1888-4C2D-99C5-A7340357377F}"/>
              </a:ext>
            </a:extLst>
          </p:cNvPr>
          <p:cNvSpPr txBox="1"/>
          <p:nvPr/>
        </p:nvSpPr>
        <p:spPr>
          <a:xfrm>
            <a:off x="5278864" y="5314636"/>
            <a:ext cx="241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관련 없음</a:t>
            </a:r>
            <a:r>
              <a:rPr lang="en-US" altLang="ko-KR" dirty="0"/>
              <a:t>(0)</a:t>
            </a:r>
            <a:endParaRPr lang="ko-KR" altLang="en-US" dirty="0"/>
          </a:p>
        </p:txBody>
      </p:sp>
      <p:sp>
        <p:nvSpPr>
          <p:cNvPr id="29" name="화살표: 아래쪽 28">
            <a:extLst>
              <a:ext uri="{FF2B5EF4-FFF2-40B4-BE49-F238E27FC236}">
                <a16:creationId xmlns:a16="http://schemas.microsoft.com/office/drawing/2014/main" id="{349E6CC2-26C5-E32A-AF18-AE8EFC06170B}"/>
              </a:ext>
            </a:extLst>
          </p:cNvPr>
          <p:cNvSpPr/>
          <p:nvPr/>
        </p:nvSpPr>
        <p:spPr>
          <a:xfrm>
            <a:off x="5628044" y="4956483"/>
            <a:ext cx="376517" cy="31646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3F7EDE-B827-AF7C-C4F4-22F1BCEFF784}"/>
              </a:ext>
            </a:extLst>
          </p:cNvPr>
          <p:cNvSpPr txBox="1"/>
          <p:nvPr/>
        </p:nvSpPr>
        <p:spPr>
          <a:xfrm>
            <a:off x="4086110" y="3231039"/>
            <a:ext cx="101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6"/>
                </a:solidFill>
              </a:rPr>
              <a:t>Q2</a:t>
            </a:r>
            <a:r>
              <a:rPr lang="en-US" altLang="ko-KR" dirty="0"/>
              <a:t>, </a:t>
            </a:r>
            <a:r>
              <a:rPr lang="en-US" altLang="ko-KR" dirty="0">
                <a:solidFill>
                  <a:schemeClr val="accent2"/>
                </a:solidFill>
              </a:rPr>
              <a:t>D1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C7EF2A-EBB2-2025-856F-1094B7D89709}"/>
              </a:ext>
            </a:extLst>
          </p:cNvPr>
          <p:cNvSpPr txBox="1"/>
          <p:nvPr/>
        </p:nvSpPr>
        <p:spPr>
          <a:xfrm>
            <a:off x="5414231" y="3231039"/>
            <a:ext cx="101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6"/>
                </a:solidFill>
              </a:rPr>
              <a:t>Q2</a:t>
            </a:r>
            <a:r>
              <a:rPr lang="en-US" altLang="ko-KR" dirty="0"/>
              <a:t>, </a:t>
            </a:r>
            <a:r>
              <a:rPr lang="en-US" altLang="ko-KR" dirty="0">
                <a:solidFill>
                  <a:srgbClr val="7030A0"/>
                </a:solidFill>
              </a:rPr>
              <a:t>D3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73BE66-0DF8-E731-2666-EEAA2BD4E01C}"/>
              </a:ext>
            </a:extLst>
          </p:cNvPr>
          <p:cNvSpPr txBox="1"/>
          <p:nvPr/>
        </p:nvSpPr>
        <p:spPr>
          <a:xfrm>
            <a:off x="4086110" y="4534286"/>
            <a:ext cx="101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7030A0"/>
                </a:solidFill>
              </a:rPr>
              <a:t>Q3, </a:t>
            </a:r>
            <a:r>
              <a:rPr lang="en-US" altLang="ko-KR" dirty="0">
                <a:solidFill>
                  <a:schemeClr val="accent2"/>
                </a:solidFill>
              </a:rPr>
              <a:t>D1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D3F0EE-9014-DDE9-C398-EAFFEED901E7}"/>
              </a:ext>
            </a:extLst>
          </p:cNvPr>
          <p:cNvSpPr txBox="1"/>
          <p:nvPr/>
        </p:nvSpPr>
        <p:spPr>
          <a:xfrm>
            <a:off x="5402132" y="4534286"/>
            <a:ext cx="101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7030A0"/>
                </a:solidFill>
              </a:rPr>
              <a:t>Q3, </a:t>
            </a:r>
            <a:r>
              <a:rPr lang="en-US" altLang="ko-KR" dirty="0">
                <a:solidFill>
                  <a:schemeClr val="accent6"/>
                </a:solidFill>
              </a:rPr>
              <a:t>D2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F84A9F-B0FF-13B2-7751-00E1B03066D1}"/>
              </a:ext>
            </a:extLst>
          </p:cNvPr>
          <p:cNvSpPr txBox="1"/>
          <p:nvPr/>
        </p:nvSpPr>
        <p:spPr>
          <a:xfrm>
            <a:off x="4037701" y="5970584"/>
            <a:ext cx="136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이진분류</a:t>
            </a: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E2703E16-2CCF-FEF1-5D84-680278720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349" y="2767411"/>
            <a:ext cx="29146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16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46FF8D-DAFF-3E77-78FE-8FD98640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Loss: Bi-encoder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4A323D8-4313-D304-9878-1318D4865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Cross-encoder</a:t>
            </a:r>
            <a:r>
              <a:rPr lang="ko-KR" altLang="en-US" dirty="0"/>
              <a:t>의 경우 보통 </a:t>
            </a:r>
            <a:r>
              <a:rPr lang="en-US" altLang="ko-KR" dirty="0"/>
              <a:t>binary cross-entropy (BCE)</a:t>
            </a:r>
            <a:r>
              <a:rPr lang="ko-KR" altLang="en-US" dirty="0"/>
              <a:t>를 사용하여 학습한다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“</a:t>
            </a:r>
            <a:r>
              <a:rPr lang="ko-KR" altLang="en-US" dirty="0"/>
              <a:t>정답 쌍과 오답 쌍의 확률을 이진 분류 문제로 푼다</a:t>
            </a:r>
            <a:r>
              <a:rPr lang="en-US" altLang="ko-KR" dirty="0"/>
              <a:t>.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/>
              <a:t>주어진 쿼리</a:t>
            </a:r>
            <a:r>
              <a:rPr lang="en-US" altLang="ko-KR" dirty="0"/>
              <a:t>-</a:t>
            </a:r>
            <a:r>
              <a:rPr lang="ko-KR" altLang="en-US" dirty="0"/>
              <a:t>문서 쌍이 관련 있는지</a:t>
            </a:r>
            <a:r>
              <a:rPr lang="en-US" altLang="ko-KR" dirty="0"/>
              <a:t>(1) </a:t>
            </a:r>
            <a:r>
              <a:rPr lang="ko-KR" altLang="en-US" dirty="0"/>
              <a:t>또는 관련 없는지</a:t>
            </a:r>
            <a:r>
              <a:rPr lang="en-US" altLang="ko-KR" dirty="0"/>
              <a:t>(0)</a:t>
            </a:r>
            <a:r>
              <a:rPr lang="ko-KR" altLang="en-US" dirty="0"/>
              <a:t>를 예측해라</a:t>
            </a:r>
            <a:r>
              <a:rPr lang="en-US" altLang="ko-KR" dirty="0"/>
              <a:t>. ”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6296CEF-4E95-806A-FAC4-0B87FDCB3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2BE6276-667E-4C72-0A65-B7DABEA38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10876"/>
            <a:ext cx="6388100" cy="101690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45AFE31-BE3E-E860-8321-BB8BC637A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300" y="3110876"/>
            <a:ext cx="4513263" cy="129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77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842654-7E9D-5CC3-3B6A-F046402E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EA5B2F-FC43-1F18-FD10-5FA391A49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287"/>
            <a:ext cx="10850592" cy="5129588"/>
          </a:xfrm>
        </p:spPr>
        <p:txBody>
          <a:bodyPr/>
          <a:lstStyle/>
          <a:p>
            <a:r>
              <a:rPr lang="en-US" altLang="ko-KR" dirty="0"/>
              <a:t>BM25, Bi-encoder, Cross-Encoder </a:t>
            </a:r>
            <a:r>
              <a:rPr lang="ko-KR" altLang="en-US" dirty="0"/>
              <a:t>사용해보기</a:t>
            </a:r>
            <a:endParaRPr lang="en-US" altLang="ko-KR" dirty="0"/>
          </a:p>
          <a:p>
            <a:pPr lvl="1"/>
            <a:r>
              <a:rPr lang="en-US" altLang="ko-KR" dirty="0">
                <a:hlinkClick r:id="rId2"/>
              </a:rPr>
              <a:t>https://colab.research.google.com/drive/1Gx8sjSWz3W64ZbhPRTX_3uyHvisqtigS#scrollTo=D_hDi8KzNgMM</a:t>
            </a:r>
            <a:endParaRPr lang="en-US" altLang="ko-KR" dirty="0"/>
          </a:p>
          <a:p>
            <a:r>
              <a:rPr lang="en-US" altLang="ko-KR" dirty="0" err="1"/>
              <a:t>SenteceBERT</a:t>
            </a:r>
            <a:r>
              <a:rPr lang="ko-KR" altLang="en-US" dirty="0"/>
              <a:t> 라이브러리를 이용한 </a:t>
            </a:r>
            <a:r>
              <a:rPr lang="en-US" altLang="ko-KR" dirty="0"/>
              <a:t>Bi-encoder, Cross-Encoder </a:t>
            </a:r>
            <a:r>
              <a:rPr lang="ko-KR" altLang="en-US" dirty="0"/>
              <a:t>학습</a:t>
            </a:r>
            <a:endParaRPr lang="en-US" altLang="ko-KR" dirty="0"/>
          </a:p>
          <a:p>
            <a:pPr lvl="1"/>
            <a:r>
              <a:rPr lang="en-US" altLang="ko-KR" dirty="0">
                <a:hlinkClick r:id="rId3"/>
              </a:rPr>
              <a:t>https://colab.research.google.com/drive/1KetpPOHrmSgif6UXmIJovl2phcKAZdTg#scrollTo=rqUfYfFROkq7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39DC245-0346-781C-47B0-9D4766B7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33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3447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5D28DE-82C3-F23C-75F4-41864D724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 코드 </a:t>
            </a:r>
            <a:r>
              <a:rPr lang="en-US" altLang="ko-KR" dirty="0"/>
              <a:t>2 - Cross Encoder </a:t>
            </a:r>
            <a:r>
              <a:rPr lang="ko-KR" altLang="en-US" dirty="0"/>
              <a:t>구현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63841B-BB33-9B4D-96E1-5A2A182A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CCC8A56-6DD5-2F85-98A2-F82EBC23A913}"/>
              </a:ext>
            </a:extLst>
          </p:cNvPr>
          <p:cNvGrpSpPr/>
          <p:nvPr/>
        </p:nvGrpSpPr>
        <p:grpSpPr>
          <a:xfrm>
            <a:off x="763257" y="1335472"/>
            <a:ext cx="9115425" cy="2746105"/>
            <a:chOff x="1172317" y="1674236"/>
            <a:chExt cx="9115425" cy="2746105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096F6234-2D67-D4D5-2485-D24BB77F1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2317" y="1674236"/>
              <a:ext cx="9115425" cy="762000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67AA3BDE-9109-C5FE-D17A-611E2D33E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4291" y="2486766"/>
              <a:ext cx="7991475" cy="1933575"/>
            </a:xfrm>
            <a:prstGeom prst="rect">
              <a:avLst/>
            </a:prstGeom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BBDDD07A-45EC-F2FE-2995-509910724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373" y="4820083"/>
            <a:ext cx="2914650" cy="1771650"/>
          </a:xfrm>
          <a:prstGeom prst="rect">
            <a:avLst/>
          </a:prstGeom>
        </p:spPr>
      </p:pic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6B019164-EB24-72CF-9D4B-338572E6C900}"/>
              </a:ext>
            </a:extLst>
          </p:cNvPr>
          <p:cNvCxnSpPr/>
          <p:nvPr/>
        </p:nvCxnSpPr>
        <p:spPr>
          <a:xfrm rot="16200000" flipH="1">
            <a:off x="4459216" y="2372905"/>
            <a:ext cx="1709313" cy="170803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F5F8BB54-598B-5E5A-AE14-80AE05B29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6706" y="3955998"/>
            <a:ext cx="2682398" cy="277639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C698888D-058F-6292-19C6-BE71FD793F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3743" y="3746448"/>
            <a:ext cx="990600" cy="20955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477509E0-A5C9-FF60-DB68-E3CE58DE20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2996"/>
          <a:stretch/>
        </p:blipFill>
        <p:spPr>
          <a:xfrm>
            <a:off x="4355269" y="4264139"/>
            <a:ext cx="4745776" cy="2274773"/>
          </a:xfrm>
          <a:prstGeom prst="rect">
            <a:avLst/>
          </a:prstGeom>
        </p:spPr>
      </p:pic>
      <p:sp>
        <p:nvSpPr>
          <p:cNvPr id="21" name="왼쪽 중괄호 20">
            <a:extLst>
              <a:ext uri="{FF2B5EF4-FFF2-40B4-BE49-F238E27FC236}">
                <a16:creationId xmlns:a16="http://schemas.microsoft.com/office/drawing/2014/main" id="{65CD7494-E701-6F48-3A13-8580E8A782C8}"/>
              </a:ext>
            </a:extLst>
          </p:cNvPr>
          <p:cNvSpPr/>
          <p:nvPr/>
        </p:nvSpPr>
        <p:spPr>
          <a:xfrm>
            <a:off x="4690183" y="5417389"/>
            <a:ext cx="45719" cy="112152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698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3323EF-9708-268A-7720-6C552B5FD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 코드 </a:t>
            </a:r>
            <a:r>
              <a:rPr lang="en-US" altLang="ko-KR" dirty="0"/>
              <a:t>2 - Cross Encoder </a:t>
            </a:r>
            <a:r>
              <a:rPr lang="ko-KR" altLang="en-US" dirty="0"/>
              <a:t>구현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ABCD58-047F-6220-4604-C7237C7D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893D8C5-58E6-AF5C-F0FB-70383A180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26" y="2317751"/>
            <a:ext cx="4429125" cy="40386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B0C656F-238E-3673-DDCC-003948E38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55751"/>
            <a:ext cx="91154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78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7FADFF-18AC-842C-A19A-CEB12E97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 코드 </a:t>
            </a:r>
            <a:r>
              <a:rPr lang="en-US" altLang="ko-KR" dirty="0"/>
              <a:t>2 - Cross Encoder </a:t>
            </a:r>
            <a:r>
              <a:rPr lang="ko-KR" altLang="en-US" dirty="0"/>
              <a:t>구현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E34170C-8B23-3418-498E-E3263BEA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36</a:t>
            </a:fld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16FB31D-845F-4AF9-0446-86C627207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92" y="1395474"/>
            <a:ext cx="6549882" cy="96841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1AB76FB-86D0-EFC6-39F0-E44AAE78C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03138"/>
            <a:ext cx="1147618" cy="21752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B3F155B-F2D5-088D-9F02-EE2E3EB2B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192" y="2438702"/>
            <a:ext cx="7838786" cy="120370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07F173B-1707-54CE-07BA-FD84894E0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7181" y="3681905"/>
            <a:ext cx="4786746" cy="163449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F1F7539-A293-F8D5-BC21-4AE3F29252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1024" y="5269051"/>
            <a:ext cx="1861850" cy="25680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B25EB70-492C-F810-BCB4-A4AF2C4FCC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9196" y="5735865"/>
            <a:ext cx="6986877" cy="98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74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E4E4BA-A022-EB4A-F5D4-84B6A5DF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 코드 </a:t>
            </a:r>
            <a:r>
              <a:rPr lang="en-US" altLang="ko-KR" dirty="0"/>
              <a:t>2 - Bi-encoder </a:t>
            </a:r>
            <a:r>
              <a:rPr lang="ko-KR" altLang="en-US" dirty="0"/>
              <a:t>구현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F885052-BEE7-C125-ACD0-9D2D7DA1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5F8E8E1-3B75-FC54-4765-59A91C9E7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74142"/>
            <a:ext cx="8787341" cy="160638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21569DF-5E32-96E8-9895-21EA96DE9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008" y="3271296"/>
            <a:ext cx="3248025" cy="2752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B8644B-5172-A0E4-BD30-3592F7B5C15A}"/>
              </a:ext>
            </a:extLst>
          </p:cNvPr>
          <p:cNvSpPr txBox="1"/>
          <p:nvPr/>
        </p:nvSpPr>
        <p:spPr>
          <a:xfrm>
            <a:off x="927898" y="4278327"/>
            <a:ext cx="82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학습 </a:t>
            </a:r>
            <a:r>
              <a:rPr lang="en-US" altLang="ko-KR" dirty="0"/>
              <a:t>loop</a:t>
            </a:r>
            <a:r>
              <a:rPr lang="ko-KR" altLang="en-US" dirty="0"/>
              <a:t>는 어떤 </a:t>
            </a:r>
            <a:r>
              <a:rPr lang="en-US" altLang="ko-KR" dirty="0"/>
              <a:t>loss</a:t>
            </a:r>
            <a:r>
              <a:rPr lang="ko-KR" altLang="en-US" dirty="0"/>
              <a:t>를 </a:t>
            </a:r>
            <a:r>
              <a:rPr lang="ko-KR" altLang="en-US" dirty="0" err="1"/>
              <a:t>썼는지만</a:t>
            </a:r>
            <a:r>
              <a:rPr lang="ko-KR" altLang="en-US" dirty="0"/>
              <a:t> 달라지고 전반적인 흐름은 같기에 생략</a:t>
            </a:r>
          </a:p>
        </p:txBody>
      </p:sp>
    </p:spTree>
    <p:extLst>
      <p:ext uri="{BB962C8B-B14F-4D97-AF65-F5344CB8AC3E}">
        <p14:creationId xmlns:p14="http://schemas.microsoft.com/office/powerpoint/2010/main" val="1813849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F40825-2AE7-676C-5577-BDEEDD69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 코드 </a:t>
            </a:r>
            <a:r>
              <a:rPr lang="en-US" altLang="ko-KR" dirty="0"/>
              <a:t>2 - Bi-encoder </a:t>
            </a:r>
            <a:r>
              <a:rPr lang="ko-KR" altLang="en-US" dirty="0"/>
              <a:t>구현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E347AF-E614-8657-317C-DBAF1AE3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38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97AD211-A350-C37F-813F-37D199C9E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06" y="1879600"/>
            <a:ext cx="7505700" cy="447675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FA4E9F8-7F7A-02C0-E02E-76F2293F8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65" y="1547610"/>
            <a:ext cx="33528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33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0694F6-A57D-4E9B-63C1-BEDC62F9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Ref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CE25F8-040C-AD33-5BAF-6684ACBA4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/>
              <a:t>Cross Encoder from scratch</a:t>
            </a:r>
          </a:p>
          <a:p>
            <a:pPr lvl="1"/>
            <a:r>
              <a:rPr lang="en-US" altLang="ko-KR" dirty="0">
                <a:hlinkClick r:id="rId2"/>
              </a:rPr>
              <a:t>https://github.com/UKPLab/sentence-transformers/blob/master/examples/training/ms_marco/train_cross-encoder_scratch.py</a:t>
            </a:r>
            <a:endParaRPr lang="en-US" altLang="ko-KR" dirty="0"/>
          </a:p>
          <a:p>
            <a:pPr lvl="1"/>
            <a:r>
              <a:rPr lang="en-US" altLang="ko-KR" dirty="0">
                <a:hlinkClick r:id="rId3"/>
              </a:rPr>
              <a:t>https://github.com/UKPLab/sentence-transformers/blob/master/sentence_transformers/cross_encoder/CrossEncoder.py</a:t>
            </a:r>
            <a:endParaRPr lang="en-US" altLang="ko-KR" dirty="0"/>
          </a:p>
          <a:p>
            <a:pPr lvl="1"/>
            <a:r>
              <a:rPr lang="en-US" altLang="ko-KR" dirty="0">
                <a:hlinkClick r:id="rId4"/>
              </a:rPr>
              <a:t>https://www.sbert.net/docs/package_reference/cross_encoder.html?highlight=model%20fit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Bi encoder from scratch</a:t>
            </a:r>
          </a:p>
          <a:p>
            <a:pPr lvl="1"/>
            <a:r>
              <a:rPr lang="en-US" altLang="ko-KR" dirty="0">
                <a:hlinkClick r:id="rId5"/>
              </a:rPr>
              <a:t>https://github.com/UKPLab/sentence-transformers/blob/master/examples/training/ms_marco/train_bi-encoder_mnrl.py</a:t>
            </a:r>
            <a:endParaRPr lang="en-US" altLang="ko-KR" dirty="0"/>
          </a:p>
          <a:p>
            <a:pPr lvl="1"/>
            <a:r>
              <a:rPr lang="en-US" altLang="ko-KR" dirty="0">
                <a:hlinkClick r:id="rId6"/>
              </a:rPr>
              <a:t>https://www.sbert.net/examples/training/ms_marco/README.html?highlight=multiplenegative#bi-encoder</a:t>
            </a:r>
            <a:endParaRPr lang="en-US" altLang="ko-KR" dirty="0"/>
          </a:p>
          <a:p>
            <a:pPr lvl="1"/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C7A09EA-983A-2759-738F-E220FA73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39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58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842FEF-7DFB-11D3-A74E-A12E277E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Sparse Retrieval vs Dense Retrieval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C91E01-6F1C-3379-15FD-733367BE5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/>
              <a:t>Sparse Retrieval model</a:t>
            </a:r>
          </a:p>
          <a:p>
            <a:pPr lvl="1"/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전통적인 검색 방법 중 하나로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altLang="ko-KR" dirty="0"/>
              <a:t>lexical matching</a:t>
            </a:r>
            <a:r>
              <a:rPr lang="ko-KR" altLang="en-US" dirty="0"/>
              <a:t>을 기반으로 작동한다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TF-IDF, BM25</a:t>
            </a:r>
          </a:p>
          <a:p>
            <a:pPr lvl="1"/>
            <a:r>
              <a:rPr lang="ko-KR" altLang="en-US" dirty="0"/>
              <a:t>장점</a:t>
            </a:r>
            <a:endParaRPr lang="en-US" altLang="ko-KR" dirty="0"/>
          </a:p>
          <a:p>
            <a:pPr lvl="2"/>
            <a:r>
              <a:rPr lang="ko-KR" altLang="en-US" b="1" dirty="0"/>
              <a:t>학습이 필요 없다</a:t>
            </a:r>
            <a:r>
              <a:rPr lang="en-US" altLang="ko-KR" b="1" dirty="0"/>
              <a:t>. </a:t>
            </a:r>
          </a:p>
          <a:p>
            <a:pPr lvl="2"/>
            <a:r>
              <a:rPr lang="ko-KR" altLang="en-US" b="1" dirty="0"/>
              <a:t>웬만한 환경에서도 잘 작동한다</a:t>
            </a:r>
            <a:r>
              <a:rPr lang="en-US" altLang="ko-KR" b="1" dirty="0"/>
              <a:t>. </a:t>
            </a:r>
          </a:p>
          <a:p>
            <a:pPr lvl="2"/>
            <a:r>
              <a:rPr lang="ko-KR" altLang="en-US" b="1" dirty="0"/>
              <a:t>매우 빠르다</a:t>
            </a:r>
            <a:r>
              <a:rPr lang="en-US" altLang="ko-KR" b="1" dirty="0"/>
              <a:t>.</a:t>
            </a:r>
          </a:p>
          <a:p>
            <a:pPr lvl="1"/>
            <a:r>
              <a:rPr lang="ko-KR" altLang="en-US" dirty="0"/>
              <a:t>단점</a:t>
            </a:r>
            <a:endParaRPr lang="en-US" altLang="ko-KR" dirty="0"/>
          </a:p>
          <a:p>
            <a:pPr lvl="2"/>
            <a:r>
              <a:rPr lang="ko-KR" altLang="en-US" dirty="0"/>
              <a:t>문맥을 파악하지 못한다</a:t>
            </a:r>
            <a:r>
              <a:rPr lang="en-US" altLang="ko-KR" dirty="0"/>
              <a:t>. (</a:t>
            </a:r>
            <a:r>
              <a:rPr lang="ko-KR" altLang="en-US" dirty="0"/>
              <a:t>단어의 순서나 관련성을 고려하지 않는다</a:t>
            </a:r>
            <a:r>
              <a:rPr lang="en-US" altLang="ko-KR" dirty="0"/>
              <a:t>.)</a:t>
            </a:r>
          </a:p>
          <a:p>
            <a:pPr lvl="2"/>
            <a:endParaRPr lang="en-US" altLang="ko-KR" dirty="0"/>
          </a:p>
          <a:p>
            <a:r>
              <a:rPr lang="en-US" altLang="ko-KR" dirty="0"/>
              <a:t>Dense Retrieval model</a:t>
            </a:r>
          </a:p>
          <a:p>
            <a:pPr lvl="1"/>
            <a:r>
              <a:rPr lang="en-US" altLang="ko-KR" dirty="0"/>
              <a:t>LM</a:t>
            </a:r>
            <a:r>
              <a:rPr lang="ko-KR" altLang="en-US" dirty="0"/>
              <a:t>의 대두와 함께 사용되는 방법으로</a:t>
            </a:r>
            <a:r>
              <a:rPr lang="en-US" altLang="ko-KR" dirty="0"/>
              <a:t>, Semantic matching</a:t>
            </a:r>
            <a:r>
              <a:rPr lang="ko-KR" altLang="en-US" dirty="0"/>
              <a:t>을 기반으로 작동한다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문서와 질의를 고차원 벡터 공간으로 매핑하여 유사성을 평가한다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Bi-Encoder, Cross-Encoder</a:t>
            </a:r>
          </a:p>
          <a:p>
            <a:pPr lvl="1"/>
            <a:r>
              <a:rPr lang="ko-KR" altLang="en-US" dirty="0"/>
              <a:t>장점</a:t>
            </a:r>
            <a:endParaRPr lang="en-US" altLang="ko-KR" dirty="0"/>
          </a:p>
          <a:p>
            <a:pPr lvl="2"/>
            <a:r>
              <a:rPr lang="ko-KR" altLang="en-US" b="1" dirty="0"/>
              <a:t>문맥을 고려</a:t>
            </a:r>
            <a:r>
              <a:rPr lang="ko-KR" altLang="en-US" dirty="0"/>
              <a:t>하므로 더 나은 검색 성능을 제공할 수 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단점</a:t>
            </a:r>
            <a:endParaRPr lang="en-US" altLang="ko-KR" dirty="0"/>
          </a:p>
          <a:p>
            <a:pPr lvl="2"/>
            <a:r>
              <a:rPr lang="ko-KR" altLang="en-US" dirty="0"/>
              <a:t>계산 비용이 높고 시간이 많이 소요된다</a:t>
            </a:r>
            <a:r>
              <a:rPr lang="en-US" altLang="ko-KR" dirty="0"/>
              <a:t>. (</a:t>
            </a:r>
            <a:r>
              <a:rPr lang="ko-KR" altLang="en-US" dirty="0"/>
              <a:t>특히 큰 데이터셋에서는 효율성이 떨어진다</a:t>
            </a:r>
            <a:r>
              <a:rPr lang="en-US" altLang="ko-KR" dirty="0"/>
              <a:t>.)</a:t>
            </a:r>
          </a:p>
          <a:p>
            <a:pPr lvl="2"/>
            <a:r>
              <a:rPr lang="ko-KR" altLang="en-US" dirty="0"/>
              <a:t>검색 환경에 맞게 학습되지 않으면 좋은 성능을 기대하기 어렵다</a:t>
            </a:r>
            <a:r>
              <a:rPr lang="en-US" altLang="ko-KR" dirty="0"/>
              <a:t>.</a:t>
            </a:r>
          </a:p>
          <a:p>
            <a:pPr lvl="2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738F688-A5D4-F5CE-2D1E-15F488E4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A00661-B107-174F-0C40-9EC8999D2CB2}"/>
              </a:ext>
            </a:extLst>
          </p:cNvPr>
          <p:cNvSpPr txBox="1"/>
          <p:nvPr/>
        </p:nvSpPr>
        <p:spPr>
          <a:xfrm>
            <a:off x="9428672" y="1213658"/>
            <a:ext cx="21134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Q: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넷플릭스 해지</a:t>
            </a:r>
            <a:endParaRPr lang="en-US" altLang="ko-KR" dirty="0">
              <a:solidFill>
                <a:srgbClr val="FF0000"/>
              </a:solidFill>
            </a:endParaRPr>
          </a:p>
          <a:p>
            <a:endParaRPr lang="en-US" altLang="ko-KR" dirty="0"/>
          </a:p>
          <a:p>
            <a:r>
              <a:rPr lang="en-US" altLang="ko-KR" dirty="0"/>
              <a:t>D: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넷플릭스 해지</a:t>
            </a:r>
            <a:r>
              <a:rPr lang="ko-KR" altLang="en-US" dirty="0"/>
              <a:t>하는 방법은 다음과 같습니다 </a:t>
            </a:r>
            <a:r>
              <a:rPr lang="en-US" altLang="ko-KR" dirty="0"/>
              <a:t>….</a:t>
            </a:r>
            <a:endParaRPr lang="ko-KR" altLang="en-US" dirty="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6BEDF0C2-0D1E-5736-D328-16F7556CA773}"/>
              </a:ext>
            </a:extLst>
          </p:cNvPr>
          <p:cNvCxnSpPr>
            <a:cxnSpLocks/>
          </p:cNvCxnSpPr>
          <p:nvPr/>
        </p:nvCxnSpPr>
        <p:spPr>
          <a:xfrm>
            <a:off x="10127411" y="1802924"/>
            <a:ext cx="0" cy="4830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4AD68F-6119-A225-3A19-969053FD3780}"/>
              </a:ext>
            </a:extLst>
          </p:cNvPr>
          <p:cNvSpPr txBox="1"/>
          <p:nvPr/>
        </p:nvSpPr>
        <p:spPr>
          <a:xfrm>
            <a:off x="10127411" y="1877525"/>
            <a:ext cx="217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Lexical</a:t>
            </a:r>
            <a:r>
              <a:rPr lang="ko-KR" altLang="en-US" dirty="0"/>
              <a:t> </a:t>
            </a:r>
            <a:r>
              <a:rPr lang="en-US" altLang="ko-KR" dirty="0"/>
              <a:t>matching</a:t>
            </a:r>
            <a:endParaRPr lang="ko-KR" altLang="en-US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5CA61636-359D-A57C-7DF7-0F96B82FBDAF}"/>
              </a:ext>
            </a:extLst>
          </p:cNvPr>
          <p:cNvGrpSpPr/>
          <p:nvPr/>
        </p:nvGrpSpPr>
        <p:grpSpPr>
          <a:xfrm>
            <a:off x="8238222" y="4852622"/>
            <a:ext cx="3778377" cy="952609"/>
            <a:chOff x="8022559" y="4665634"/>
            <a:chExt cx="3778377" cy="952609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2C192846-0ABE-5DDF-8377-A56D3CEB9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22559" y="4665634"/>
              <a:ext cx="3778377" cy="952609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EC6FFD06-6458-2492-1B9F-CB6F8F11810D}"/>
                </a:ext>
              </a:extLst>
            </p:cNvPr>
            <p:cNvSpPr/>
            <p:nvPr/>
          </p:nvSpPr>
          <p:spPr>
            <a:xfrm>
              <a:off x="8229600" y="5055079"/>
              <a:ext cx="802257" cy="146649"/>
            </a:xfrm>
            <a:prstGeom prst="rect">
              <a:avLst/>
            </a:prstGeom>
            <a:solidFill>
              <a:srgbClr val="AFC1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CB68F1-5027-469B-13D9-A10521495AE1}"/>
                </a:ext>
              </a:extLst>
            </p:cNvPr>
            <p:cNvSpPr txBox="1"/>
            <p:nvPr/>
          </p:nvSpPr>
          <p:spPr>
            <a:xfrm>
              <a:off x="8229600" y="4685747"/>
              <a:ext cx="1061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AFC1FF"/>
                  </a:solidFill>
                </a:rPr>
                <a:t>Q or D</a:t>
              </a:r>
              <a:endParaRPr lang="ko-KR" altLang="en-US" dirty="0">
                <a:solidFill>
                  <a:srgbClr val="AFC1FF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E6EFE8-2C1B-AB9D-7ABE-C129E4A7CA6B}"/>
                </a:ext>
              </a:extLst>
            </p:cNvPr>
            <p:cNvSpPr txBox="1"/>
            <p:nvPr/>
          </p:nvSpPr>
          <p:spPr>
            <a:xfrm>
              <a:off x="8151963" y="5029017"/>
              <a:ext cx="10610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/>
                <a:t>넷플릭스 해지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1511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367294-F25F-A4DF-401E-9F9E35EB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모델 선택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0A5D79-53AE-B555-1FAA-14E1344B0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MTEB Leaderboard</a:t>
            </a:r>
          </a:p>
          <a:p>
            <a:pPr lvl="1"/>
            <a:r>
              <a:rPr lang="en-US" altLang="ko-KR" dirty="0"/>
              <a:t>Massive Text Embedding Benchmark  </a:t>
            </a:r>
          </a:p>
          <a:p>
            <a:pPr lvl="1"/>
            <a:r>
              <a:rPr lang="en-US" altLang="ko-KR" dirty="0">
                <a:hlinkClick r:id="rId2"/>
              </a:rPr>
              <a:t>https://huggingface.co/spaces/mteb/leaderboard</a:t>
            </a:r>
            <a:endParaRPr lang="en-US" altLang="ko-KR" dirty="0"/>
          </a:p>
          <a:p>
            <a:pPr lvl="1"/>
            <a:r>
              <a:rPr lang="ko-KR" altLang="en-US" dirty="0"/>
              <a:t>범용적인 텍스트 </a:t>
            </a:r>
            <a:r>
              <a:rPr lang="ko-KR" altLang="en-US" dirty="0" err="1"/>
              <a:t>임베딩을</a:t>
            </a:r>
            <a:r>
              <a:rPr lang="ko-KR" altLang="en-US" dirty="0"/>
              <a:t> 평가하기 위한 리더보드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검색모델을 사용할 때</a:t>
            </a:r>
            <a:r>
              <a:rPr lang="en-US" altLang="ko-KR" dirty="0"/>
              <a:t>, </a:t>
            </a:r>
            <a:r>
              <a:rPr lang="ko-KR" altLang="en-US" dirty="0"/>
              <a:t>이미 학습되어 있는 모델 중 어떤 게 좋을까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성능</a:t>
            </a:r>
            <a:r>
              <a:rPr lang="en-US" altLang="ko-KR" dirty="0"/>
              <a:t>(</a:t>
            </a:r>
            <a:r>
              <a:rPr lang="ko-KR" altLang="en-US" dirty="0"/>
              <a:t>한국어</a:t>
            </a:r>
            <a:r>
              <a:rPr lang="en-US" altLang="ko-KR" dirty="0"/>
              <a:t>)</a:t>
            </a:r>
            <a:r>
              <a:rPr lang="ko-KR" altLang="en-US" dirty="0"/>
              <a:t>과 비용</a:t>
            </a:r>
            <a:r>
              <a:rPr lang="en-US" altLang="ko-KR" dirty="0"/>
              <a:t>(</a:t>
            </a:r>
            <a:r>
              <a:rPr lang="ko-KR" altLang="en-US" dirty="0"/>
              <a:t>시간</a:t>
            </a:r>
            <a:r>
              <a:rPr lang="en-US" altLang="ko-KR" dirty="0"/>
              <a:t>, GPU</a:t>
            </a:r>
            <a:r>
              <a:rPr lang="ko-KR" altLang="en-US" dirty="0"/>
              <a:t>자원 고려</a:t>
            </a:r>
            <a:r>
              <a:rPr lang="en-US" altLang="ko-KR" dirty="0"/>
              <a:t>)</a:t>
            </a:r>
            <a:r>
              <a:rPr lang="ko-KR" altLang="en-US" dirty="0"/>
              <a:t>을 고려하여 선택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9298E98-478C-CA73-A7AB-22826727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40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74191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181B3F-C57E-B4F9-BA06-7566425BE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BB8F4A-622A-EBE4-41BD-30A95CF85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E2BB9AD-405E-4740-08F7-26E4B9E12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41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349A3B9-52B9-5A87-FF81-E7CF43749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010"/>
            <a:ext cx="12192000" cy="632398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379899C-D8BF-509C-8744-34E78B8CFDD6}"/>
              </a:ext>
            </a:extLst>
          </p:cNvPr>
          <p:cNvSpPr/>
          <p:nvPr/>
        </p:nvSpPr>
        <p:spPr>
          <a:xfrm>
            <a:off x="190500" y="343102"/>
            <a:ext cx="10515600" cy="19367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E4F51C-2671-99F6-7A8A-DFA23F9BF774}"/>
              </a:ext>
            </a:extLst>
          </p:cNvPr>
          <p:cNvSpPr txBox="1"/>
          <p:nvPr/>
        </p:nvSpPr>
        <p:spPr>
          <a:xfrm>
            <a:off x="5400339" y="536777"/>
            <a:ext cx="412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1.</a:t>
            </a:r>
            <a:r>
              <a:rPr lang="ko-KR" altLang="en-US" dirty="0">
                <a:solidFill>
                  <a:srgbClr val="FF0000"/>
                </a:solidFill>
              </a:rPr>
              <a:t>어떤 </a:t>
            </a:r>
            <a:r>
              <a:rPr lang="en-US" altLang="ko-KR" dirty="0">
                <a:solidFill>
                  <a:srgbClr val="FF0000"/>
                </a:solidFill>
              </a:rPr>
              <a:t>Task</a:t>
            </a:r>
            <a:r>
              <a:rPr lang="ko-KR" altLang="en-US" dirty="0">
                <a:solidFill>
                  <a:srgbClr val="FF0000"/>
                </a:solidFill>
              </a:rPr>
              <a:t>에 맞는가</a:t>
            </a:r>
            <a:r>
              <a:rPr lang="en-US" altLang="ko-KR" dirty="0">
                <a:solidFill>
                  <a:srgbClr val="FF0000"/>
                </a:solidFill>
              </a:rPr>
              <a:t>?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9AE0DC5-4DFC-53DE-AE73-21B74C18F420}"/>
              </a:ext>
            </a:extLst>
          </p:cNvPr>
          <p:cNvSpPr/>
          <p:nvPr/>
        </p:nvSpPr>
        <p:spPr>
          <a:xfrm>
            <a:off x="3662979" y="2795845"/>
            <a:ext cx="1301676" cy="363185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E3184C-5838-CF50-39EB-DC0F310792D4}"/>
              </a:ext>
            </a:extLst>
          </p:cNvPr>
          <p:cNvSpPr txBox="1"/>
          <p:nvPr/>
        </p:nvSpPr>
        <p:spPr>
          <a:xfrm>
            <a:off x="4313817" y="2149513"/>
            <a:ext cx="629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3.</a:t>
            </a:r>
            <a:r>
              <a:rPr lang="ko-KR" altLang="en-US" dirty="0">
                <a:solidFill>
                  <a:srgbClr val="FF0000"/>
                </a:solidFill>
              </a:rPr>
              <a:t>현재 내가 가지고 있는 자원에서 돌릴 수 있는가</a:t>
            </a:r>
            <a:r>
              <a:rPr lang="en-US" altLang="ko-KR" dirty="0">
                <a:solidFill>
                  <a:srgbClr val="FF0000"/>
                </a:solidFill>
              </a:rPr>
              <a:t>? 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dirty="0" err="1">
                <a:solidFill>
                  <a:srgbClr val="FF0000"/>
                </a:solidFill>
              </a:rPr>
              <a:t>colab</a:t>
            </a:r>
            <a:r>
              <a:rPr lang="ko-KR" altLang="en-US" dirty="0">
                <a:solidFill>
                  <a:srgbClr val="FF0000"/>
                </a:solidFill>
              </a:rPr>
              <a:t>의 경우 </a:t>
            </a:r>
            <a:r>
              <a:rPr lang="en-US" altLang="ko-KR" dirty="0">
                <a:solidFill>
                  <a:srgbClr val="FF0000"/>
                </a:solidFill>
              </a:rPr>
              <a:t>~500M </a:t>
            </a:r>
            <a:r>
              <a:rPr lang="ko-KR" altLang="en-US" dirty="0">
                <a:solidFill>
                  <a:srgbClr val="FF0000"/>
                </a:solidFill>
              </a:rPr>
              <a:t>크기의 모델 사용 가능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AD939-A533-0326-6229-12AF2582DE4B}"/>
              </a:ext>
            </a:extLst>
          </p:cNvPr>
          <p:cNvSpPr txBox="1"/>
          <p:nvPr/>
        </p:nvSpPr>
        <p:spPr>
          <a:xfrm>
            <a:off x="1168101" y="1138337"/>
            <a:ext cx="629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2.</a:t>
            </a:r>
            <a:r>
              <a:rPr lang="ko-KR" altLang="en-US" dirty="0">
                <a:solidFill>
                  <a:srgbClr val="FF0000"/>
                </a:solidFill>
              </a:rPr>
              <a:t>한국어</a:t>
            </a:r>
            <a:r>
              <a:rPr lang="en-US" altLang="ko-KR" dirty="0">
                <a:solidFill>
                  <a:srgbClr val="FF0000"/>
                </a:solidFill>
              </a:rPr>
              <a:t>(multi-lingual)</a:t>
            </a:r>
            <a:r>
              <a:rPr lang="ko-KR" altLang="en-US" dirty="0">
                <a:solidFill>
                  <a:srgbClr val="FF0000"/>
                </a:solidFill>
              </a:rPr>
              <a:t>를 지원하는가</a:t>
            </a:r>
            <a:r>
              <a:rPr lang="en-US" altLang="ko-KR" dirty="0">
                <a:solidFill>
                  <a:srgbClr val="FF0000"/>
                </a:solidFill>
              </a:rPr>
              <a:t>?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09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F7346D-1E00-A2B5-CA67-2C6A1067A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679" y="3071317"/>
            <a:ext cx="2853906" cy="1138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4500" dirty="0"/>
              <a:t>Thank you</a:t>
            </a:r>
            <a:endParaRPr lang="ko-KR" altLang="en-US" sz="45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28F39A9-7DD8-473D-6509-0F274062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42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3542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E6BE1E-6159-B664-036F-09827DB0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Huggingface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9E64C40-92A8-803D-D272-1189E8D3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43</a:t>
            </a:fld>
            <a:endParaRPr lang="ko-KR" altLang="en-US" dirty="0"/>
          </a:p>
        </p:txBody>
      </p:sp>
      <p:pic>
        <p:nvPicPr>
          <p:cNvPr id="1026" name="Picture 2" descr="Brand assets - Hugging Face">
            <a:extLst>
              <a:ext uri="{FF2B5EF4-FFF2-40B4-BE49-F238E27FC236}">
                <a16:creationId xmlns:a16="http://schemas.microsoft.com/office/drawing/2014/main" id="{B6FC76E3-D264-567D-6C3D-BD4FDA35D4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38" y="2644181"/>
            <a:ext cx="8393807" cy="223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50A725-21E8-68B9-31D4-088EF7EBDEC9}"/>
              </a:ext>
            </a:extLst>
          </p:cNvPr>
          <p:cNvSpPr txBox="1"/>
          <p:nvPr/>
        </p:nvSpPr>
        <p:spPr>
          <a:xfrm>
            <a:off x="979055" y="1320800"/>
            <a:ext cx="10233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0" i="0" dirty="0">
                <a:effectLst/>
                <a:latin typeface="Söhne"/>
              </a:rPr>
              <a:t>자연어 처리</a:t>
            </a:r>
            <a:r>
              <a:rPr lang="en-US" altLang="ko-KR" b="0" i="0" dirty="0">
                <a:effectLst/>
                <a:latin typeface="Söhne"/>
              </a:rPr>
              <a:t>(Natural Language Processing, NLP) </a:t>
            </a:r>
            <a:r>
              <a:rPr lang="ko-KR" altLang="en-US" b="0" i="0" dirty="0">
                <a:effectLst/>
                <a:latin typeface="Söhne"/>
              </a:rPr>
              <a:t>및 기계 학습</a:t>
            </a:r>
            <a:r>
              <a:rPr lang="en-US" altLang="ko-KR" b="0" i="0" dirty="0">
                <a:effectLst/>
                <a:latin typeface="Söhne"/>
              </a:rPr>
              <a:t>(Machine Learning) </a:t>
            </a:r>
            <a:r>
              <a:rPr lang="ko-KR" altLang="en-US" b="0" i="0" dirty="0">
                <a:effectLst/>
                <a:latin typeface="Söhne"/>
              </a:rPr>
              <a:t>분야에서 사용되는 다양한 모델 및 도구들을 제공하는 오픈 소스 플랫폼이다</a:t>
            </a:r>
            <a:r>
              <a:rPr lang="en-US" altLang="ko-KR" b="0" i="0" dirty="0">
                <a:effectLst/>
                <a:latin typeface="Söhne"/>
              </a:rPr>
              <a:t>. </a:t>
            </a:r>
            <a:r>
              <a:rPr lang="en-US" altLang="ko-KR" dirty="0">
                <a:latin typeface="Söhne"/>
              </a:rPr>
              <a:t>Transformer</a:t>
            </a:r>
            <a:r>
              <a:rPr lang="ko-KR" altLang="en-US" dirty="0">
                <a:latin typeface="Söhne"/>
              </a:rPr>
              <a:t>의 아키텍처나 관련 라이브러리들을 지원하며</a:t>
            </a:r>
            <a:r>
              <a:rPr lang="en-US" altLang="ko-KR" dirty="0">
                <a:latin typeface="Söhne"/>
              </a:rPr>
              <a:t>, </a:t>
            </a:r>
            <a:r>
              <a:rPr lang="ko-KR" altLang="en-US" dirty="0" err="1">
                <a:latin typeface="Söhne"/>
              </a:rPr>
              <a:t>사전학습된</a:t>
            </a:r>
            <a:r>
              <a:rPr lang="ko-KR" altLang="en-US" dirty="0">
                <a:latin typeface="Söhne"/>
              </a:rPr>
              <a:t> 모델의 체크포인트나</a:t>
            </a:r>
            <a:r>
              <a:rPr lang="en-US" altLang="ko-KR" dirty="0">
                <a:latin typeface="Söhne"/>
              </a:rPr>
              <a:t> </a:t>
            </a:r>
            <a:r>
              <a:rPr lang="ko-KR" altLang="en-US" dirty="0">
                <a:latin typeface="Söhne"/>
              </a:rPr>
              <a:t>데이터 셋 등을 쉽게 공유할 수 있는 환경을 제공한다</a:t>
            </a:r>
            <a:r>
              <a:rPr lang="en-US" altLang="ko-KR" dirty="0">
                <a:latin typeface="Söhne"/>
              </a:rPr>
              <a:t>. 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3D8A0-5CC2-4302-4986-3956F0286459}"/>
              </a:ext>
            </a:extLst>
          </p:cNvPr>
          <p:cNvSpPr txBox="1"/>
          <p:nvPr/>
        </p:nvSpPr>
        <p:spPr>
          <a:xfrm>
            <a:off x="5023090" y="5431287"/>
            <a:ext cx="2680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3"/>
              </a:rPr>
              <a:t>https://huggingface.co/</a:t>
            </a:r>
            <a:r>
              <a:rPr lang="ko-KR" altLang="en-US" dirty="0"/>
              <a:t>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2697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CDA8FB-DD01-2281-C5EF-A8803EF5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 데이터 셋 및 모델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0E28CE7-C35C-4B17-FD81-4E0F5714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데이터 셋</a:t>
            </a:r>
            <a:endParaRPr lang="en-US" altLang="ko-KR" dirty="0"/>
          </a:p>
          <a:p>
            <a:pPr lvl="1"/>
            <a:r>
              <a:rPr lang="en-US" altLang="ko-KR" dirty="0" err="1"/>
              <a:t>Mr-tydi</a:t>
            </a:r>
            <a:endParaRPr lang="en-US" altLang="ko-KR" dirty="0"/>
          </a:p>
          <a:p>
            <a:pPr lvl="2"/>
            <a:r>
              <a:rPr lang="en-US" altLang="ko-KR" dirty="0">
                <a:hlinkClick r:id="rId2"/>
              </a:rPr>
              <a:t>https://huggingface.co/datasets/castorini/mr-tydi/viewer/korean</a:t>
            </a:r>
            <a:endParaRPr lang="en-US" altLang="ko-KR" dirty="0"/>
          </a:p>
          <a:p>
            <a:pPr lvl="1"/>
            <a:r>
              <a:rPr lang="en-US" altLang="ko-KR" dirty="0" err="1"/>
              <a:t>KorQuad</a:t>
            </a:r>
            <a:endParaRPr lang="en-US" altLang="ko-KR" dirty="0"/>
          </a:p>
          <a:p>
            <a:pPr lvl="2"/>
            <a:r>
              <a:rPr lang="en-US" altLang="ko-KR" dirty="0">
                <a:hlinkClick r:id="rId3"/>
              </a:rPr>
              <a:t>https://korquad.github.io/</a:t>
            </a:r>
            <a:endParaRPr lang="en-US" altLang="ko-KR" dirty="0"/>
          </a:p>
          <a:p>
            <a:pPr lvl="2"/>
            <a:r>
              <a:rPr lang="en-US" altLang="ko-KR" dirty="0">
                <a:hlinkClick r:id="rId4"/>
              </a:rPr>
              <a:t>https://huggingface.co/datasets/squad_kor_v1</a:t>
            </a:r>
            <a:endParaRPr lang="en-US" altLang="ko-KR" dirty="0"/>
          </a:p>
          <a:p>
            <a:r>
              <a:rPr lang="ko-KR" altLang="en-US" dirty="0"/>
              <a:t>모델</a:t>
            </a:r>
            <a:endParaRPr lang="en-US" altLang="ko-KR" dirty="0"/>
          </a:p>
          <a:p>
            <a:pPr lvl="1"/>
            <a:r>
              <a:rPr lang="en-US" altLang="ko-KR" dirty="0"/>
              <a:t>BERT</a:t>
            </a:r>
          </a:p>
          <a:p>
            <a:pPr lvl="2"/>
            <a:r>
              <a:rPr lang="en-US" altLang="ko-KR" dirty="0" err="1"/>
              <a:t>bert</a:t>
            </a:r>
            <a:r>
              <a:rPr lang="en-US" altLang="ko-KR" dirty="0"/>
              <a:t>-base-multilingual-uncased</a:t>
            </a:r>
          </a:p>
          <a:p>
            <a:pPr lvl="2"/>
            <a:r>
              <a:rPr lang="en-US" altLang="ko-KR" dirty="0">
                <a:hlinkClick r:id="rId5"/>
              </a:rPr>
              <a:t>https://huggingface.co/bert-base-multilingual-uncased</a:t>
            </a:r>
            <a:endParaRPr lang="en-US" altLang="ko-KR" dirty="0"/>
          </a:p>
          <a:p>
            <a:pPr marL="914400" lvl="2" indent="0">
              <a:buNone/>
            </a:pP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추후 한국어 데이터 셋으로 학습된 </a:t>
            </a:r>
            <a:r>
              <a:rPr lang="en-US" altLang="ko-KR" dirty="0" err="1">
                <a:sym typeface="Wingdings" panose="05000000000000000000" pitchFamily="2" charset="2"/>
              </a:rPr>
              <a:t>koBERT</a:t>
            </a:r>
            <a:r>
              <a:rPr lang="ko-KR" altLang="en-US" dirty="0">
                <a:sym typeface="Wingdings" panose="05000000000000000000" pitchFamily="2" charset="2"/>
              </a:rPr>
              <a:t>를 사용할 것을 권장</a:t>
            </a:r>
            <a:endParaRPr lang="en-US" altLang="ko-KR" dirty="0"/>
          </a:p>
          <a:p>
            <a:pPr lvl="3"/>
            <a:r>
              <a:rPr lang="en-US" altLang="ko-KR" dirty="0">
                <a:hlinkClick r:id="rId6"/>
              </a:rPr>
              <a:t>https://huggingface.co/skt/kobert-base-v1</a:t>
            </a:r>
            <a:endParaRPr lang="en-US" altLang="ko-KR" dirty="0"/>
          </a:p>
          <a:p>
            <a:pPr lvl="3"/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C50ADC7-CD0F-2818-31F5-A45EE182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44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00346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BA0ACC-4196-4CFC-1EAB-49DE88B0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예시 </a:t>
            </a:r>
            <a:r>
              <a:rPr lang="en-US" altLang="ko-KR" dirty="0"/>
              <a:t>– Dataset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549286-361D-CA65-1B5E-0E4BB37C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363287"/>
            <a:ext cx="10515600" cy="5129588"/>
          </a:xfrm>
        </p:spPr>
        <p:txBody>
          <a:bodyPr/>
          <a:lstStyle/>
          <a:p>
            <a:r>
              <a:rPr lang="en-US" altLang="ko-KR" dirty="0" err="1"/>
              <a:t>korQuAD</a:t>
            </a:r>
            <a:r>
              <a:rPr lang="en-US" altLang="ko-KR" dirty="0"/>
              <a:t> homepage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CBA0953-4F80-2733-7755-878E89C2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45</a:t>
            </a:fld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39427BC-5FCA-71DA-C13B-C662888F0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840379"/>
            <a:ext cx="3764343" cy="389540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C83545E-ADEE-31C9-AC47-D82B85A63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098" y="1646613"/>
            <a:ext cx="6367151" cy="3606709"/>
          </a:xfrm>
          <a:prstGeom prst="rect">
            <a:avLst/>
          </a:prstGeom>
        </p:spPr>
      </p:pic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297EB322-AD0D-F559-7F2C-CB4A2F427DF6}"/>
              </a:ext>
            </a:extLst>
          </p:cNvPr>
          <p:cNvSpPr/>
          <p:nvPr/>
        </p:nvSpPr>
        <p:spPr>
          <a:xfrm>
            <a:off x="4634835" y="3273730"/>
            <a:ext cx="586220" cy="51435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9C313D77-97C1-21F5-D1A1-704F1AEE8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535" y="6170612"/>
            <a:ext cx="3667125" cy="3714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B2DD89-5BF7-AA56-37D3-B95967AAA269}"/>
              </a:ext>
            </a:extLst>
          </p:cNvPr>
          <p:cNvSpPr txBox="1"/>
          <p:nvPr/>
        </p:nvSpPr>
        <p:spPr>
          <a:xfrm>
            <a:off x="2687780" y="5758418"/>
            <a:ext cx="753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코드 한 줄로 다운로드 가능</a:t>
            </a:r>
            <a:r>
              <a:rPr lang="en-US" altLang="ko-KR" dirty="0">
                <a:solidFill>
                  <a:srgbClr val="FF0000"/>
                </a:solidFill>
              </a:rPr>
              <a:t>! </a:t>
            </a:r>
            <a:r>
              <a:rPr lang="ko-KR" altLang="en-US" dirty="0">
                <a:solidFill>
                  <a:srgbClr val="FF0000"/>
                </a:solidFill>
              </a:rPr>
              <a:t>바로 </a:t>
            </a:r>
            <a:r>
              <a:rPr lang="ko-KR" altLang="en-US" dirty="0" err="1">
                <a:solidFill>
                  <a:srgbClr val="FF0000"/>
                </a:solidFill>
              </a:rPr>
              <a:t>파이썬에서</a:t>
            </a:r>
            <a:r>
              <a:rPr lang="ko-KR" altLang="en-US" dirty="0">
                <a:solidFill>
                  <a:srgbClr val="FF0000"/>
                </a:solidFill>
              </a:rPr>
              <a:t> 사용 가능함</a:t>
            </a:r>
          </a:p>
        </p:txBody>
      </p:sp>
    </p:spTree>
    <p:extLst>
      <p:ext uri="{BB962C8B-B14F-4D97-AF65-F5344CB8AC3E}">
        <p14:creationId xmlns:p14="http://schemas.microsoft.com/office/powerpoint/2010/main" val="24728264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E52EAB-B464-D2C8-69A3-3A913B76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예시 </a:t>
            </a:r>
            <a:r>
              <a:rPr lang="en-US" altLang="ko-KR" dirty="0"/>
              <a:t>– </a:t>
            </a:r>
            <a:r>
              <a:rPr lang="ko-KR" altLang="en-US" dirty="0"/>
              <a:t>모델 아키텍처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0DA96C0-B75F-DEBE-288A-5A8C9EF6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46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AC189-7500-B85E-448E-718C1979A464}"/>
              </a:ext>
            </a:extLst>
          </p:cNvPr>
          <p:cNvSpPr txBox="1"/>
          <p:nvPr/>
        </p:nvSpPr>
        <p:spPr>
          <a:xfrm>
            <a:off x="1159534" y="5943084"/>
            <a:ext cx="10194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2"/>
              </a:rPr>
              <a:t>https://huggingface.co/docs/transformers/model_doc/bert#transformers.BertForSequenceClassification</a:t>
            </a:r>
            <a:r>
              <a:rPr lang="ko-KR" altLang="en-US" dirty="0"/>
              <a:t>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87C1063-9B82-5B93-68C0-B5BA9C5FC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764" y="1587380"/>
            <a:ext cx="10459236" cy="39819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D60AE09-46EB-5501-4854-6C86640CC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85" y="1664087"/>
            <a:ext cx="1852646" cy="390251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D9AA027F-EBA4-360B-A3F4-39A1B2962092}"/>
              </a:ext>
            </a:extLst>
          </p:cNvPr>
          <p:cNvSpPr/>
          <p:nvPr/>
        </p:nvSpPr>
        <p:spPr>
          <a:xfrm>
            <a:off x="179485" y="1543445"/>
            <a:ext cx="1852646" cy="4102623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1083759-295C-FF02-8C09-1E37434C38DE}"/>
              </a:ext>
            </a:extLst>
          </p:cNvPr>
          <p:cNvSpPr/>
          <p:nvPr/>
        </p:nvSpPr>
        <p:spPr>
          <a:xfrm>
            <a:off x="10269135" y="3657600"/>
            <a:ext cx="1852646" cy="1988468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9832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BA0ACC-4196-4CFC-1EAB-49DE88B0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예시 </a:t>
            </a:r>
            <a:r>
              <a:rPr lang="en-US" altLang="ko-KR" dirty="0"/>
              <a:t>– pretrained model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549286-361D-CA65-1B5E-0E4BB37C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33" y="1591887"/>
            <a:ext cx="10515600" cy="5129588"/>
          </a:xfrm>
        </p:spPr>
        <p:txBody>
          <a:bodyPr/>
          <a:lstStyle/>
          <a:p>
            <a:r>
              <a:rPr lang="ko-KR" altLang="en-US" dirty="0"/>
              <a:t>미리 학습시켜 놓은 모델을 코드 한 줄로 다운로드 가능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CBA0953-4F80-2733-7755-878E89C2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47</a:t>
            </a:fld>
            <a:endParaRPr lang="ko-KR" altLang="en-US" dirty="0"/>
          </a:p>
        </p:txBody>
      </p:sp>
      <p:pic>
        <p:nvPicPr>
          <p:cNvPr id="5" name="내용 개체 틀 5">
            <a:extLst>
              <a:ext uri="{FF2B5EF4-FFF2-40B4-BE49-F238E27FC236}">
                <a16:creationId xmlns:a16="http://schemas.microsoft.com/office/drawing/2014/main" id="{B10339C1-67EB-ED90-FD6C-841DF361A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898"/>
          <a:stretch/>
        </p:blipFill>
        <p:spPr>
          <a:xfrm>
            <a:off x="132107" y="2424543"/>
            <a:ext cx="5316193" cy="326505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FBCF497-4D34-B0BA-9B6D-22D48ADA7F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607"/>
          <a:stretch/>
        </p:blipFill>
        <p:spPr>
          <a:xfrm>
            <a:off x="6027366" y="2295554"/>
            <a:ext cx="6095525" cy="3086072"/>
          </a:xfrm>
          <a:prstGeom prst="rect">
            <a:avLst/>
          </a:prstGeom>
        </p:spPr>
      </p:pic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54096BF0-A17D-B86B-5AAA-9E8261CD34C0}"/>
              </a:ext>
            </a:extLst>
          </p:cNvPr>
          <p:cNvSpPr/>
          <p:nvPr/>
        </p:nvSpPr>
        <p:spPr>
          <a:xfrm>
            <a:off x="5539797" y="3567543"/>
            <a:ext cx="369455" cy="48952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D0EC4F51-D4E3-EA64-6E2D-1ABCEE00BB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60"/>
          <a:stretch/>
        </p:blipFill>
        <p:spPr>
          <a:xfrm>
            <a:off x="6027366" y="5660863"/>
            <a:ext cx="6095525" cy="69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54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917AB6-FFF6-55CB-443E-8470723CC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In-batch negative</a:t>
            </a:r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9E9C1E16-B3FA-1B7C-AFA7-1421EE2AE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1222" y="1816172"/>
            <a:ext cx="9077470" cy="3994783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92AB4BA-DF6D-976C-C831-88F086F7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48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49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7B71E3-4119-7411-69F7-7A6017E2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Vocabulary</a:t>
            </a:r>
            <a:r>
              <a:rPr lang="ko-KR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mismatch</a:t>
            </a:r>
            <a:r>
              <a:rPr lang="ko-KR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endParaRPr lang="ko-KR" altLang="en-US" dirty="0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4B4F609D-B147-90BD-3F3D-431AD70463BD}"/>
              </a:ext>
            </a:extLst>
          </p:cNvPr>
          <p:cNvGrpSpPr/>
          <p:nvPr/>
        </p:nvGrpSpPr>
        <p:grpSpPr>
          <a:xfrm>
            <a:off x="203938" y="1703082"/>
            <a:ext cx="6910371" cy="3514819"/>
            <a:chOff x="222411" y="1505527"/>
            <a:chExt cx="6910371" cy="3514819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FEF5D8B-935F-D05E-CE7F-015930E3A42F}"/>
                </a:ext>
              </a:extLst>
            </p:cNvPr>
            <p:cNvGrpSpPr/>
            <p:nvPr/>
          </p:nvGrpSpPr>
          <p:grpSpPr>
            <a:xfrm>
              <a:off x="222411" y="2355422"/>
              <a:ext cx="6910371" cy="2383144"/>
              <a:chOff x="166992" y="1641117"/>
              <a:chExt cx="6910371" cy="2383144"/>
            </a:xfrm>
          </p:grpSpPr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F7059B6C-F913-4970-D532-92DEF824B0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6992" y="1641117"/>
                <a:ext cx="6910371" cy="2383144"/>
              </a:xfrm>
              <a:prstGeom prst="rect">
                <a:avLst/>
              </a:prstGeom>
            </p:spPr>
          </p:pic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77CFA202-7ACF-F6A4-927B-BF1450A93B9F}"/>
                  </a:ext>
                </a:extLst>
              </p:cNvPr>
              <p:cNvSpPr/>
              <p:nvPr/>
            </p:nvSpPr>
            <p:spPr>
              <a:xfrm>
                <a:off x="3838294" y="3428999"/>
                <a:ext cx="2086993" cy="5111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620265DF-495C-676D-CCD0-F5650AFAA317}"/>
                </a:ext>
              </a:extLst>
            </p:cNvPr>
            <p:cNvGrpSpPr/>
            <p:nvPr/>
          </p:nvGrpSpPr>
          <p:grpSpPr>
            <a:xfrm>
              <a:off x="222411" y="1505527"/>
              <a:ext cx="3679965" cy="3514819"/>
              <a:chOff x="222411" y="1505527"/>
              <a:chExt cx="3679965" cy="3514819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876304EF-1EDF-5C48-450F-B6544AA611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9827" y="1671712"/>
                <a:ext cx="2514600" cy="533400"/>
              </a:xfrm>
              <a:prstGeom prst="rect">
                <a:avLst/>
              </a:prstGeom>
            </p:spPr>
          </p:pic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9A833593-9107-C619-D7F1-5322CA0644CA}"/>
                  </a:ext>
                </a:extLst>
              </p:cNvPr>
              <p:cNvSpPr/>
              <p:nvPr/>
            </p:nvSpPr>
            <p:spPr>
              <a:xfrm>
                <a:off x="222411" y="1505527"/>
                <a:ext cx="3679965" cy="35148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7C58076-242B-EE40-5D86-A9CD0A7C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AB4905E-B6FF-A477-482C-EEC637C87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288" y="3872444"/>
            <a:ext cx="5428512" cy="2832267"/>
          </a:xfrm>
          <a:prstGeom prst="rect">
            <a:avLst/>
          </a:prstGeom>
        </p:spPr>
      </p:pic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CCCFC03E-C131-F97D-6DF0-76EE680BB19C}"/>
              </a:ext>
            </a:extLst>
          </p:cNvPr>
          <p:cNvSpPr/>
          <p:nvPr/>
        </p:nvSpPr>
        <p:spPr>
          <a:xfrm>
            <a:off x="4554758" y="3454716"/>
            <a:ext cx="708338" cy="51117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456E919-EA82-4D82-49C7-FD0B3F0E1916}"/>
              </a:ext>
            </a:extLst>
          </p:cNvPr>
          <p:cNvSpPr/>
          <p:nvPr/>
        </p:nvSpPr>
        <p:spPr>
          <a:xfrm>
            <a:off x="4687168" y="4186436"/>
            <a:ext cx="1195420" cy="1165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AAED737F-7F3A-DF39-21B0-3FB6F04F8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0611" y="2971031"/>
            <a:ext cx="962025" cy="3333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9D12598-DEB6-91CB-ED36-47785951AFB8}"/>
              </a:ext>
            </a:extLst>
          </p:cNvPr>
          <p:cNvSpPr txBox="1"/>
          <p:nvPr/>
        </p:nvSpPr>
        <p:spPr>
          <a:xfrm>
            <a:off x="10338954" y="4929781"/>
            <a:ext cx="9328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b="1" dirty="0">
                <a:solidFill>
                  <a:srgbClr val="FF0000"/>
                </a:solidFill>
              </a:rPr>
              <a:t>x</a:t>
            </a:r>
            <a:endParaRPr lang="ko-KR" altLang="en-US" sz="3400" b="1" dirty="0">
              <a:solidFill>
                <a:srgbClr val="FF0000"/>
              </a:solidFill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DE82A29E-0398-66CC-1E71-69BC0CE277FD}"/>
              </a:ext>
            </a:extLst>
          </p:cNvPr>
          <p:cNvCxnSpPr/>
          <p:nvPr/>
        </p:nvCxnSpPr>
        <p:spPr>
          <a:xfrm>
            <a:off x="5962233" y="3803433"/>
            <a:ext cx="5527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4E8B5156-00EC-86FE-FACA-57800E5215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2588" y="1415601"/>
            <a:ext cx="5296905" cy="214903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BAC2EC-7665-CF46-056C-20D208A0C362}"/>
              </a:ext>
            </a:extLst>
          </p:cNvPr>
          <p:cNvSpPr txBox="1"/>
          <p:nvPr/>
        </p:nvSpPr>
        <p:spPr>
          <a:xfrm>
            <a:off x="10341282" y="2429429"/>
            <a:ext cx="9328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b="1" dirty="0">
                <a:solidFill>
                  <a:schemeClr val="accent6"/>
                </a:solidFill>
              </a:rPr>
              <a:t>o</a:t>
            </a:r>
            <a:endParaRPr lang="ko-KR" altLang="en-US" sz="3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9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06BB59-9599-AD39-FD49-E247387D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Dense</a:t>
            </a:r>
            <a:r>
              <a:rPr lang="ko-KR" altLang="en-US" dirty="0"/>
              <a:t> </a:t>
            </a:r>
            <a:r>
              <a:rPr lang="en-US" altLang="ko-KR" dirty="0"/>
              <a:t>Retrieval: Retrieval, Reranking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2032B91-98C8-113C-2A5F-6AB15519E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E059C6E-98C6-80C0-6700-DDCF6B889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26" y="1228615"/>
            <a:ext cx="10504580" cy="2829647"/>
          </a:xfrm>
          <a:prstGeom prst="rect">
            <a:avLst/>
          </a:prstGeom>
        </p:spPr>
      </p:pic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EF03F730-B0C4-7652-121B-B25B865304A4}"/>
              </a:ext>
            </a:extLst>
          </p:cNvPr>
          <p:cNvGrpSpPr/>
          <p:nvPr/>
        </p:nvGrpSpPr>
        <p:grpSpPr>
          <a:xfrm>
            <a:off x="252668" y="4336613"/>
            <a:ext cx="9088651" cy="2015199"/>
            <a:chOff x="252668" y="4336613"/>
            <a:chExt cx="9088651" cy="2015199"/>
          </a:xfrm>
        </p:grpSpPr>
        <p:pic>
          <p:nvPicPr>
            <p:cNvPr id="22" name="Picture 2" descr="파일 문서 - 다운로드 무료 아이콘">
              <a:extLst>
                <a:ext uri="{FF2B5EF4-FFF2-40B4-BE49-F238E27FC236}">
                  <a16:creationId xmlns:a16="http://schemas.microsoft.com/office/drawing/2014/main" id="{38BBCECC-8110-0C8C-164B-A190E2CFB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433" y="4360004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파일 문서 - 다운로드 무료 아이콘">
              <a:extLst>
                <a:ext uri="{FF2B5EF4-FFF2-40B4-BE49-F238E27FC236}">
                  <a16:creationId xmlns:a16="http://schemas.microsoft.com/office/drawing/2014/main" id="{9F6062E2-5C8D-FB41-5B6B-57804B2461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059" y="4360004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파일 문서 - 다운로드 무료 아이콘">
              <a:extLst>
                <a:ext uri="{FF2B5EF4-FFF2-40B4-BE49-F238E27FC236}">
                  <a16:creationId xmlns:a16="http://schemas.microsoft.com/office/drawing/2014/main" id="{52E8952A-33AE-68ED-A868-4D5E11E0D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685" y="4360004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파일 문서 - 다운로드 무료 아이콘">
              <a:extLst>
                <a:ext uri="{FF2B5EF4-FFF2-40B4-BE49-F238E27FC236}">
                  <a16:creationId xmlns:a16="http://schemas.microsoft.com/office/drawing/2014/main" id="{868D6D6C-9797-FC14-DB22-8C4DB0274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194" y="4360004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파일 문서 - 다운로드 무료 아이콘">
              <a:extLst>
                <a:ext uri="{FF2B5EF4-FFF2-40B4-BE49-F238E27FC236}">
                  <a16:creationId xmlns:a16="http://schemas.microsoft.com/office/drawing/2014/main" id="{478E5BE1-BA58-C554-ADF8-E686B7CA66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226" y="4360004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파일 문서 - 다운로드 무료 아이콘">
              <a:extLst>
                <a:ext uri="{FF2B5EF4-FFF2-40B4-BE49-F238E27FC236}">
                  <a16:creationId xmlns:a16="http://schemas.microsoft.com/office/drawing/2014/main" id="{122E476B-0EF5-220F-73A7-3355C6774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433" y="4785304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파일 문서 - 다운로드 무료 아이콘">
              <a:extLst>
                <a:ext uri="{FF2B5EF4-FFF2-40B4-BE49-F238E27FC236}">
                  <a16:creationId xmlns:a16="http://schemas.microsoft.com/office/drawing/2014/main" id="{FF75E110-E508-64B8-03D9-2A51F0F2C0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059" y="4785304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파일 문서 - 다운로드 무료 아이콘">
              <a:extLst>
                <a:ext uri="{FF2B5EF4-FFF2-40B4-BE49-F238E27FC236}">
                  <a16:creationId xmlns:a16="http://schemas.microsoft.com/office/drawing/2014/main" id="{C3E1D732-5CC4-39C2-FFA3-C4084FD660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685" y="4785304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파일 문서 - 다운로드 무료 아이콘">
              <a:extLst>
                <a:ext uri="{FF2B5EF4-FFF2-40B4-BE49-F238E27FC236}">
                  <a16:creationId xmlns:a16="http://schemas.microsoft.com/office/drawing/2014/main" id="{478F09D3-D949-ABCD-0C7A-24E94AEDEA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194" y="4785304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파일 문서 - 다운로드 무료 아이콘">
              <a:extLst>
                <a:ext uri="{FF2B5EF4-FFF2-40B4-BE49-F238E27FC236}">
                  <a16:creationId xmlns:a16="http://schemas.microsoft.com/office/drawing/2014/main" id="{CAF652CA-0BA2-2062-E1C3-712EF17DF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226" y="4785304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파일 문서 - 다운로드 무료 아이콘">
              <a:extLst>
                <a:ext uri="{FF2B5EF4-FFF2-40B4-BE49-F238E27FC236}">
                  <a16:creationId xmlns:a16="http://schemas.microsoft.com/office/drawing/2014/main" id="{C71C8963-15E7-870D-280C-720C9801D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812" y="5812657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파일 문서 - 다운로드 무료 아이콘">
              <a:extLst>
                <a:ext uri="{FF2B5EF4-FFF2-40B4-BE49-F238E27FC236}">
                  <a16:creationId xmlns:a16="http://schemas.microsoft.com/office/drawing/2014/main" id="{8550396B-27BF-F031-FE96-984CE7E373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438" y="5812657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파일 문서 - 다운로드 무료 아이콘">
              <a:extLst>
                <a:ext uri="{FF2B5EF4-FFF2-40B4-BE49-F238E27FC236}">
                  <a16:creationId xmlns:a16="http://schemas.microsoft.com/office/drawing/2014/main" id="{7AA98E27-8116-6C8C-E35C-65838E7FD2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064" y="5812657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파일 문서 - 다운로드 무료 아이콘">
              <a:extLst>
                <a:ext uri="{FF2B5EF4-FFF2-40B4-BE49-F238E27FC236}">
                  <a16:creationId xmlns:a16="http://schemas.microsoft.com/office/drawing/2014/main" id="{75924BB6-C5C5-CC40-EA27-F59CF4C9D9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573" y="5812657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파일 문서 - 다운로드 무료 아이콘">
              <a:extLst>
                <a:ext uri="{FF2B5EF4-FFF2-40B4-BE49-F238E27FC236}">
                  <a16:creationId xmlns:a16="http://schemas.microsoft.com/office/drawing/2014/main" id="{C04F3A11-7AF8-D03E-D463-2875126B3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605" y="5812657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0A0E164-E409-B36D-8DDA-F293EA23B127}"/>
                </a:ext>
              </a:extLst>
            </p:cNvPr>
            <p:cNvSpPr txBox="1"/>
            <p:nvPr/>
          </p:nvSpPr>
          <p:spPr>
            <a:xfrm rot="5400000">
              <a:off x="1328310" y="5619731"/>
              <a:ext cx="998668" cy="376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…</a:t>
              </a:r>
              <a:endParaRPr lang="ko-KR" altLang="en-US" dirty="0"/>
            </a:p>
          </p:txBody>
        </p:sp>
        <p:pic>
          <p:nvPicPr>
            <p:cNvPr id="58" name="Picture 2" descr="파일 문서 - 다운로드 무료 아이콘">
              <a:extLst>
                <a:ext uri="{FF2B5EF4-FFF2-40B4-BE49-F238E27FC236}">
                  <a16:creationId xmlns:a16="http://schemas.microsoft.com/office/drawing/2014/main" id="{BAF01D18-614C-064C-66D2-1CA004882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214" y="4789484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파일 문서 - 다운로드 무료 아이콘">
              <a:extLst>
                <a:ext uri="{FF2B5EF4-FFF2-40B4-BE49-F238E27FC236}">
                  <a16:creationId xmlns:a16="http://schemas.microsoft.com/office/drawing/2014/main" id="{1004BC92-07A0-97AD-CF5A-F606531F46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840" y="4789484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파일 문서 - 다운로드 무료 아이콘">
              <a:extLst>
                <a:ext uri="{FF2B5EF4-FFF2-40B4-BE49-F238E27FC236}">
                  <a16:creationId xmlns:a16="http://schemas.microsoft.com/office/drawing/2014/main" id="{0F05AB34-0555-0F8C-7DA4-0B6D942F0C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66" y="4789484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파일 문서 - 다운로드 무료 아이콘">
              <a:extLst>
                <a:ext uri="{FF2B5EF4-FFF2-40B4-BE49-F238E27FC236}">
                  <a16:creationId xmlns:a16="http://schemas.microsoft.com/office/drawing/2014/main" id="{B1072063-C3F4-62A6-8783-5F8B6FFF6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975" y="4789484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파일 문서 - 다운로드 무료 아이콘">
              <a:extLst>
                <a:ext uri="{FF2B5EF4-FFF2-40B4-BE49-F238E27FC236}">
                  <a16:creationId xmlns:a16="http://schemas.microsoft.com/office/drawing/2014/main" id="{4A4BBD95-F630-03F3-0735-54031D1EB7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70" y="4789484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파일 문서 - 다운로드 무료 아이콘">
              <a:extLst>
                <a:ext uri="{FF2B5EF4-FFF2-40B4-BE49-F238E27FC236}">
                  <a16:creationId xmlns:a16="http://schemas.microsoft.com/office/drawing/2014/main" id="{F916B5B1-8D82-8CA1-3201-4C79615626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214" y="5214784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파일 문서 - 다운로드 무료 아이콘">
              <a:extLst>
                <a:ext uri="{FF2B5EF4-FFF2-40B4-BE49-F238E27FC236}">
                  <a16:creationId xmlns:a16="http://schemas.microsoft.com/office/drawing/2014/main" id="{ABC707A6-E5DF-98EF-2682-73C44E275F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840" y="5214784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파일 문서 - 다운로드 무료 아이콘">
              <a:extLst>
                <a:ext uri="{FF2B5EF4-FFF2-40B4-BE49-F238E27FC236}">
                  <a16:creationId xmlns:a16="http://schemas.microsoft.com/office/drawing/2014/main" id="{729D0333-8187-3665-60F9-453878605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66" y="5214784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파일 문서 - 다운로드 무료 아이콘">
              <a:extLst>
                <a:ext uri="{FF2B5EF4-FFF2-40B4-BE49-F238E27FC236}">
                  <a16:creationId xmlns:a16="http://schemas.microsoft.com/office/drawing/2014/main" id="{47A6BD4A-E8EF-F665-1C84-A88184D4C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975" y="5214784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파일 문서 - 다운로드 무료 아이콘">
              <a:extLst>
                <a:ext uri="{FF2B5EF4-FFF2-40B4-BE49-F238E27FC236}">
                  <a16:creationId xmlns:a16="http://schemas.microsoft.com/office/drawing/2014/main" id="{2CC169EE-CDE4-8FD2-62D3-37C4D29955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70" y="5214784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파일 문서 - 다운로드 무료 아이콘">
              <a:extLst>
                <a:ext uri="{FF2B5EF4-FFF2-40B4-BE49-F238E27FC236}">
                  <a16:creationId xmlns:a16="http://schemas.microsoft.com/office/drawing/2014/main" id="{347A281C-137A-86DB-25AC-36AA257A6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577" y="4787973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파일 문서 - 다운로드 무료 아이콘">
              <a:extLst>
                <a:ext uri="{FF2B5EF4-FFF2-40B4-BE49-F238E27FC236}">
                  <a16:creationId xmlns:a16="http://schemas.microsoft.com/office/drawing/2014/main" id="{AEDB4004-2709-72A2-C22C-52CB9E702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2456" y="5333248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파일 문서 - 다운로드 무료 아이콘">
              <a:extLst>
                <a:ext uri="{FF2B5EF4-FFF2-40B4-BE49-F238E27FC236}">
                  <a16:creationId xmlns:a16="http://schemas.microsoft.com/office/drawing/2014/main" id="{D7756CF7-CD28-206B-CF4E-641ADC0ED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1451" y="4787973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파일 문서 - 다운로드 무료 아이콘">
              <a:extLst>
                <a:ext uri="{FF2B5EF4-FFF2-40B4-BE49-F238E27FC236}">
                  <a16:creationId xmlns:a16="http://schemas.microsoft.com/office/drawing/2014/main" id="{A6E489E0-182A-91D5-F32D-E01365CE6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58" y="5330227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파일 문서 - 다운로드 무료 아이콘">
              <a:extLst>
                <a:ext uri="{FF2B5EF4-FFF2-40B4-BE49-F238E27FC236}">
                  <a16:creationId xmlns:a16="http://schemas.microsoft.com/office/drawing/2014/main" id="{4C670BB3-9B9B-8426-C6C8-D733B7368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1325" y="4787973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파일 문서 - 다운로드 무료 아이콘">
              <a:extLst>
                <a:ext uri="{FF2B5EF4-FFF2-40B4-BE49-F238E27FC236}">
                  <a16:creationId xmlns:a16="http://schemas.microsoft.com/office/drawing/2014/main" id="{C1F92F38-8D01-887B-AB34-D475BB235B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1859" y="5330227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파일 문서 - 다운로드 무료 아이콘">
              <a:extLst>
                <a:ext uri="{FF2B5EF4-FFF2-40B4-BE49-F238E27FC236}">
                  <a16:creationId xmlns:a16="http://schemas.microsoft.com/office/drawing/2014/main" id="{9DD0658D-CB45-9C13-BD3F-F5A89A9C7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6514" y="4787973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파일 문서 - 다운로드 무료 아이콘">
              <a:extLst>
                <a:ext uri="{FF2B5EF4-FFF2-40B4-BE49-F238E27FC236}">
                  <a16:creationId xmlns:a16="http://schemas.microsoft.com/office/drawing/2014/main" id="{FAD76E3D-A3A4-E5D9-06CD-095353AD2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2257" y="5330227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파일 문서 - 다운로드 무료 아이콘">
              <a:extLst>
                <a:ext uri="{FF2B5EF4-FFF2-40B4-BE49-F238E27FC236}">
                  <a16:creationId xmlns:a16="http://schemas.microsoft.com/office/drawing/2014/main" id="{365CD1ED-26AA-D27A-D0A3-F6A4DDAC5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2655" y="5330227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파일 문서 - 다운로드 무료 아이콘">
              <a:extLst>
                <a:ext uri="{FF2B5EF4-FFF2-40B4-BE49-F238E27FC236}">
                  <a16:creationId xmlns:a16="http://schemas.microsoft.com/office/drawing/2014/main" id="{C410DFE8-1333-82E3-79DF-5B0C3F7701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6388" y="4787973"/>
              <a:ext cx="376030" cy="37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B91DF9B-0373-1397-FF8F-79F31D561BD6}"/>
                </a:ext>
              </a:extLst>
            </p:cNvPr>
            <p:cNvSpPr txBox="1"/>
            <p:nvPr/>
          </p:nvSpPr>
          <p:spPr>
            <a:xfrm>
              <a:off x="6969169" y="4794671"/>
              <a:ext cx="730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&gt;</a:t>
              </a:r>
              <a:endParaRPr lang="ko-KR" altLang="en-US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D930717-27A8-89CD-7F3B-3F32EB69A3AA}"/>
                </a:ext>
              </a:extLst>
            </p:cNvPr>
            <p:cNvSpPr txBox="1"/>
            <p:nvPr/>
          </p:nvSpPr>
          <p:spPr>
            <a:xfrm>
              <a:off x="7394106" y="4794671"/>
              <a:ext cx="730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&gt;</a:t>
              </a:r>
              <a:endParaRPr lang="ko-KR" alt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861BFF1-903C-DACA-8120-3B6137B96656}"/>
                </a:ext>
              </a:extLst>
            </p:cNvPr>
            <p:cNvSpPr txBox="1"/>
            <p:nvPr/>
          </p:nvSpPr>
          <p:spPr>
            <a:xfrm>
              <a:off x="7819043" y="4794671"/>
              <a:ext cx="730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&gt;</a:t>
              </a:r>
              <a:endParaRPr lang="ko-KR" alt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78EE594-C5D0-C364-07E4-5453BB0006D9}"/>
                </a:ext>
              </a:extLst>
            </p:cNvPr>
            <p:cNvSpPr txBox="1"/>
            <p:nvPr/>
          </p:nvSpPr>
          <p:spPr>
            <a:xfrm>
              <a:off x="8243980" y="4794671"/>
              <a:ext cx="730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&gt;</a:t>
              </a:r>
              <a:endParaRPr lang="ko-KR" alt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D02B7F4-2D1A-F332-AD02-24546576E5AA}"/>
                </a:ext>
              </a:extLst>
            </p:cNvPr>
            <p:cNvSpPr txBox="1"/>
            <p:nvPr/>
          </p:nvSpPr>
          <p:spPr>
            <a:xfrm>
              <a:off x="7319652" y="5341456"/>
              <a:ext cx="730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&gt;</a:t>
              </a:r>
              <a:endParaRPr lang="ko-KR" altLang="en-US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D4DB03C-7AE3-E42F-E352-035173EC4673}"/>
                </a:ext>
              </a:extLst>
            </p:cNvPr>
            <p:cNvSpPr txBox="1"/>
            <p:nvPr/>
          </p:nvSpPr>
          <p:spPr>
            <a:xfrm>
              <a:off x="7755347" y="5341456"/>
              <a:ext cx="730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&gt;</a:t>
              </a:r>
              <a:endParaRPr lang="ko-KR" altLang="en-US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9318533-F609-91DB-531C-3251FD03BAD1}"/>
                </a:ext>
              </a:extLst>
            </p:cNvPr>
            <p:cNvSpPr txBox="1"/>
            <p:nvPr/>
          </p:nvSpPr>
          <p:spPr>
            <a:xfrm>
              <a:off x="8185663" y="5341456"/>
              <a:ext cx="730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&gt;</a:t>
              </a:r>
              <a:endParaRPr lang="ko-KR" alt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A657063-B92C-21A6-AEDE-F268EC093948}"/>
                </a:ext>
              </a:extLst>
            </p:cNvPr>
            <p:cNvSpPr txBox="1"/>
            <p:nvPr/>
          </p:nvSpPr>
          <p:spPr>
            <a:xfrm>
              <a:off x="8610600" y="5341456"/>
              <a:ext cx="730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&gt;</a:t>
              </a:r>
              <a:endParaRPr lang="ko-KR" altLang="en-US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C48EFE2-55F8-9033-7EF6-4AD864F72E05}"/>
                </a:ext>
              </a:extLst>
            </p:cNvPr>
            <p:cNvSpPr txBox="1"/>
            <p:nvPr/>
          </p:nvSpPr>
          <p:spPr>
            <a:xfrm>
              <a:off x="6870159" y="5336918"/>
              <a:ext cx="730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&gt;</a:t>
              </a:r>
              <a:endParaRPr lang="ko-KR" altLang="en-US" dirty="0"/>
            </a:p>
          </p:txBody>
        </p:sp>
        <p:sp>
          <p:nvSpPr>
            <p:cNvPr id="93" name="화살표: 오른쪽 92">
              <a:extLst>
                <a:ext uri="{FF2B5EF4-FFF2-40B4-BE49-F238E27FC236}">
                  <a16:creationId xmlns:a16="http://schemas.microsoft.com/office/drawing/2014/main" id="{A01EF660-8766-93D8-6719-F4233D6E5A53}"/>
                </a:ext>
              </a:extLst>
            </p:cNvPr>
            <p:cNvSpPr/>
            <p:nvPr/>
          </p:nvSpPr>
          <p:spPr>
            <a:xfrm>
              <a:off x="2942399" y="5041513"/>
              <a:ext cx="480086" cy="376030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화살표: 오른쪽 93">
              <a:extLst>
                <a:ext uri="{FF2B5EF4-FFF2-40B4-BE49-F238E27FC236}">
                  <a16:creationId xmlns:a16="http://schemas.microsoft.com/office/drawing/2014/main" id="{329F9EF5-36DB-1E92-10DB-1087E0B08E9D}"/>
                </a:ext>
              </a:extLst>
            </p:cNvPr>
            <p:cNvSpPr/>
            <p:nvPr/>
          </p:nvSpPr>
          <p:spPr>
            <a:xfrm>
              <a:off x="5964318" y="5041513"/>
              <a:ext cx="480086" cy="376030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58BB83C-E60D-92D3-2BE8-C85C7385AFD3}"/>
                </a:ext>
              </a:extLst>
            </p:cNvPr>
            <p:cNvSpPr txBox="1"/>
            <p:nvPr/>
          </p:nvSpPr>
          <p:spPr>
            <a:xfrm>
              <a:off x="2811864" y="5406148"/>
              <a:ext cx="15969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Top-k</a:t>
              </a:r>
            </a:p>
            <a:p>
              <a:r>
                <a:rPr lang="en-US" altLang="ko-KR" dirty="0"/>
                <a:t>(=Retrieval)</a:t>
              </a:r>
              <a:endParaRPr lang="ko-KR" altLang="en-US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AE15FD7-29C4-D941-B72B-7EFBEDAD8168}"/>
                </a:ext>
              </a:extLst>
            </p:cNvPr>
            <p:cNvSpPr txBox="1"/>
            <p:nvPr/>
          </p:nvSpPr>
          <p:spPr>
            <a:xfrm>
              <a:off x="5896635" y="5406148"/>
              <a:ext cx="12009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Sort</a:t>
              </a:r>
            </a:p>
            <a:p>
              <a:r>
                <a:rPr lang="en-US" altLang="ko-KR" dirty="0"/>
                <a:t>(=</a:t>
              </a:r>
              <a:r>
                <a:rPr lang="en-US" altLang="ko-KR" dirty="0" err="1"/>
                <a:t>Rerank</a:t>
              </a:r>
              <a:r>
                <a:rPr lang="en-US" altLang="ko-KR" dirty="0"/>
                <a:t>)</a:t>
              </a:r>
              <a:endParaRPr lang="ko-KR" altLang="en-US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17BC991-95DB-7E45-59CF-3467F49CEBF9}"/>
                </a:ext>
              </a:extLst>
            </p:cNvPr>
            <p:cNvSpPr txBox="1"/>
            <p:nvPr/>
          </p:nvSpPr>
          <p:spPr>
            <a:xfrm>
              <a:off x="252668" y="4672181"/>
              <a:ext cx="5609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Q</a:t>
              </a:r>
              <a:endParaRPr lang="ko-KR" alt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EEAD938-D3D6-4D9C-CA78-6EA4F9413A8A}"/>
                </a:ext>
              </a:extLst>
            </p:cNvPr>
            <p:cNvSpPr txBox="1"/>
            <p:nvPr/>
          </p:nvSpPr>
          <p:spPr>
            <a:xfrm>
              <a:off x="7522544" y="4336613"/>
              <a:ext cx="5609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Q</a:t>
              </a:r>
              <a:endParaRPr lang="ko-KR" alt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489309D-6410-DAD2-D05F-9F6F8FCC27D6}"/>
                </a:ext>
              </a:extLst>
            </p:cNvPr>
            <p:cNvSpPr txBox="1"/>
            <p:nvPr/>
          </p:nvSpPr>
          <p:spPr>
            <a:xfrm>
              <a:off x="2994660" y="5982480"/>
              <a:ext cx="60968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accent5"/>
                  </a:solidFill>
                  <a:sym typeface="Wingdings" panose="05000000000000000000" pitchFamily="2" charset="2"/>
                </a:rPr>
                <a:t> Sparse or Bi-encoder</a:t>
              </a:r>
              <a:endParaRPr lang="ko-KR" alt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81BE856B-F161-0D4B-6F67-DA83B5A4AB9C}"/>
              </a:ext>
            </a:extLst>
          </p:cNvPr>
          <p:cNvSpPr txBox="1"/>
          <p:nvPr/>
        </p:nvSpPr>
        <p:spPr>
          <a:xfrm>
            <a:off x="6204361" y="5982480"/>
            <a:ext cx="6096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accent5"/>
                </a:solidFill>
                <a:sym typeface="Wingdings" panose="05000000000000000000" pitchFamily="2" charset="2"/>
              </a:rPr>
              <a:t> Cross-encoder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cxnSp>
        <p:nvCxnSpPr>
          <p:cNvPr id="106" name="직선 연결선 105">
            <a:extLst>
              <a:ext uri="{FF2B5EF4-FFF2-40B4-BE49-F238E27FC236}">
                <a16:creationId xmlns:a16="http://schemas.microsoft.com/office/drawing/2014/main" id="{5FE3AC11-2A6F-38FE-C76B-DECD75104514}"/>
              </a:ext>
            </a:extLst>
          </p:cNvPr>
          <p:cNvCxnSpPr/>
          <p:nvPr/>
        </p:nvCxnSpPr>
        <p:spPr>
          <a:xfrm>
            <a:off x="8418915" y="1147212"/>
            <a:ext cx="0" cy="280622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244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B62BD9-2206-8CD4-9522-B2499E97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Dense</a:t>
            </a:r>
            <a:r>
              <a:rPr lang="ko-KR" altLang="en-US" dirty="0"/>
              <a:t> </a:t>
            </a:r>
            <a:r>
              <a:rPr lang="en-US" altLang="ko-KR" dirty="0"/>
              <a:t>Retrieval: </a:t>
            </a:r>
            <a:r>
              <a:rPr lang="en-US" altLang="ko-KR" sz="4200" dirty="0"/>
              <a:t>Bi-Encoder vs Cross-Encoder</a:t>
            </a:r>
            <a:endParaRPr lang="ko-KR" altLang="en-US" sz="4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687EC8-5F33-7776-61A6-121553900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5135"/>
            <a:ext cx="6909758" cy="512958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ko-KR" dirty="0"/>
              <a:t>Bi-encoder (</a:t>
            </a:r>
            <a:r>
              <a:rPr lang="en-US" altLang="ko-KR" dirty="0">
                <a:sym typeface="Wingdings" panose="05000000000000000000" pitchFamily="2" charset="2"/>
              </a:rPr>
              <a:t> Retrieval)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 err="1"/>
              <a:t>임베딩</a:t>
            </a:r>
            <a:r>
              <a:rPr lang="en-US" altLang="ko-KR" dirty="0"/>
              <a:t>(encoder) </a:t>
            </a:r>
            <a:r>
              <a:rPr lang="ko-KR" altLang="en-US" dirty="0"/>
              <a:t>네트워크를 사용하여 </a:t>
            </a:r>
            <a:r>
              <a:rPr lang="ko-KR" altLang="en-US" b="1" dirty="0"/>
              <a:t>문서와 질의 각각을 </a:t>
            </a:r>
            <a:r>
              <a:rPr lang="ko-KR" altLang="en-US" b="1" dirty="0" err="1"/>
              <a:t>임베딩</a:t>
            </a:r>
            <a:r>
              <a:rPr lang="ko-KR" altLang="en-US" dirty="0" err="1"/>
              <a:t>한</a:t>
            </a:r>
            <a:r>
              <a:rPr lang="ko-KR" altLang="en-US" dirty="0"/>
              <a:t> 후</a:t>
            </a:r>
            <a:r>
              <a:rPr lang="en-US" altLang="ko-KR" dirty="0"/>
              <a:t>, </a:t>
            </a:r>
            <a:r>
              <a:rPr lang="ko-KR" altLang="en-US" dirty="0"/>
              <a:t>유사도를 측정하여 관련성이 높은 문서들을 찾는다</a:t>
            </a:r>
            <a:r>
              <a:rPr lang="en-US" altLang="ko-KR" dirty="0"/>
              <a:t>.</a:t>
            </a:r>
          </a:p>
          <a:p>
            <a:pPr lvl="1">
              <a:lnSpc>
                <a:spcPct val="120000"/>
              </a:lnSpc>
            </a:pPr>
            <a:r>
              <a:rPr lang="ko-KR" altLang="en-US" dirty="0"/>
              <a:t>장점</a:t>
            </a:r>
            <a:r>
              <a:rPr lang="en-US" altLang="ko-KR" dirty="0"/>
              <a:t> </a:t>
            </a:r>
          </a:p>
          <a:p>
            <a:pPr lvl="2">
              <a:lnSpc>
                <a:spcPct val="120000"/>
              </a:lnSpc>
            </a:pPr>
            <a:r>
              <a:rPr lang="ko-KR" altLang="en-US" dirty="0">
                <a:solidFill>
                  <a:srgbClr val="FF0000"/>
                </a:solidFill>
              </a:rPr>
              <a:t>문서들을 미리 </a:t>
            </a:r>
            <a:r>
              <a:rPr lang="ko-KR" altLang="en-US" dirty="0" err="1">
                <a:solidFill>
                  <a:srgbClr val="FF0000"/>
                </a:solidFill>
              </a:rPr>
              <a:t>임베딩하여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저장해놓을</a:t>
            </a:r>
            <a:r>
              <a:rPr lang="ko-KR" altLang="en-US" dirty="0">
                <a:solidFill>
                  <a:srgbClr val="FF0000"/>
                </a:solidFill>
              </a:rPr>
              <a:t> 수 있다</a:t>
            </a:r>
            <a:r>
              <a:rPr lang="en-US" altLang="ko-KR" dirty="0"/>
              <a:t>.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/>
              <a:t>실제 검색 시</a:t>
            </a:r>
            <a:r>
              <a:rPr lang="en-US" altLang="ko-KR" dirty="0"/>
              <a:t>, </a:t>
            </a:r>
            <a:r>
              <a:rPr lang="ko-KR" altLang="en-US" dirty="0"/>
              <a:t>질의에 대해서 </a:t>
            </a:r>
            <a:r>
              <a:rPr lang="ko-KR" altLang="en-US" dirty="0" err="1"/>
              <a:t>임베딩한</a:t>
            </a:r>
            <a:r>
              <a:rPr lang="ko-KR" altLang="en-US" dirty="0"/>
              <a:t> 후</a:t>
            </a:r>
            <a:r>
              <a:rPr lang="en-US" altLang="ko-KR" dirty="0"/>
              <a:t>, </a:t>
            </a:r>
            <a:r>
              <a:rPr lang="ko-KR" altLang="en-US" dirty="0"/>
              <a:t>유사도 측정만을 진행하면 되기에 소모시간이 비교적 적다</a:t>
            </a:r>
            <a:r>
              <a:rPr lang="en-US" altLang="ko-KR" dirty="0"/>
              <a:t>.</a:t>
            </a:r>
          </a:p>
          <a:p>
            <a:pPr lvl="1">
              <a:lnSpc>
                <a:spcPct val="120000"/>
              </a:lnSpc>
            </a:pPr>
            <a:r>
              <a:rPr lang="ko-KR" altLang="en-US" dirty="0"/>
              <a:t>단점</a:t>
            </a:r>
            <a:endParaRPr lang="en-US" altLang="ko-KR" dirty="0"/>
          </a:p>
          <a:p>
            <a:pPr lvl="2">
              <a:lnSpc>
                <a:spcPct val="120000"/>
              </a:lnSpc>
            </a:pPr>
            <a:r>
              <a:rPr lang="ko-KR" altLang="en-US" dirty="0"/>
              <a:t>질의</a:t>
            </a:r>
            <a:r>
              <a:rPr lang="en-US" altLang="ko-KR" dirty="0"/>
              <a:t>-</a:t>
            </a:r>
            <a:r>
              <a:rPr lang="ko-KR" altLang="en-US" dirty="0"/>
              <a:t>문서에 대해 같이 고려하지 않기 때문에</a:t>
            </a:r>
            <a:r>
              <a:rPr lang="en-US" altLang="ko-KR" dirty="0"/>
              <a:t>, cross-encoder</a:t>
            </a:r>
            <a:r>
              <a:rPr lang="ko-KR" altLang="en-US" dirty="0"/>
              <a:t>에 비해 정확성이 떨어진다</a:t>
            </a:r>
            <a:r>
              <a:rPr lang="en-US" altLang="ko-KR" dirty="0"/>
              <a:t>.</a:t>
            </a:r>
          </a:p>
          <a:p>
            <a:pPr lvl="2">
              <a:lnSpc>
                <a:spcPct val="120000"/>
              </a:lnSpc>
            </a:pPr>
            <a:endParaRPr lang="en-US" altLang="ko-KR" dirty="0"/>
          </a:p>
          <a:p>
            <a:pPr>
              <a:lnSpc>
                <a:spcPct val="120000"/>
              </a:lnSpc>
            </a:pPr>
            <a:r>
              <a:rPr lang="en-US" altLang="ko-KR" dirty="0"/>
              <a:t>Cross-encoder (</a:t>
            </a:r>
            <a:r>
              <a:rPr lang="en-US" altLang="ko-KR" dirty="0">
                <a:sym typeface="Wingdings" panose="05000000000000000000" pitchFamily="2" charset="2"/>
              </a:rPr>
              <a:t> Reranking)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하나의 </a:t>
            </a:r>
            <a:r>
              <a:rPr lang="ko-KR" altLang="en-US" dirty="0" err="1"/>
              <a:t>임베딩</a:t>
            </a:r>
            <a:r>
              <a:rPr lang="ko-KR" altLang="en-US" dirty="0"/>
              <a:t> 네트워크를 사용하여 </a:t>
            </a:r>
            <a:r>
              <a:rPr lang="ko-KR" altLang="en-US" b="1" dirty="0"/>
              <a:t>문서와 질의 쌍을 같이 넣어</a:t>
            </a:r>
            <a:r>
              <a:rPr lang="ko-KR" altLang="en-US" dirty="0"/>
              <a:t>준다</a:t>
            </a:r>
            <a:r>
              <a:rPr lang="en-US" altLang="ko-KR" dirty="0"/>
              <a:t>. </a:t>
            </a:r>
          </a:p>
          <a:p>
            <a:pPr lvl="1">
              <a:lnSpc>
                <a:spcPct val="120000"/>
              </a:lnSpc>
            </a:pPr>
            <a:r>
              <a:rPr lang="ko-KR" altLang="en-US" dirty="0"/>
              <a:t>장점</a:t>
            </a:r>
            <a:endParaRPr lang="en-US" altLang="ko-KR" dirty="0"/>
          </a:p>
          <a:p>
            <a:pPr lvl="2">
              <a:lnSpc>
                <a:spcPct val="120000"/>
              </a:lnSpc>
            </a:pPr>
            <a:r>
              <a:rPr lang="ko-KR" altLang="en-US" dirty="0"/>
              <a:t>질의와 문서 간의 상호작용을 고려하기 때문에 비교적 </a:t>
            </a:r>
            <a:r>
              <a:rPr lang="ko-KR" altLang="en-US" dirty="0">
                <a:solidFill>
                  <a:srgbClr val="FF0000"/>
                </a:solidFill>
              </a:rPr>
              <a:t>정확하다</a:t>
            </a:r>
            <a:r>
              <a:rPr lang="en-US" altLang="ko-KR" dirty="0"/>
              <a:t>.</a:t>
            </a:r>
          </a:p>
          <a:p>
            <a:pPr lvl="1">
              <a:lnSpc>
                <a:spcPct val="120000"/>
              </a:lnSpc>
            </a:pPr>
            <a:r>
              <a:rPr lang="ko-KR" altLang="en-US" dirty="0"/>
              <a:t>단점</a:t>
            </a:r>
            <a:endParaRPr lang="en-US" altLang="ko-KR" dirty="0"/>
          </a:p>
          <a:p>
            <a:pPr lvl="2">
              <a:lnSpc>
                <a:spcPct val="120000"/>
              </a:lnSpc>
            </a:pPr>
            <a:r>
              <a:rPr lang="ko-KR" altLang="en-US" dirty="0"/>
              <a:t>질의</a:t>
            </a:r>
            <a:r>
              <a:rPr lang="en-US" altLang="ko-KR" dirty="0"/>
              <a:t>-</a:t>
            </a:r>
            <a:r>
              <a:rPr lang="ko-KR" altLang="en-US" dirty="0"/>
              <a:t>모든 문서들에 대해 추론해야 하기 때문에</a:t>
            </a:r>
            <a:r>
              <a:rPr lang="en-US" altLang="ko-KR" dirty="0"/>
              <a:t>, </a:t>
            </a:r>
            <a:r>
              <a:rPr lang="ko-KR" altLang="en-US" dirty="0"/>
              <a:t>시간이 많이 소모된다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AF100B-0B59-37EF-EBC3-4F2D78D50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68598D7-8CF8-D578-70EF-1E346F328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958" y="1386259"/>
            <a:ext cx="4533165" cy="479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5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06F4222-B016-0BF7-BF56-365C3A3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AFEBA3A-1661-280B-A3AD-11477E7E9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24"/>
          <a:stretch/>
        </p:blipFill>
        <p:spPr>
          <a:xfrm>
            <a:off x="1414807" y="2811164"/>
            <a:ext cx="6364264" cy="2982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FF4B8858-BB9F-AFCC-1FBC-EA8F232AC2A2}"/>
                  </a:ext>
                </a:extLst>
              </p:cNvPr>
              <p:cNvSpPr/>
              <p:nvPr/>
            </p:nvSpPr>
            <p:spPr>
              <a:xfrm>
                <a:off x="4973412" y="3051325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FF4B8858-BB9F-AFCC-1FBC-EA8F232AC2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3051325"/>
                <a:ext cx="531461" cy="283002"/>
              </a:xfrm>
              <a:prstGeom prst="roundRect">
                <a:avLst/>
              </a:prstGeom>
              <a:blipFill>
                <a:blip r:embed="rId3"/>
                <a:stretch>
                  <a:fillRect l="-5618" r="-2247" b="-4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제목 1">
            <a:extLst>
              <a:ext uri="{FF2B5EF4-FFF2-40B4-BE49-F238E27FC236}">
                <a16:creationId xmlns:a16="http://schemas.microsoft.com/office/drawing/2014/main" id="{11294B85-D51D-1BC3-AC0F-8036BC92C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533"/>
          </a:xfrm>
        </p:spPr>
        <p:txBody>
          <a:bodyPr/>
          <a:lstStyle/>
          <a:p>
            <a:r>
              <a:rPr lang="en-US" altLang="ko-KR" dirty="0"/>
              <a:t>Dense</a:t>
            </a:r>
            <a:r>
              <a:rPr lang="ko-KR" altLang="en-US" dirty="0"/>
              <a:t> </a:t>
            </a:r>
            <a:r>
              <a:rPr lang="en-US" altLang="ko-KR" dirty="0"/>
              <a:t>Retrieval: </a:t>
            </a:r>
            <a:r>
              <a:rPr lang="en-US" altLang="ko-KR" sz="4200" dirty="0"/>
              <a:t>Bi-Encoder</a:t>
            </a:r>
            <a:endParaRPr lang="ko-KR" altLang="en-US" sz="4200" dirty="0"/>
          </a:p>
        </p:txBody>
      </p:sp>
      <p:pic>
        <p:nvPicPr>
          <p:cNvPr id="2050" name="Picture 2" descr="파일 문서 - 다운로드 무료 아이콘">
            <a:extLst>
              <a:ext uri="{FF2B5EF4-FFF2-40B4-BE49-F238E27FC236}">
                <a16:creationId xmlns:a16="http://schemas.microsoft.com/office/drawing/2014/main" id="{070C89FF-F2AD-5613-F5D4-0BAD8F05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85" y="5496089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FA93F6-35A5-B43C-1F60-3DF3A3E3BAF9}"/>
                  </a:ext>
                </a:extLst>
              </p:cNvPr>
              <p:cNvSpPr txBox="1"/>
              <p:nvPr/>
            </p:nvSpPr>
            <p:spPr>
              <a:xfrm>
                <a:off x="6282540" y="6379276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FA93F6-35A5-B43C-1F60-3DF3A3E3B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540" y="6379276"/>
                <a:ext cx="97959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0DBF1E4-D7F3-7F43-30A8-E22DDD541347}"/>
              </a:ext>
            </a:extLst>
          </p:cNvPr>
          <p:cNvSpPr txBox="1"/>
          <p:nvPr/>
        </p:nvSpPr>
        <p:spPr>
          <a:xfrm>
            <a:off x="1169331" y="5830707"/>
            <a:ext cx="68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Input: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15A295A-E8F3-F8BD-0DA6-D4CD75762334}"/>
              </a:ext>
            </a:extLst>
          </p:cNvPr>
          <p:cNvSpPr/>
          <p:nvPr/>
        </p:nvSpPr>
        <p:spPr>
          <a:xfrm>
            <a:off x="1873762" y="3008194"/>
            <a:ext cx="3083422" cy="37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985730F5-4793-863A-2D77-71B23525A55B}"/>
              </a:ext>
            </a:extLst>
          </p:cNvPr>
          <p:cNvGrpSpPr/>
          <p:nvPr/>
        </p:nvGrpSpPr>
        <p:grpSpPr>
          <a:xfrm>
            <a:off x="7677503" y="1629136"/>
            <a:ext cx="3778377" cy="952609"/>
            <a:chOff x="8022559" y="4665634"/>
            <a:chExt cx="3778377" cy="952609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FE1AA8C7-E301-4867-78E1-183C70A3D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22559" y="4665634"/>
              <a:ext cx="3778377" cy="952609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1006532-16E4-503B-F3D6-777A5586460E}"/>
                </a:ext>
              </a:extLst>
            </p:cNvPr>
            <p:cNvSpPr/>
            <p:nvPr/>
          </p:nvSpPr>
          <p:spPr>
            <a:xfrm>
              <a:off x="8229600" y="5055079"/>
              <a:ext cx="802257" cy="146649"/>
            </a:xfrm>
            <a:prstGeom prst="rect">
              <a:avLst/>
            </a:prstGeom>
            <a:solidFill>
              <a:srgbClr val="AFC1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782793-A325-D629-83E3-ED5484F4D48B}"/>
                </a:ext>
              </a:extLst>
            </p:cNvPr>
            <p:cNvSpPr txBox="1"/>
            <p:nvPr/>
          </p:nvSpPr>
          <p:spPr>
            <a:xfrm>
              <a:off x="8229600" y="4685747"/>
              <a:ext cx="1061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AFC1FF"/>
                  </a:solidFill>
                </a:rPr>
                <a:t>Q or D</a:t>
              </a:r>
              <a:endParaRPr lang="ko-KR" altLang="en-US" dirty="0">
                <a:solidFill>
                  <a:srgbClr val="AFC1FF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893970-51F0-A2CC-EDAE-C6585284D719}"/>
                </a:ext>
              </a:extLst>
            </p:cNvPr>
            <p:cNvSpPr txBox="1"/>
            <p:nvPr/>
          </p:nvSpPr>
          <p:spPr>
            <a:xfrm>
              <a:off x="8151963" y="5029017"/>
              <a:ext cx="10610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/>
                <a:t>넷플릭스 해지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BB5F92A-391F-A7C0-7271-95B21BE27A60}"/>
              </a:ext>
            </a:extLst>
          </p:cNvPr>
          <p:cNvSpPr txBox="1"/>
          <p:nvPr/>
        </p:nvSpPr>
        <p:spPr>
          <a:xfrm rot="19186678">
            <a:off x="7505226" y="2495022"/>
            <a:ext cx="54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=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282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06F4222-B016-0BF7-BF56-365C3A3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A414-8D08-49A4-A586-47F68F37585E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AFEBA3A-1661-280B-A3AD-11477E7E9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24"/>
          <a:stretch/>
        </p:blipFill>
        <p:spPr>
          <a:xfrm>
            <a:off x="1414807" y="2811164"/>
            <a:ext cx="6364264" cy="2982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FF4B8858-BB9F-AFCC-1FBC-EA8F232AC2A2}"/>
                  </a:ext>
                </a:extLst>
              </p:cNvPr>
              <p:cNvSpPr/>
              <p:nvPr/>
            </p:nvSpPr>
            <p:spPr>
              <a:xfrm>
                <a:off x="4973412" y="3051325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FF4B8858-BB9F-AFCC-1FBC-EA8F232AC2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3051325"/>
                <a:ext cx="531461" cy="283002"/>
              </a:xfrm>
              <a:prstGeom prst="roundRect">
                <a:avLst/>
              </a:prstGeom>
              <a:blipFill>
                <a:blip r:embed="rId3"/>
                <a:stretch>
                  <a:fillRect l="-5618" r="-2247" b="-4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3B66891D-A3F8-D6B5-DE00-375A71AF5A94}"/>
                  </a:ext>
                </a:extLst>
              </p:cNvPr>
              <p:cNvSpPr/>
              <p:nvPr/>
            </p:nvSpPr>
            <p:spPr>
              <a:xfrm>
                <a:off x="4973412" y="2669663"/>
                <a:ext cx="531461" cy="2830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3B66891D-A3F8-D6B5-DE00-375A71AF5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12" y="2669663"/>
                <a:ext cx="531461" cy="283002"/>
              </a:xfrm>
              <a:prstGeom prst="roundRect">
                <a:avLst/>
              </a:prstGeom>
              <a:blipFill>
                <a:blip r:embed="rId4"/>
                <a:stretch>
                  <a:fillRect l="-5618" r="-2247" b="-62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제목 1">
            <a:extLst>
              <a:ext uri="{FF2B5EF4-FFF2-40B4-BE49-F238E27FC236}">
                <a16:creationId xmlns:a16="http://schemas.microsoft.com/office/drawing/2014/main" id="{11294B85-D51D-1BC3-AC0F-8036BC92C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533"/>
          </a:xfrm>
        </p:spPr>
        <p:txBody>
          <a:bodyPr/>
          <a:lstStyle/>
          <a:p>
            <a:r>
              <a:rPr lang="en-US" altLang="ko-KR" dirty="0"/>
              <a:t>Dense</a:t>
            </a:r>
            <a:r>
              <a:rPr lang="ko-KR" altLang="en-US" dirty="0"/>
              <a:t> </a:t>
            </a:r>
            <a:r>
              <a:rPr lang="en-US" altLang="ko-KR" dirty="0"/>
              <a:t>Retrieval: </a:t>
            </a:r>
            <a:r>
              <a:rPr lang="en-US" altLang="ko-KR" sz="4200" dirty="0"/>
              <a:t>Bi-Encoder</a:t>
            </a:r>
            <a:endParaRPr lang="ko-KR" alt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FA93F6-35A5-B43C-1F60-3DF3A3E3BAF9}"/>
                  </a:ext>
                </a:extLst>
              </p:cNvPr>
              <p:cNvSpPr txBox="1"/>
              <p:nvPr/>
            </p:nvSpPr>
            <p:spPr>
              <a:xfrm>
                <a:off x="6282540" y="6379276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FA93F6-35A5-B43C-1F60-3DF3A3E3B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540" y="6379276"/>
                <a:ext cx="97959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2FA6356-6FE8-6A2F-2AB0-7DB30EDA0200}"/>
                  </a:ext>
                </a:extLst>
              </p:cNvPr>
              <p:cNvSpPr txBox="1"/>
              <p:nvPr/>
            </p:nvSpPr>
            <p:spPr>
              <a:xfrm>
                <a:off x="7095721" y="6379276"/>
                <a:ext cx="979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2FA6356-6FE8-6A2F-2AB0-7DB30EDA0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721" y="6379276"/>
                <a:ext cx="97959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0DBF1E4-D7F3-7F43-30A8-E22DDD541347}"/>
              </a:ext>
            </a:extLst>
          </p:cNvPr>
          <p:cNvSpPr txBox="1"/>
          <p:nvPr/>
        </p:nvSpPr>
        <p:spPr>
          <a:xfrm>
            <a:off x="1169331" y="5830707"/>
            <a:ext cx="68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Input: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C7CCA81-1F71-EC87-87F1-5263E959A715}"/>
              </a:ext>
            </a:extLst>
          </p:cNvPr>
          <p:cNvSpPr/>
          <p:nvPr/>
        </p:nvSpPr>
        <p:spPr>
          <a:xfrm>
            <a:off x="1873762" y="3008194"/>
            <a:ext cx="3083422" cy="37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 descr="파일 문서 - 다운로드 무료 아이콘">
            <a:extLst>
              <a:ext uri="{FF2B5EF4-FFF2-40B4-BE49-F238E27FC236}">
                <a16:creationId xmlns:a16="http://schemas.microsoft.com/office/drawing/2014/main" id="{0CD5014A-2B2F-12A4-DF9D-BA853D378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85" y="5496089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파일 문서 - 다운로드 무료 아이콘">
            <a:extLst>
              <a:ext uri="{FF2B5EF4-FFF2-40B4-BE49-F238E27FC236}">
                <a16:creationId xmlns:a16="http://schemas.microsoft.com/office/drawing/2014/main" id="{28D33DA0-DE83-AF6D-5C63-E6116DAF2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375" y="5496089"/>
            <a:ext cx="877455" cy="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46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144223</TotalTime>
  <Words>1822</Words>
  <Application>Microsoft Office PowerPoint</Application>
  <PresentationFormat>와이드스크린</PresentationFormat>
  <Paragraphs>467</Paragraphs>
  <Slides>48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58" baseType="lpstr">
      <vt:lpstr>NanumBarunGothic</vt:lpstr>
      <vt:lpstr>Söhne</vt:lpstr>
      <vt:lpstr>나눔바른고딕</vt:lpstr>
      <vt:lpstr>Arial</vt:lpstr>
      <vt:lpstr>Calibri</vt:lpstr>
      <vt:lpstr>Calibri Light</vt:lpstr>
      <vt:lpstr>Cambria Math</vt:lpstr>
      <vt:lpstr>Tahoma</vt:lpstr>
      <vt:lpstr>Wingdings</vt:lpstr>
      <vt:lpstr>Office 테마</vt:lpstr>
      <vt:lpstr>자연언어처리 특강</vt:lpstr>
      <vt:lpstr>Overview</vt:lpstr>
      <vt:lpstr>Overview: Sparse, Dense</vt:lpstr>
      <vt:lpstr>Sparse Retrieval vs Dense Retrieval</vt:lpstr>
      <vt:lpstr>Vocabulary mismatch problem</vt:lpstr>
      <vt:lpstr>Dense Retrieval: Retrieval, Reranking</vt:lpstr>
      <vt:lpstr>Dense Retrieval: Bi-Encoder vs Cross-Encoder</vt:lpstr>
      <vt:lpstr>Dense Retrieval: Bi-Encoder</vt:lpstr>
      <vt:lpstr>Dense Retrieval: Bi-Encoder</vt:lpstr>
      <vt:lpstr>Dense Retrieval: Bi-Encoder</vt:lpstr>
      <vt:lpstr>Dense Retrieval: Bi-Encoder</vt:lpstr>
      <vt:lpstr>Dense Retrieval: Bi-Encoder</vt:lpstr>
      <vt:lpstr>Dense Retrieval: Bi-Encoder</vt:lpstr>
      <vt:lpstr>Dense Retrieval: Bi-Encoder</vt:lpstr>
      <vt:lpstr>Dense Retrieval: Cross-Encoder</vt:lpstr>
      <vt:lpstr>Dense Retrieval: Retrieval, Reranking</vt:lpstr>
      <vt:lpstr>실습</vt:lpstr>
      <vt:lpstr>실제 예시</vt:lpstr>
      <vt:lpstr>실습 코드 1 – Bi-encoder (Inference)</vt:lpstr>
      <vt:lpstr>실습 코드 1 : Bi-Encoder</vt:lpstr>
      <vt:lpstr>실습 코드 1 – Cross-Encoder</vt:lpstr>
      <vt:lpstr>실습 코드 1 : Cross-Encoder</vt:lpstr>
      <vt:lpstr>실습 코드 1 – 아키텍처</vt:lpstr>
      <vt:lpstr>실습 코드 1 – 아키텍처</vt:lpstr>
      <vt:lpstr>학습</vt:lpstr>
      <vt:lpstr>Dense Retrieval: Retrieval, Reranking</vt:lpstr>
      <vt:lpstr>Model Overview</vt:lpstr>
      <vt:lpstr>학습 과정: Bi-encoder</vt:lpstr>
      <vt:lpstr>Loss: Bi-encoder</vt:lpstr>
      <vt:lpstr>Loss: Bi-encoder</vt:lpstr>
      <vt:lpstr>학습 과정: Cross-encoder</vt:lpstr>
      <vt:lpstr>Loss: Bi-encoder</vt:lpstr>
      <vt:lpstr>실습</vt:lpstr>
      <vt:lpstr>실습 코드 2 - Cross Encoder 구현</vt:lpstr>
      <vt:lpstr>실습 코드 2 - Cross Encoder 구현</vt:lpstr>
      <vt:lpstr>실습 코드 2 - Cross Encoder 구현</vt:lpstr>
      <vt:lpstr>실습 코드 2 - Bi-encoder 구현</vt:lpstr>
      <vt:lpstr>실습 코드 2 - Bi-encoder 구현</vt:lpstr>
      <vt:lpstr>Ref</vt:lpstr>
      <vt:lpstr>모델 선택</vt:lpstr>
      <vt:lpstr>PowerPoint 프레젠테이션</vt:lpstr>
      <vt:lpstr>PowerPoint 프레젠테이션</vt:lpstr>
      <vt:lpstr>Huggingface란?</vt:lpstr>
      <vt:lpstr>사용 데이터 셋 및 모델</vt:lpstr>
      <vt:lpstr>예시 – Dataset</vt:lpstr>
      <vt:lpstr>예시 – 모델 아키텍처</vt:lpstr>
      <vt:lpstr>예시 – pretrained model</vt:lpstr>
      <vt:lpstr>In-batch negative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ChatGPT의 활용과  이미지 생성 모델 소개</dc:title>
  <dc:creator>DEFAULT</dc:creator>
  <cp:lastModifiedBy>김혜원</cp:lastModifiedBy>
  <cp:revision>4527</cp:revision>
  <dcterms:modified xsi:type="dcterms:W3CDTF">2024-09-24T15:16:17Z</dcterms:modified>
</cp:coreProperties>
</file>