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36" autoAdjust="0"/>
  </p:normalViewPr>
  <p:slideViewPr>
    <p:cSldViewPr snapToGrid="0">
      <p:cViewPr varScale="1">
        <p:scale>
          <a:sx n="88" d="100"/>
          <a:sy n="88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A320-EDA1-4CED-A80C-796A1650C44D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4F7B2-B3C8-455A-9ACD-D9467EA9A9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01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Torch : </a:t>
            </a:r>
            <a:r>
              <a:rPr lang="en-US" altLang="ko-KR" dirty="0" err="1"/>
              <a:t>pytorch</a:t>
            </a:r>
            <a:r>
              <a:rPr lang="ko-KR" altLang="en-US" dirty="0"/>
              <a:t>의 기본 모듈</a:t>
            </a:r>
            <a:endParaRPr lang="en-US" altLang="ko-KR" dirty="0"/>
          </a:p>
          <a:p>
            <a:r>
              <a:rPr lang="en-US" altLang="ko-KR" dirty="0" err="1"/>
              <a:t>Torch.autograd</a:t>
            </a:r>
            <a:r>
              <a:rPr lang="en-US" altLang="ko-KR" dirty="0"/>
              <a:t> : </a:t>
            </a:r>
            <a:r>
              <a:rPr lang="en-US" altLang="ko-KR" dirty="0" err="1"/>
              <a:t>pytorch</a:t>
            </a:r>
            <a:r>
              <a:rPr lang="ko-KR" altLang="en-US" dirty="0"/>
              <a:t>의 자동 미분 기능을 제공</a:t>
            </a:r>
            <a:endParaRPr lang="en-US" altLang="ko-KR" dirty="0"/>
          </a:p>
          <a:p>
            <a:r>
              <a:rPr lang="en-US" altLang="ko-KR" dirty="0" err="1"/>
              <a:t>Torch.nn</a:t>
            </a:r>
            <a:r>
              <a:rPr lang="en-US" altLang="ko-KR" dirty="0"/>
              <a:t> : </a:t>
            </a:r>
            <a:r>
              <a:rPr lang="ko-KR" altLang="en-US" dirty="0"/>
              <a:t>신경망 구축을 위한 모듈</a:t>
            </a:r>
            <a:endParaRPr lang="en-US" altLang="ko-KR" dirty="0"/>
          </a:p>
          <a:p>
            <a:r>
              <a:rPr lang="en-US" altLang="ko-KR" dirty="0" err="1"/>
              <a:t>Torch.multiprocessing</a:t>
            </a:r>
            <a:r>
              <a:rPr lang="en-US" altLang="ko-KR" dirty="0"/>
              <a:t> : </a:t>
            </a:r>
            <a:r>
              <a:rPr lang="ko-KR" altLang="en-US" dirty="0"/>
              <a:t>병렬처리</a:t>
            </a:r>
            <a:endParaRPr lang="en-US" altLang="ko-KR" dirty="0"/>
          </a:p>
          <a:p>
            <a:r>
              <a:rPr lang="en-US" altLang="ko-KR" dirty="0" err="1"/>
              <a:t>Torch.utils</a:t>
            </a:r>
            <a:r>
              <a:rPr lang="en-US" altLang="ko-KR" dirty="0"/>
              <a:t> : </a:t>
            </a:r>
            <a:r>
              <a:rPr lang="ko-KR" altLang="en-US" dirty="0"/>
              <a:t>자주 사용되는 </a:t>
            </a:r>
            <a:r>
              <a:rPr lang="en-US" altLang="ko-KR" dirty="0"/>
              <a:t>utility</a:t>
            </a:r>
            <a:r>
              <a:rPr lang="ko-KR" altLang="en-US" dirty="0"/>
              <a:t>를 제공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4F7B2-B3C8-455A-9ACD-D9467EA9A92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79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2A4085-0B2A-5330-8C7F-B7517B370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653463-60A2-F7A1-A432-20DB15AFE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8FA35F-975F-5AFD-7049-45DA4D39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E74BF-5397-A3B3-EDEC-EB85D6BD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4C8345-40D5-713F-9148-379CD78A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45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41CE8-0591-ADCA-F9F8-2E3B350A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AEE7C4-DD3D-773D-E0EB-72C4DFAE9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CE63E5-D567-DFD2-7538-55426174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27B43E-3378-1D90-6666-48BB7718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6EA312-0E88-C95D-E5A5-9E70C2FD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90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ABD2156-929D-AC24-D594-EA9508798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7A0F3A-E198-DA0D-A319-39BE1F91E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479256-EC2A-4CAF-91A3-E9295762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3CD976-D1D3-F44B-6E4B-363A3971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B3FBB-F64C-6222-21A2-0D39F66D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40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14A89-9B05-611B-0C06-8589A6CB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FC3904-7446-FE77-379C-5B277E943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3AB4FA-F1D1-5910-4F00-C89C3F46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21B2AA-EB37-96B5-0228-1CE426E1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E6BAF9-15E9-3650-48AF-EE1DCCA2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106895B-3A81-D73F-5BFF-C0882B4BA1A2}"/>
              </a:ext>
            </a:extLst>
          </p:cNvPr>
          <p:cNvCxnSpPr/>
          <p:nvPr userDrawn="1"/>
        </p:nvCxnSpPr>
        <p:spPr>
          <a:xfrm>
            <a:off x="0" y="1343818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8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50BEE6-6104-1B30-9DC3-30CCFD3B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6F1017-A197-F4CF-8256-A20C12478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5E14DB-3156-BDF2-F9C5-2669E5AB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DCE8C7-3235-131E-40B5-05B465CC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F1BF57-5584-1162-203C-AE9F3D0E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69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D14AF1-7BCC-F0C6-B00D-1AB3ED25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3CAF78-419E-7905-5409-CC0EC5674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E35CC3-DDA6-F459-7823-A8D9C7DDB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C5B39C-B8C4-8F4E-7766-A329708E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8C2321-CEAF-2EBA-0BAE-F1BEC5AA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D364E1-C4C5-5DD6-1B72-2811D7DB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8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A9B3CF-7BCB-FBF4-3580-F28E977A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29F38E-8DAA-F3FF-03E3-060BA8B2D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DA019A-EA22-EE29-FAA2-380030DE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8C4C52-2E70-2638-86BB-657E3ABA6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33C191-A6DF-98C9-9993-AC5F09CEE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54882D-F0F0-3E15-365F-360EE23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0B23B6-BBF7-6537-2BB6-2ECC7311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82403A5-B695-00D4-3C8F-D3BE882B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67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B84441-BF2A-DCC4-CC59-114B14EE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66415F6-F954-D78A-F096-59867CFF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E85A6E-CC40-8282-74B0-1383D212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B30BBEA-F572-403B-9079-FF2CE970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4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C2219C4-BD50-760D-4303-0B3678F9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293C825-11A7-BEBC-B06E-F3C63BC0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E240D-F4D6-6CC4-49B3-6BB3E7E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24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5D74A1-752E-663E-844C-73BBBA4C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5DD14D-D2DB-66D0-5220-05941232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381F5D-FB32-6CB2-C2E2-07EB0141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3E063C-D947-E0EB-029D-EEE67E4B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64DB33-037E-FA6F-42E6-8C4CE4D0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2F9EC2-5B1A-F6D6-DEBB-1700E676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16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8FC955-115D-F1B8-145B-A645E5CC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C4DCAB8-7550-26CC-12C7-7CA068129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683137-78D4-4CAA-91C9-92C1AC401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2561B3-E5C4-3D5D-C96A-5E5100E0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BE5F0C-D7F8-DF3E-6CEB-402C9BEA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2B5BC0-737F-75E5-118E-A7ABBC14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9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588F5AC-D331-5CC8-9023-7A1CF21E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92B3C0-DE5F-E002-3337-DB3B0B2A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9DE09C-F720-05CF-7026-9750B9B70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5A91B-4964-42F3-B180-83E69E2F5BF2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AECB96-5ADA-CF80-F9EE-62C57269F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CE1F95-2042-5D9F-DD1F-DD1B4704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613A31-FD9F-4649-A1C0-2F2A18D5A4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0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docs/stable/index.html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torials.pytorch.kr/" TargetMode="External"/><Relationship Id="rId5" Type="http://schemas.openxmlformats.org/officeDocument/2006/relationships/hyperlink" Target="https://pytorch.org/tutorials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0ECA56-E5AF-80E4-0872-7A2B891BE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1FCF14-DD5C-930D-2AA7-CA9DC3159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/>
              <a:t>Chapter 1</a:t>
            </a:r>
            <a:br>
              <a:rPr lang="en-US" altLang="ko-KR" dirty="0"/>
            </a:br>
            <a:r>
              <a:rPr lang="ko-KR" altLang="en-US" dirty="0" err="1"/>
              <a:t>인지컴퓨팅연구실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37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533A1-427A-9618-5606-9FACB1A9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40256-80B4-E183-DDC6-249AA7C5B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/>
              <a:t>Loss function &amp; optimizer</a:t>
            </a:r>
          </a:p>
          <a:p>
            <a:endParaRPr lang="en-US" altLang="ko-KR" sz="2600" dirty="0"/>
          </a:p>
          <a:p>
            <a:r>
              <a:rPr lang="en-US" altLang="ko-KR" sz="2600" dirty="0"/>
              <a:t>Loss </a:t>
            </a:r>
            <a:r>
              <a:rPr lang="en-US" altLang="ko-KR" sz="2600" dirty="0" err="1"/>
              <a:t>fucntion</a:t>
            </a:r>
            <a:r>
              <a:rPr lang="ko-KR" altLang="en-US" sz="2600" dirty="0"/>
              <a:t>을 </a:t>
            </a:r>
            <a:r>
              <a:rPr lang="en-US" altLang="ko-KR" sz="2600" dirty="0"/>
              <a:t>Load </a:t>
            </a:r>
            <a:r>
              <a:rPr lang="ko-KR" altLang="en-US" sz="2600"/>
              <a:t>하는 방법</a:t>
            </a:r>
            <a:endParaRPr lang="en-US" altLang="ko-KR" sz="2600"/>
          </a:p>
          <a:p>
            <a:pPr lvl="1"/>
            <a:r>
              <a:rPr lang="en-US" altLang="ko-KR" sz="2200"/>
              <a:t>Torch</a:t>
            </a:r>
            <a:r>
              <a:rPr lang="en-US" altLang="ko-KR" sz="2200" dirty="0" err="1"/>
              <a:t>.nn.CrossEntropyLoss</a:t>
            </a:r>
            <a:r>
              <a:rPr lang="en-US" altLang="ko-KR" sz="2200" dirty="0"/>
              <a:t>(), </a:t>
            </a:r>
            <a:r>
              <a:rPr lang="en-US" altLang="ko-KR" sz="2200" dirty="0" err="1"/>
              <a:t>torch.nn.MSELoss</a:t>
            </a:r>
            <a:r>
              <a:rPr lang="en-US" altLang="ko-KR" sz="2200" dirty="0"/>
              <a:t>() </a:t>
            </a:r>
            <a:r>
              <a:rPr lang="ko-KR" altLang="en-US" sz="2200" dirty="0"/>
              <a:t>등의 방법으로 </a:t>
            </a:r>
            <a:r>
              <a:rPr lang="en-US" altLang="ko-KR" sz="2200" dirty="0"/>
              <a:t>loss </a:t>
            </a:r>
            <a:r>
              <a:rPr lang="en-US" altLang="ko-KR" sz="2200" dirty="0" err="1"/>
              <a:t>fucntion</a:t>
            </a:r>
            <a:r>
              <a:rPr lang="ko-KR" altLang="en-US" sz="2200" dirty="0"/>
              <a:t>을 호출</a:t>
            </a:r>
            <a:endParaRPr lang="en-US" altLang="ko-KR" sz="2200" dirty="0"/>
          </a:p>
          <a:p>
            <a:endParaRPr lang="en-US" altLang="ko-KR" sz="2600" dirty="0"/>
          </a:p>
          <a:p>
            <a:r>
              <a:rPr lang="en-US" altLang="ko-KR" sz="2600" dirty="0"/>
              <a:t>Torch</a:t>
            </a:r>
            <a:r>
              <a:rPr lang="ko-KR" altLang="en-US" sz="2600" dirty="0"/>
              <a:t>에서 </a:t>
            </a:r>
            <a:r>
              <a:rPr lang="en-US" altLang="ko-KR" sz="2600"/>
              <a:t>Optimizer </a:t>
            </a:r>
            <a:r>
              <a:rPr lang="ko-KR" altLang="en-US" sz="2600"/>
              <a:t>호출</a:t>
            </a:r>
            <a:endParaRPr lang="en-US" altLang="ko-KR" sz="2600"/>
          </a:p>
          <a:p>
            <a:pPr lvl="1"/>
            <a:r>
              <a:rPr lang="en-US" altLang="ko-KR" sz="2200"/>
              <a:t>Torch</a:t>
            </a:r>
            <a:r>
              <a:rPr lang="en-US" altLang="ko-KR" sz="2200" dirty="0" err="1"/>
              <a:t>.optim.SGD</a:t>
            </a:r>
            <a:r>
              <a:rPr lang="en-US" altLang="ko-KR" sz="2200" dirty="0"/>
              <a:t>(), </a:t>
            </a:r>
            <a:r>
              <a:rPr lang="en-US" altLang="ko-KR" sz="2200" dirty="0" err="1"/>
              <a:t>torch.optim.Adam</a:t>
            </a:r>
            <a:r>
              <a:rPr lang="en-US" altLang="ko-KR" sz="2200" dirty="0"/>
              <a:t>() </a:t>
            </a:r>
            <a:r>
              <a:rPr lang="ko-KR" altLang="en-US" sz="2200" dirty="0"/>
              <a:t>등의 방법으로 </a:t>
            </a:r>
            <a:r>
              <a:rPr lang="en-US" altLang="ko-KR" sz="2200" dirty="0" err="1"/>
              <a:t>torch.optim</a:t>
            </a:r>
            <a:r>
              <a:rPr lang="ko-KR" altLang="en-US" sz="2200" dirty="0"/>
              <a:t>을 사용하여 </a:t>
            </a:r>
            <a:r>
              <a:rPr lang="en-US" altLang="ko-KR" sz="2200" dirty="0"/>
              <a:t>optimizer</a:t>
            </a:r>
            <a:r>
              <a:rPr lang="ko-KR" altLang="en-US" sz="2200" dirty="0"/>
              <a:t>를 호출</a:t>
            </a:r>
          </a:p>
        </p:txBody>
      </p:sp>
    </p:spTree>
    <p:extLst>
      <p:ext uri="{BB962C8B-B14F-4D97-AF65-F5344CB8AC3E}">
        <p14:creationId xmlns:p14="http://schemas.microsoft.com/office/powerpoint/2010/main" val="83326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5E140-CDFD-934B-AB37-4D28C0CC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668657-40DC-7EA6-E2AE-C5C8CC17C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학습을 위한 코드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2000" dirty="0"/>
              <a:t>Model </a:t>
            </a:r>
            <a:r>
              <a:rPr lang="ko-KR" altLang="en-US" sz="2000" dirty="0"/>
              <a:t>생성</a:t>
            </a:r>
            <a:endParaRPr lang="en-US" altLang="ko-KR" sz="2000" dirty="0"/>
          </a:p>
          <a:p>
            <a:r>
              <a:rPr lang="en-US" altLang="ko-KR" sz="2000" dirty="0"/>
              <a:t>Loss Function Load(</a:t>
            </a:r>
            <a:r>
              <a:rPr lang="ko-KR" altLang="en-US" sz="2000" dirty="0"/>
              <a:t>혹은 구현</a:t>
            </a:r>
            <a:r>
              <a:rPr lang="en-US" altLang="ko-KR" sz="2000" dirty="0"/>
              <a:t>)</a:t>
            </a:r>
          </a:p>
          <a:p>
            <a:r>
              <a:rPr lang="en-US" altLang="ko-KR" sz="2000" dirty="0"/>
              <a:t>Optimizer Load</a:t>
            </a:r>
          </a:p>
          <a:p>
            <a:r>
              <a:rPr lang="en-US" altLang="ko-KR" sz="2000" dirty="0"/>
              <a:t>Epoch</a:t>
            </a:r>
            <a:r>
              <a:rPr lang="ko-KR" altLang="en-US" sz="2000" dirty="0"/>
              <a:t>만큼 반복하며</a:t>
            </a:r>
            <a:r>
              <a:rPr lang="en-US" altLang="ko-KR" sz="2000" dirty="0"/>
              <a:t>, backward</a:t>
            </a:r>
            <a:r>
              <a:rPr lang="ko-KR" altLang="en-US" sz="2000" dirty="0"/>
              <a:t>를 통한 </a:t>
            </a:r>
            <a:r>
              <a:rPr lang="en-US" altLang="ko-KR" sz="2000" dirty="0"/>
              <a:t>gradient </a:t>
            </a:r>
            <a:r>
              <a:rPr lang="ko-KR" altLang="en-US" sz="2000" dirty="0"/>
              <a:t>계산</a:t>
            </a:r>
            <a:endParaRPr lang="en-US" altLang="ko-KR" sz="2000" dirty="0"/>
          </a:p>
          <a:p>
            <a:r>
              <a:rPr lang="ko-KR" altLang="en-US" sz="2000" dirty="0"/>
              <a:t>가중치 갱신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C84C2E5-BBF6-A890-C1C4-F9573ED0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95698"/>
            <a:ext cx="3848637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3B5871-DAE9-2824-F88D-B0CB06E1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606EBE-29CC-BA3E-CFF0-7D36AD8C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Torch.utils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torch.utils.data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통해서 </a:t>
            </a:r>
            <a:r>
              <a:rPr lang="en-US" altLang="ko-KR" dirty="0"/>
              <a:t>data loading</a:t>
            </a:r>
            <a:r>
              <a:rPr lang="ko-KR" altLang="en-US" dirty="0"/>
              <a:t>과 관련된 </a:t>
            </a:r>
            <a:r>
              <a:rPr lang="en-US" altLang="ko-KR" dirty="0"/>
              <a:t>util</a:t>
            </a:r>
            <a:r>
              <a:rPr lang="ko-KR" altLang="en-US" dirty="0"/>
              <a:t>을 제공</a:t>
            </a:r>
            <a:br>
              <a:rPr lang="en-US" altLang="ko-KR" dirty="0"/>
            </a:br>
            <a:r>
              <a:rPr lang="en-US" altLang="ko-KR" sz="2000" dirty="0"/>
              <a:t>- Dataset : </a:t>
            </a:r>
            <a:r>
              <a:rPr lang="ko-KR" altLang="en-US" sz="2000" dirty="0"/>
              <a:t>데이터셋을 </a:t>
            </a:r>
            <a:r>
              <a:rPr lang="ko-KR" altLang="en-US" sz="2000" dirty="0" err="1"/>
              <a:t>정의할때</a:t>
            </a:r>
            <a:r>
              <a:rPr lang="ko-KR" altLang="en-US" sz="2000" dirty="0"/>
              <a:t> 상속 받는 </a:t>
            </a:r>
            <a:r>
              <a:rPr lang="en-US" altLang="ko-KR" sz="2000" dirty="0"/>
              <a:t>class (</a:t>
            </a:r>
            <a:r>
              <a:rPr lang="ko-KR" altLang="en-US" sz="2000" dirty="0"/>
              <a:t>주로 상속을 통한 사용</a:t>
            </a:r>
            <a:r>
              <a:rPr lang="en-US" altLang="ko-KR" sz="2000" dirty="0"/>
              <a:t>)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- </a:t>
            </a:r>
            <a:r>
              <a:rPr lang="en-US" altLang="ko-KR" sz="2000" dirty="0" err="1"/>
              <a:t>DataLoader</a:t>
            </a:r>
            <a:r>
              <a:rPr lang="en-US" altLang="ko-KR" sz="2000" dirty="0"/>
              <a:t> : batch </a:t>
            </a:r>
            <a:r>
              <a:rPr lang="ko-KR" altLang="en-US" sz="2000" dirty="0"/>
              <a:t>단위로 </a:t>
            </a:r>
            <a:r>
              <a:rPr lang="en-US" altLang="ko-KR" sz="2000" dirty="0"/>
              <a:t>load</a:t>
            </a:r>
            <a:r>
              <a:rPr lang="ko-KR" altLang="en-US" sz="2000" dirty="0"/>
              <a:t>하고 </a:t>
            </a:r>
            <a:r>
              <a:rPr lang="en-US" altLang="ko-KR" sz="2000" dirty="0"/>
              <a:t>dataset</a:t>
            </a:r>
            <a:r>
              <a:rPr lang="ko-KR" altLang="en-US" sz="2000" dirty="0"/>
              <a:t>을 섞는 기능 </a:t>
            </a:r>
            <a:r>
              <a:rPr lang="en-US" altLang="ko-KR" sz="2000" dirty="0"/>
              <a:t>(</a:t>
            </a:r>
            <a:r>
              <a:rPr lang="ko-KR" altLang="en-US" sz="2000" dirty="0"/>
              <a:t>주로 상속을 통한 사용</a:t>
            </a:r>
            <a:r>
              <a:rPr lang="en-US" altLang="ko-KR" sz="2000" dirty="0"/>
              <a:t>)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- </a:t>
            </a:r>
            <a:r>
              <a:rPr lang="en-US" altLang="ko-KR" sz="2000" dirty="0" err="1"/>
              <a:t>TensorDataset</a:t>
            </a:r>
            <a:r>
              <a:rPr lang="en-US" altLang="ko-KR" sz="2000" dirty="0"/>
              <a:t> : Tensor</a:t>
            </a:r>
            <a:r>
              <a:rPr lang="ko-KR" altLang="en-US" sz="2000" dirty="0"/>
              <a:t>들로 이루어진 데이터셋 정의에 사용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- </a:t>
            </a:r>
            <a:r>
              <a:rPr lang="en-US" altLang="ko-KR" sz="2000" dirty="0" err="1"/>
              <a:t>random_split</a:t>
            </a:r>
            <a:r>
              <a:rPr lang="en-US" altLang="ko-KR" sz="2000" dirty="0"/>
              <a:t> : </a:t>
            </a:r>
            <a:r>
              <a:rPr lang="ko-KR" altLang="en-US" sz="2000" dirty="0"/>
              <a:t>데이터셋을 랜덤하게 여러 개로 </a:t>
            </a:r>
            <a:r>
              <a:rPr lang="ko-KR" altLang="en-US" sz="2000" dirty="0" err="1"/>
              <a:t>나눌때</a:t>
            </a:r>
            <a:r>
              <a:rPr lang="ko-KR" altLang="en-US" sz="2000" dirty="0"/>
              <a:t> 사용</a:t>
            </a:r>
          </a:p>
        </p:txBody>
      </p:sp>
    </p:spTree>
    <p:extLst>
      <p:ext uri="{BB962C8B-B14F-4D97-AF65-F5344CB8AC3E}">
        <p14:creationId xmlns:p14="http://schemas.microsoft.com/office/powerpoint/2010/main" val="421682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D2808A-E5D4-BBE6-C85F-78B1B0D2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211917-7FC5-8D72-940A-0E72FADDF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Utils </a:t>
            </a:r>
            <a:r>
              <a:rPr lang="en-US" altLang="ko-KR" dirty="0" err="1"/>
              <a:t>libraray</a:t>
            </a:r>
            <a:r>
              <a:rPr lang="ko-KR" altLang="en-US" dirty="0"/>
              <a:t>의 기능들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sz="2000" dirty="0" err="1"/>
              <a:t>tensorboard</a:t>
            </a:r>
            <a:r>
              <a:rPr lang="en-US" altLang="ko-KR" sz="2000" dirty="0"/>
              <a:t> : train </a:t>
            </a:r>
            <a:r>
              <a:rPr lang="ko-KR" altLang="en-US" sz="2000" dirty="0"/>
              <a:t>과정을 시각화 하는데 사용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tensorflow</a:t>
            </a:r>
            <a:r>
              <a:rPr lang="ko-KR" altLang="en-US" sz="2000" dirty="0"/>
              <a:t>의 시각화 도구이며 </a:t>
            </a:r>
            <a:r>
              <a:rPr lang="en-US" altLang="ko-KR" sz="2000" dirty="0" err="1"/>
              <a:t>pytorch</a:t>
            </a:r>
            <a:r>
              <a:rPr lang="ko-KR" altLang="en-US" sz="2000" dirty="0"/>
              <a:t>에서도 지원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checkpoint : </a:t>
            </a:r>
            <a:r>
              <a:rPr lang="ko-KR" altLang="en-US" sz="2000" dirty="0"/>
              <a:t>메모리 사용량을 줄이기 위해 그래프에서 제거 후 다시 계산</a:t>
            </a:r>
            <a:br>
              <a:rPr lang="en-US" altLang="ko-KR" sz="2000" dirty="0"/>
            </a:br>
            <a:r>
              <a:rPr lang="en-US" altLang="ko-KR" sz="2000" dirty="0"/>
              <a:t> </a:t>
            </a:r>
            <a:br>
              <a:rPr lang="en-US" altLang="ko-KR" sz="2000" dirty="0"/>
            </a:br>
            <a:r>
              <a:rPr lang="en-US" altLang="ko-KR" sz="2000" dirty="0"/>
              <a:t>hooks : </a:t>
            </a:r>
            <a:r>
              <a:rPr lang="ko-KR" altLang="en-US" sz="2000" dirty="0" err="1"/>
              <a:t>순전파</a:t>
            </a:r>
            <a:r>
              <a:rPr lang="ko-KR" altLang="en-US" sz="2000" dirty="0"/>
              <a:t> 혹은 </a:t>
            </a:r>
            <a:r>
              <a:rPr lang="ko-KR" altLang="en-US" sz="2000" dirty="0" err="1"/>
              <a:t>역전파</a:t>
            </a:r>
            <a:r>
              <a:rPr lang="ko-KR" altLang="en-US" sz="2000" dirty="0"/>
              <a:t> 시에 출력을 모니터링</a:t>
            </a:r>
          </a:p>
        </p:txBody>
      </p:sp>
    </p:spTree>
    <p:extLst>
      <p:ext uri="{BB962C8B-B14F-4D97-AF65-F5344CB8AC3E}">
        <p14:creationId xmlns:p14="http://schemas.microsoft.com/office/powerpoint/2010/main" val="36458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D824CA-8701-748A-CD91-86FED0B0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EBCDA2-3C42-FA23-03BE-2F086ABF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ko-KR" dirty="0"/>
              <a:t>Dataset load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23AAD2-0205-8186-5EDF-AC2F11A9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2496328"/>
            <a:ext cx="5153744" cy="3324689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FB9A986-D9BC-B431-E627-D1A6C40A39CE}"/>
              </a:ext>
            </a:extLst>
          </p:cNvPr>
          <p:cNvSpPr txBox="1">
            <a:spLocks/>
          </p:cNvSpPr>
          <p:nvPr/>
        </p:nvSpPr>
        <p:spPr>
          <a:xfrm>
            <a:off x="6301509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Model </a:t>
            </a:r>
            <a:r>
              <a:rPr lang="ko-KR" altLang="en-US" dirty="0"/>
              <a:t>구성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985E03F-70BA-CF23-D76B-ACD11DD03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53" y="2496328"/>
            <a:ext cx="4953691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1DD915-DE3A-A64A-D53D-3B19B96C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00033C-161C-8EF3-6AD9-B8FE10CF8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3836" cy="4351338"/>
          </a:xfrm>
        </p:spPr>
        <p:txBody>
          <a:bodyPr/>
          <a:lstStyle/>
          <a:p>
            <a:r>
              <a:rPr lang="en-US" altLang="ko-KR" dirty="0"/>
              <a:t>Model train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D5B852-05BE-13A8-0EA6-9F5CC8D19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16" y="2410881"/>
            <a:ext cx="4846084" cy="3141777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F206414-F89A-CFC4-973E-B05A3AFEEAC9}"/>
              </a:ext>
            </a:extLst>
          </p:cNvPr>
          <p:cNvSpPr txBox="1">
            <a:spLocks/>
          </p:cNvSpPr>
          <p:nvPr/>
        </p:nvSpPr>
        <p:spPr>
          <a:xfrm>
            <a:off x="6624782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Model test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BC89604-5612-76F3-AED3-B61CE065C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82" y="2410881"/>
            <a:ext cx="5076284" cy="18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2F6DB-830B-F76D-1913-5DF4000D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38DE2C-7754-3BE9-8ED6-15F57169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2091" cy="594302"/>
          </a:xfrm>
        </p:spPr>
        <p:txBody>
          <a:bodyPr/>
          <a:lstStyle/>
          <a:p>
            <a:r>
              <a:rPr lang="en-US" altLang="ko-KR" dirty="0"/>
              <a:t>Torch library</a:t>
            </a:r>
            <a:r>
              <a:rPr lang="ko-KR" altLang="en-US" dirty="0"/>
              <a:t>의 기본 조작</a:t>
            </a:r>
            <a:endParaRPr lang="en-US" altLang="ko-KR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73D2530-971C-7329-4AFB-ABC2B608B106}"/>
              </a:ext>
            </a:extLst>
          </p:cNvPr>
          <p:cNvSpPr txBox="1">
            <a:spLocks/>
          </p:cNvSpPr>
          <p:nvPr/>
        </p:nvSpPr>
        <p:spPr>
          <a:xfrm>
            <a:off x="838200" y="2419926"/>
            <a:ext cx="10515600" cy="443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Tensor</a:t>
            </a:r>
            <a:r>
              <a:rPr lang="ko-KR" altLang="en-US" dirty="0"/>
              <a:t> 생성</a:t>
            </a:r>
            <a:br>
              <a:rPr lang="en-US" altLang="ko-KR" dirty="0"/>
            </a:br>
            <a:r>
              <a:rPr lang="en-US" altLang="ko-KR" sz="2000" dirty="0" err="1"/>
              <a:t>torch.tensor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torch.zeros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torch.ones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torch.arrange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torch.rand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torch.randn</a:t>
            </a:r>
            <a:r>
              <a:rPr lang="en-US" altLang="ko-KR" sz="2000" dirty="0"/>
              <a:t>() </a:t>
            </a:r>
            <a:r>
              <a:rPr lang="ko-KR" altLang="en-US" sz="2000" dirty="0"/>
              <a:t>등</a:t>
            </a:r>
            <a:endParaRPr lang="en-US" altLang="ko-KR" sz="2000" dirty="0"/>
          </a:p>
          <a:p>
            <a:endParaRPr lang="en-US" altLang="ko-KR" dirty="0"/>
          </a:p>
          <a:p>
            <a:r>
              <a:rPr lang="en-US" altLang="ko-KR" dirty="0"/>
              <a:t>Tensor </a:t>
            </a:r>
            <a:r>
              <a:rPr lang="ko-KR" altLang="en-US" dirty="0"/>
              <a:t>조작</a:t>
            </a:r>
            <a:br>
              <a:rPr lang="en-US" altLang="ko-KR" dirty="0"/>
            </a:br>
            <a:r>
              <a:rPr lang="ko-KR" altLang="en-US" sz="2000" dirty="0"/>
              <a:t>크기 변경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torch.view</a:t>
            </a:r>
            <a:r>
              <a:rPr lang="en-US" altLang="ko-KR" sz="2000" dirty="0"/>
              <a:t>()</a:t>
            </a:r>
            <a:br>
              <a:rPr lang="en-US" altLang="ko-KR" sz="2000" dirty="0"/>
            </a:br>
            <a:r>
              <a:rPr lang="ko-KR" altLang="en-US" sz="2000" dirty="0"/>
              <a:t>결합 </a:t>
            </a:r>
            <a:r>
              <a:rPr lang="en-US" altLang="ko-KR" sz="2000" dirty="0"/>
              <a:t>: torch.cat(), </a:t>
            </a:r>
            <a:r>
              <a:rPr lang="en-US" altLang="ko-KR" sz="2000" dirty="0" err="1"/>
              <a:t>torch.stack</a:t>
            </a:r>
            <a:r>
              <a:rPr lang="en-US" altLang="ko-KR" sz="2000" dirty="0"/>
              <a:t> </a:t>
            </a:r>
            <a:br>
              <a:rPr lang="en-US" altLang="ko-KR" sz="2000" dirty="0"/>
            </a:br>
            <a:r>
              <a:rPr lang="ko-KR" altLang="en-US" sz="2000" dirty="0"/>
              <a:t>분할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torch.chunk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torch.split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dirty="0"/>
              <a:t>수학적 연산</a:t>
            </a:r>
            <a:br>
              <a:rPr lang="en-US" altLang="ko-KR" dirty="0"/>
            </a:br>
            <a:r>
              <a:rPr lang="ko-KR" altLang="en-US" sz="2000" dirty="0"/>
              <a:t>기본 연산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torch.add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torch.sub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torch.mul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torch.div</a:t>
            </a:r>
            <a:r>
              <a:rPr lang="en-US" altLang="ko-KR" sz="2000" dirty="0"/>
              <a:t>()</a:t>
            </a:r>
            <a:br>
              <a:rPr lang="en-US" altLang="ko-KR" sz="2000" dirty="0"/>
            </a:br>
            <a:r>
              <a:rPr lang="ko-KR" altLang="en-US" sz="2000" dirty="0"/>
              <a:t>행렬 연산 </a:t>
            </a:r>
            <a:r>
              <a:rPr lang="en-US" altLang="ko-KR" sz="2000" dirty="0"/>
              <a:t>: torch.mm(), torch.mv(), </a:t>
            </a:r>
            <a:r>
              <a:rPr lang="en-US" altLang="ko-KR" sz="2000" dirty="0" err="1"/>
              <a:t>torch.matmul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torch.eig</a:t>
            </a:r>
            <a:r>
              <a:rPr lang="en-US" altLang="ko-KR" sz="2000" dirty="0"/>
              <a:t>()</a:t>
            </a:r>
            <a:br>
              <a:rPr lang="en-US" altLang="ko-KR" sz="2000" dirty="0"/>
            </a:br>
            <a:r>
              <a:rPr lang="ko-KR" altLang="en-US" sz="2000" dirty="0"/>
              <a:t>통계 연산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torch.mean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torch.sum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torch.median</a:t>
            </a:r>
            <a:r>
              <a:rPr lang="en-US" altLang="ko-KR" sz="2000" dirty="0"/>
              <a:t>(), </a:t>
            </a:r>
            <a:r>
              <a:rPr lang="en-US" altLang="ko-KR" sz="2000" dirty="0" err="1"/>
              <a:t>torch.std</a:t>
            </a:r>
            <a:r>
              <a:rPr lang="en-US" altLang="ko-KR" sz="2000" dirty="0"/>
              <a:t>()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AB317CB-BAC9-27BE-A1F4-913363E3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807" y="3177308"/>
            <a:ext cx="3710193" cy="31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4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2F6DB-830B-F76D-1913-5DF4000D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38DE2C-7754-3BE9-8ED6-15F571694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err="1"/>
              <a:t>Torch.autograd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sz="2000" dirty="0"/>
              <a:t>미분 가능한 </a:t>
            </a:r>
            <a:r>
              <a:rPr lang="en-US" altLang="ko-KR" sz="2000" dirty="0"/>
              <a:t>tensor</a:t>
            </a:r>
            <a:r>
              <a:rPr lang="ko-KR" altLang="en-US" sz="2000" dirty="0"/>
              <a:t>를 지정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requires_grad</a:t>
            </a:r>
            <a:r>
              <a:rPr lang="en-US" altLang="ko-KR" sz="2000" dirty="0"/>
              <a:t>=True </a:t>
            </a:r>
            <a:r>
              <a:rPr lang="ko-KR" altLang="en-US" sz="2000" dirty="0"/>
              <a:t>옵션으로 활성화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역전파</a:t>
            </a:r>
            <a:r>
              <a:rPr lang="ko-KR" altLang="en-US" sz="2000" dirty="0"/>
              <a:t> 수행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tensor.backward</a:t>
            </a:r>
            <a:r>
              <a:rPr lang="en-US" altLang="ko-KR" sz="2000" dirty="0"/>
              <a:t>()</a:t>
            </a:r>
            <a:r>
              <a:rPr lang="ko-KR" altLang="en-US" sz="2000" dirty="0"/>
              <a:t>를 호출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그레디언트</a:t>
            </a:r>
            <a:r>
              <a:rPr lang="ko-KR" altLang="en-US" sz="2000" dirty="0"/>
              <a:t> 저장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tensor.grad</a:t>
            </a:r>
            <a:r>
              <a:rPr lang="ko-KR" altLang="en-US" sz="2000" dirty="0"/>
              <a:t>를 통해 </a:t>
            </a:r>
            <a:r>
              <a:rPr lang="en-US" altLang="ko-KR" sz="2000" dirty="0"/>
              <a:t>gradient </a:t>
            </a:r>
            <a:r>
              <a:rPr lang="ko-KR" altLang="en-US" sz="2000" dirty="0"/>
              <a:t>값에 접근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블록 내 </a:t>
            </a:r>
            <a:r>
              <a:rPr lang="en-US" altLang="ko-KR" sz="2000" dirty="0"/>
              <a:t>gradient </a:t>
            </a:r>
            <a:r>
              <a:rPr lang="ko-KR" altLang="en-US" sz="2000" dirty="0"/>
              <a:t>계산 금지 설정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no_grad</a:t>
            </a:r>
            <a:r>
              <a:rPr lang="en-US" altLang="ko-KR" sz="2000" dirty="0"/>
              <a:t>()</a:t>
            </a:r>
            <a:r>
              <a:rPr lang="ko-KR" altLang="en-US" sz="2000" dirty="0"/>
              <a:t>를 통해 제한 </a:t>
            </a:r>
            <a:r>
              <a:rPr lang="en-US" altLang="ko-KR" sz="2000" dirty="0"/>
              <a:t>(with </a:t>
            </a:r>
            <a:r>
              <a:rPr lang="en-US" altLang="ko-KR" sz="2000" dirty="0" err="1"/>
              <a:t>torch.no_grad</a:t>
            </a:r>
            <a:r>
              <a:rPr lang="ko-KR" altLang="en-US" sz="2000" dirty="0"/>
              <a:t>로 사용</a:t>
            </a:r>
            <a:r>
              <a:rPr lang="en-US" altLang="ko-KR" sz="2000" dirty="0"/>
              <a:t>)</a:t>
            </a:r>
          </a:p>
          <a:p>
            <a:endParaRPr lang="en-US" altLang="ko-KR" sz="2000" dirty="0"/>
          </a:p>
          <a:p>
            <a:r>
              <a:rPr lang="ko-KR" altLang="en-US" sz="2000" dirty="0" err="1"/>
              <a:t>텐서</a:t>
            </a:r>
            <a:r>
              <a:rPr lang="ko-KR" altLang="en-US" sz="2000" dirty="0"/>
              <a:t> 연산 기록 추적 </a:t>
            </a:r>
            <a:r>
              <a:rPr lang="en-US" altLang="ko-KR" sz="2000" dirty="0"/>
              <a:t>: </a:t>
            </a:r>
            <a:r>
              <a:rPr lang="en-US" altLang="ko-KR" sz="2000" dirty="0" err="1"/>
              <a:t>troch.grad_fn</a:t>
            </a:r>
            <a:r>
              <a:rPr lang="ko-KR" altLang="en-US" sz="2000" dirty="0"/>
              <a:t>을 사용하여 기록 조회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96E2B4-D7CA-79B4-E031-D6A2530FE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98" y="3094642"/>
            <a:ext cx="4155502" cy="16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2F6DB-830B-F76D-1913-5DF4000D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38DE2C-7754-3BE9-8ED6-15F571694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/>
              <a:t>Torch.nn</a:t>
            </a:r>
            <a:br>
              <a:rPr lang="en-US" altLang="ko-KR" sz="2000" dirty="0"/>
            </a:br>
            <a:r>
              <a:rPr lang="ko-KR" altLang="en-US" sz="2000" dirty="0"/>
              <a:t>신경망을 만들기 위한 </a:t>
            </a:r>
            <a:r>
              <a:rPr lang="en-US" altLang="ko-KR" sz="2000" dirty="0"/>
              <a:t>library</a:t>
            </a:r>
          </a:p>
          <a:p>
            <a:endParaRPr lang="en-US" altLang="ko-KR" sz="2000" dirty="0"/>
          </a:p>
          <a:p>
            <a:r>
              <a:rPr lang="en-US" altLang="ko-KR" sz="2000" dirty="0"/>
              <a:t>Convolution,</a:t>
            </a:r>
            <a:r>
              <a:rPr lang="ko-KR" altLang="en-US" sz="2000" dirty="0"/>
              <a:t> </a:t>
            </a:r>
            <a:r>
              <a:rPr lang="en-US" altLang="ko-KR" sz="2000" dirty="0"/>
              <a:t>pooling,</a:t>
            </a:r>
            <a:r>
              <a:rPr lang="ko-KR" altLang="en-US" sz="2000" dirty="0"/>
              <a:t> </a:t>
            </a:r>
            <a:r>
              <a:rPr lang="en-US" altLang="ko-KR" sz="2000" dirty="0"/>
              <a:t>padding,</a:t>
            </a:r>
            <a:br>
              <a:rPr lang="en-US" altLang="ko-KR" sz="2000" dirty="0"/>
            </a:br>
            <a:r>
              <a:rPr lang="en-US" altLang="ko-KR" sz="2000" dirty="0"/>
              <a:t>Recurrent, Dropout, Linear</a:t>
            </a:r>
            <a:br>
              <a:rPr lang="en-US" altLang="ko-KR" sz="2000" dirty="0"/>
            </a:br>
            <a:r>
              <a:rPr lang="ko-KR" altLang="en-US" sz="2000" dirty="0"/>
              <a:t>등의 </a:t>
            </a:r>
            <a:r>
              <a:rPr lang="en-US" altLang="ko-KR" sz="2000" dirty="0"/>
              <a:t>model</a:t>
            </a:r>
            <a:r>
              <a:rPr lang="ko-KR" altLang="en-US" sz="2000" dirty="0"/>
              <a:t>의 구성요소에 대한 기능</a:t>
            </a:r>
            <a:r>
              <a:rPr lang="en-US" altLang="ko-KR" sz="2000" dirty="0"/>
              <a:t> </a:t>
            </a:r>
            <a:r>
              <a:rPr lang="ko-KR" altLang="en-US" sz="2000" dirty="0"/>
              <a:t>제공</a:t>
            </a:r>
            <a:endParaRPr lang="en-US" altLang="ko-KR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9B62470-475C-8AD4-A55D-05244DD0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049" y="61442"/>
            <a:ext cx="4667901" cy="673511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CE71FF-9A84-28C6-D05E-787DAA1D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09" y="4001294"/>
            <a:ext cx="5025591" cy="27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42F6DB-830B-F76D-1913-5DF4000D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AF4FAFC-CFF7-F3BC-B564-1294DF98B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다음과 같이 </a:t>
            </a:r>
            <a:r>
              <a:rPr lang="en-US" altLang="ko-KR" dirty="0" err="1"/>
              <a:t>torch.nn</a:t>
            </a:r>
            <a:r>
              <a:rPr lang="en-US" altLang="ko-KR" dirty="0"/>
              <a:t> library</a:t>
            </a:r>
            <a:r>
              <a:rPr lang="ko-KR" altLang="en-US" dirty="0"/>
              <a:t>를 사용하여 </a:t>
            </a:r>
            <a:r>
              <a:rPr lang="en-US" altLang="ko-KR" dirty="0"/>
              <a:t>model block </a:t>
            </a:r>
            <a:r>
              <a:rPr lang="ko-KR" altLang="en-US" dirty="0"/>
              <a:t>구성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35F5138-7743-82E4-A34F-2C3082EF3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0726"/>
            <a:ext cx="5848289" cy="40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D37F75-535C-ED95-AAD5-56CBF92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Deep Learning Libraries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727ED7-6388-C75B-01BA-6DDF66BC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89" y="4603406"/>
            <a:ext cx="1903265" cy="11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E40349-F654-9189-55EC-6967B842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32" y="4933429"/>
            <a:ext cx="2141394" cy="128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D42F0C2-D4C3-63BC-C781-80500452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15" y="5532007"/>
            <a:ext cx="2123211" cy="12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C104471-F0D3-6A81-403C-788EF681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15" y="3069914"/>
            <a:ext cx="2534227" cy="15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ytorch] 함수 정리">
            <a:extLst>
              <a:ext uri="{FF2B5EF4-FFF2-40B4-BE49-F238E27FC236}">
                <a16:creationId xmlns:a16="http://schemas.microsoft.com/office/drawing/2014/main" id="{C426418C-D41D-D5FB-AF19-07A1A5DE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7" y="3028782"/>
            <a:ext cx="2707699" cy="135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ffe Definition | DeepAI">
            <a:extLst>
              <a:ext uri="{FF2B5EF4-FFF2-40B4-BE49-F238E27FC236}">
                <a16:creationId xmlns:a16="http://schemas.microsoft.com/office/drawing/2014/main" id="{38C8BC5A-5311-65F7-BF11-0CED1232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14" y="1825141"/>
            <a:ext cx="2113684" cy="7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ffe2 | A New Lightweight, Modular, and Scalable Deep Learning Framework">
            <a:extLst>
              <a:ext uri="{FF2B5EF4-FFF2-40B4-BE49-F238E27FC236}">
                <a16:creationId xmlns:a16="http://schemas.microsoft.com/office/drawing/2014/main" id="{E249789A-C139-8E52-921D-01D07C94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8" y="1505667"/>
            <a:ext cx="2534227" cy="13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927754E-65EA-D897-2F7A-263E5981E1A6}"/>
              </a:ext>
            </a:extLst>
          </p:cNvPr>
          <p:cNvCxnSpPr/>
          <p:nvPr/>
        </p:nvCxnSpPr>
        <p:spPr>
          <a:xfrm>
            <a:off x="4304145" y="2170545"/>
            <a:ext cx="17087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47E7A74-3396-165E-11BB-FE1BF1D7C960}"/>
              </a:ext>
            </a:extLst>
          </p:cNvPr>
          <p:cNvCxnSpPr/>
          <p:nvPr/>
        </p:nvCxnSpPr>
        <p:spPr>
          <a:xfrm>
            <a:off x="4304145" y="3745345"/>
            <a:ext cx="17087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0F08D65-2888-16FB-ED0D-77FEF34E63BF}"/>
              </a:ext>
            </a:extLst>
          </p:cNvPr>
          <p:cNvCxnSpPr/>
          <p:nvPr/>
        </p:nvCxnSpPr>
        <p:spPr>
          <a:xfrm>
            <a:off x="4304145" y="5532007"/>
            <a:ext cx="17087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9C510D7B-AF9E-61E6-6CAF-0339175BEC0E}"/>
              </a:ext>
            </a:extLst>
          </p:cNvPr>
          <p:cNvCxnSpPr/>
          <p:nvPr/>
        </p:nvCxnSpPr>
        <p:spPr>
          <a:xfrm>
            <a:off x="7897091" y="2737836"/>
            <a:ext cx="0" cy="581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23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0402F-C127-EC4E-7A4E-BEA0F865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</a:t>
            </a:r>
            <a:r>
              <a:rPr lang="en-US" altLang="ko-KR" dirty="0" err="1"/>
              <a:t>pytorch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316D64-7564-3ABD-8A87-D4D21765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다른 </a:t>
            </a:r>
            <a:r>
              <a:rPr lang="en-US" altLang="ko-KR" dirty="0"/>
              <a:t>Frame work</a:t>
            </a:r>
            <a:r>
              <a:rPr lang="ko-KR" altLang="en-US" dirty="0"/>
              <a:t>에 비해 </a:t>
            </a:r>
            <a:r>
              <a:rPr lang="en-US" altLang="ko-KR" dirty="0" err="1"/>
              <a:t>Pytorch</a:t>
            </a:r>
            <a:r>
              <a:rPr lang="ko-KR" altLang="en-US" dirty="0"/>
              <a:t>는 어떠한 장점이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D23331E-8A6D-4D98-F04D-43345A9FA553}"/>
              </a:ext>
            </a:extLst>
          </p:cNvPr>
          <p:cNvSpPr/>
          <p:nvPr/>
        </p:nvSpPr>
        <p:spPr>
          <a:xfrm>
            <a:off x="560533" y="2686335"/>
            <a:ext cx="3221756" cy="71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풍부한 커뮤니티와 지원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FD065AC-4F87-77F5-EDE1-103838A641FA}"/>
              </a:ext>
            </a:extLst>
          </p:cNvPr>
          <p:cNvSpPr/>
          <p:nvPr/>
        </p:nvSpPr>
        <p:spPr>
          <a:xfrm>
            <a:off x="560532" y="3790082"/>
            <a:ext cx="3221756" cy="711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최신 연구와의 밀접한 연관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71D7C55-A043-EE6B-8ECA-1EC7B5D0071C}"/>
              </a:ext>
            </a:extLst>
          </p:cNvPr>
          <p:cNvSpPr/>
          <p:nvPr/>
        </p:nvSpPr>
        <p:spPr>
          <a:xfrm>
            <a:off x="560531" y="5035909"/>
            <a:ext cx="3221756" cy="711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직관적이고 간결한 코드</a:t>
            </a:r>
          </a:p>
        </p:txBody>
      </p:sp>
      <p:pic>
        <p:nvPicPr>
          <p:cNvPr id="2050" name="Picture 2" descr="Brand assets - Hugging Face">
            <a:extLst>
              <a:ext uri="{FF2B5EF4-FFF2-40B4-BE49-F238E27FC236}">
                <a16:creationId xmlns:a16="http://schemas.microsoft.com/office/drawing/2014/main" id="{F4ABD3F6-925E-6D8B-8472-D5301BFE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5" y="2462060"/>
            <a:ext cx="3120159" cy="8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t-thumbnail">
            <a:extLst>
              <a:ext uri="{FF2B5EF4-FFF2-40B4-BE49-F238E27FC236}">
                <a16:creationId xmlns:a16="http://schemas.microsoft.com/office/drawing/2014/main" id="{4F4C80DA-7477-DDEB-A2DE-F5F6DEB1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45" y="2462060"/>
            <a:ext cx="2401454" cy="9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6ABD0EE-6E7E-A2ED-F0E9-C1267734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43" y="3755512"/>
            <a:ext cx="3691857" cy="20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ensorflow VS Pytorch | Smilegate.AI">
            <a:extLst>
              <a:ext uri="{FF2B5EF4-FFF2-40B4-BE49-F238E27FC236}">
                <a16:creationId xmlns:a16="http://schemas.microsoft.com/office/drawing/2014/main" id="{6D17FAB8-16AF-6D6E-2030-3746F2F3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03" y="3571661"/>
            <a:ext cx="4699000" cy="28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5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02E2E-CA6D-1502-EC4B-26F55A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Start </a:t>
            </a:r>
            <a:r>
              <a:rPr lang="en-US" altLang="ko-KR" dirty="0" err="1"/>
              <a:t>pytorch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6C40C3-E40F-5B9A-4B53-0FFC7F32F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0557"/>
          </a:xfrm>
        </p:spPr>
        <p:txBody>
          <a:bodyPr/>
          <a:lstStyle/>
          <a:p>
            <a:r>
              <a:rPr lang="en-US" altLang="ko-KR" dirty="0"/>
              <a:t>Local</a:t>
            </a:r>
            <a:r>
              <a:rPr lang="ko-KR" altLang="en-US" dirty="0"/>
              <a:t>의 설치</a:t>
            </a:r>
            <a:r>
              <a:rPr lang="en-US" altLang="ko-KR" dirty="0"/>
              <a:t> </a:t>
            </a:r>
            <a:r>
              <a:rPr lang="ko-KR" altLang="en-US" dirty="0"/>
              <a:t>혹은 </a:t>
            </a:r>
            <a:r>
              <a:rPr lang="en-US" altLang="ko-KR" dirty="0" err="1"/>
              <a:t>Colab</a:t>
            </a:r>
            <a:r>
              <a:rPr lang="en-US" altLang="ko-KR" dirty="0"/>
              <a:t> </a:t>
            </a:r>
            <a:r>
              <a:rPr lang="ko-KR" altLang="en-US" dirty="0"/>
              <a:t>환경을 사용하여 </a:t>
            </a:r>
            <a:r>
              <a:rPr lang="en-US" altLang="ko-KR" dirty="0" err="1"/>
              <a:t>pytorch</a:t>
            </a:r>
            <a:r>
              <a:rPr lang="ko-KR" altLang="en-US" dirty="0"/>
              <a:t>를 사용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A5E25B8-273C-A09F-4687-4713CC3FA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1" y="2586182"/>
            <a:ext cx="5694505" cy="40826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651FDD7-54E1-2D69-5772-6D3B9EBD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19" y="2586182"/>
            <a:ext cx="4701376" cy="35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6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6ED616-0713-98A6-1245-ED45D8BB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knowledge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377221-7483-97F7-AA03-A8FD22E3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Tensor</a:t>
            </a:r>
            <a:endParaRPr lang="ko-KR" altLang="en-US" dirty="0"/>
          </a:p>
        </p:txBody>
      </p:sp>
      <p:pic>
        <p:nvPicPr>
          <p:cNvPr id="3074" name="Picture 2" descr="딥러닝] 빠른 텐서 연산을 위한 자료구조 - 재야의 숨은 초보">
            <a:extLst>
              <a:ext uri="{FF2B5EF4-FFF2-40B4-BE49-F238E27FC236}">
                <a16:creationId xmlns:a16="http://schemas.microsoft.com/office/drawing/2014/main" id="{80A89BF7-AF71-5AB6-B649-6E2B4DAB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8" y="2316324"/>
            <a:ext cx="9190182" cy="39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C0362-CF92-2A0B-E5BC-FEB988EA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knowledge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0E1A98-E017-F10E-1F0B-05B0B692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1982" cy="945284"/>
          </a:xfrm>
        </p:spPr>
        <p:txBody>
          <a:bodyPr/>
          <a:lstStyle/>
          <a:p>
            <a:r>
              <a:rPr lang="en-US" altLang="ko-KR" dirty="0"/>
              <a:t>Color</a:t>
            </a:r>
            <a:r>
              <a:rPr lang="ko-KR" altLang="en-US" dirty="0"/>
              <a:t> </a:t>
            </a:r>
            <a:r>
              <a:rPr lang="en-US" altLang="ko-KR" dirty="0"/>
              <a:t>image</a:t>
            </a:r>
            <a:endParaRPr lang="ko-KR" altLang="en-US" dirty="0"/>
          </a:p>
        </p:txBody>
      </p:sp>
      <p:pic>
        <p:nvPicPr>
          <p:cNvPr id="5122" name="Picture 2" descr="image as tensor">
            <a:extLst>
              <a:ext uri="{FF2B5EF4-FFF2-40B4-BE49-F238E27FC236}">
                <a16:creationId xmlns:a16="http://schemas.microsoft.com/office/drawing/2014/main" id="{5CB6CB62-0343-7630-EB4E-9B1246FE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2" y="217545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D6239C5-7665-115D-00C9-BBA0A463D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475" y="2247468"/>
            <a:ext cx="4839375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2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DDCDE-0E01-C390-37EB-402B6686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89505D-4275-8A25-B312-FDB9CC80C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API</a:t>
            </a:r>
          </a:p>
          <a:p>
            <a:endParaRPr lang="en-US" altLang="ko-KR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C7A261B-F6E1-E2BD-0F36-FC922D1E4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82161"/>
              </p:ext>
            </p:extLst>
          </p:nvPr>
        </p:nvGraphicFramePr>
        <p:xfrm>
          <a:off x="1050637" y="2441096"/>
          <a:ext cx="8613902" cy="387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502">
                  <a:extLst>
                    <a:ext uri="{9D8B030D-6E8A-4147-A177-3AD203B41FA5}">
                      <a16:colId xmlns:a16="http://schemas.microsoft.com/office/drawing/2014/main" val="1586193843"/>
                    </a:ext>
                  </a:extLst>
                </a:gridCol>
                <a:gridCol w="6121400">
                  <a:extLst>
                    <a:ext uri="{9D8B030D-6E8A-4147-A177-3AD203B41FA5}">
                      <a16:colId xmlns:a16="http://schemas.microsoft.com/office/drawing/2014/main" val="3933695774"/>
                    </a:ext>
                  </a:extLst>
                </a:gridCol>
              </a:tblGrid>
              <a:tr h="552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Module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Description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425574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Torch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/>
                        <a:t>pytorch</a:t>
                      </a:r>
                      <a:r>
                        <a:rPr lang="ko-KR" altLang="en-US" dirty="0"/>
                        <a:t>의 기본 모듈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83996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Torch.autograd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pytorch</a:t>
                      </a:r>
                      <a:r>
                        <a:rPr lang="ko-KR" altLang="en-US" dirty="0"/>
                        <a:t>의 자동 미분 기능을 제공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789462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Torch.nn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신경망 구축을 위한 모듈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169808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Torch.multiprocessing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병렬처리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067360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Torch.utils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자주 사용되는 </a:t>
                      </a:r>
                      <a:r>
                        <a:rPr lang="en-US" altLang="ko-KR" dirty="0"/>
                        <a:t>utility</a:t>
                      </a:r>
                      <a:r>
                        <a:rPr lang="ko-KR" altLang="en-US" dirty="0"/>
                        <a:t>를 제공 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702663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torchvision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컴퓨터 비전 작업을 수행하기 위한 도구 제공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530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09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06DD34-4C26-7631-44A9-A3F43334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Pytorch</a:t>
            </a:r>
            <a:r>
              <a:rPr lang="en-US" altLang="ko-KR" dirty="0"/>
              <a:t> Tutorial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A49CD-9066-4B7A-E8E4-F7A66D50F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Docs &amp; Tutorial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36F7B1-998F-2C6E-F196-0A457005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2478661"/>
            <a:ext cx="5612233" cy="32882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49B25-28EF-0746-A353-6C626C2F006B}"/>
              </a:ext>
            </a:extLst>
          </p:cNvPr>
          <p:cNvSpPr txBox="1"/>
          <p:nvPr/>
        </p:nvSpPr>
        <p:spPr>
          <a:xfrm>
            <a:off x="286327" y="5853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https://pytorch.org/docs/stable/index.html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0A6FFE6-8254-A5CB-0446-7D08D674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509" y="312682"/>
            <a:ext cx="4333987" cy="2251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AE1216-A992-7206-2311-AF6B5FF6C13A}"/>
              </a:ext>
            </a:extLst>
          </p:cNvPr>
          <p:cNvSpPr txBox="1"/>
          <p:nvPr/>
        </p:nvSpPr>
        <p:spPr>
          <a:xfrm>
            <a:off x="6936509" y="2724240"/>
            <a:ext cx="346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5"/>
              </a:rPr>
              <a:t>https://pytorch.org/tutorials/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81968-CCA8-1499-8717-DDD4A83ECC19}"/>
              </a:ext>
            </a:extLst>
          </p:cNvPr>
          <p:cNvSpPr txBox="1"/>
          <p:nvPr/>
        </p:nvSpPr>
        <p:spPr>
          <a:xfrm>
            <a:off x="6936509" y="6376461"/>
            <a:ext cx="3180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6"/>
              </a:rPr>
              <a:t>https://tutorials.pytorch.kr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A187954-5058-26FD-E71F-0055D2671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510" y="3237401"/>
            <a:ext cx="4333986" cy="3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2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0ECA56-E5AF-80E4-0872-7A2B891BE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err="1"/>
              <a:t>PyTorch</a:t>
            </a:r>
            <a:r>
              <a:rPr lang="en-US" altLang="ko-KR"/>
              <a:t> Tutorial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1FCF14-DD5C-930D-2AA7-CA9DC3159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/>
              <a:t>Chapter 2</a:t>
            </a:r>
            <a:br>
              <a:rPr lang="en-US" altLang="ko-KR" dirty="0"/>
            </a:br>
            <a:r>
              <a:rPr lang="ko-KR" altLang="en-US" dirty="0" err="1"/>
              <a:t>인지컴퓨팅연구실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60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641</Words>
  <Application>Microsoft Office PowerPoint</Application>
  <PresentationFormat>와이드스크린</PresentationFormat>
  <Paragraphs>95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PyTorch Tutorial</vt:lpstr>
      <vt:lpstr>Deep Learning Libraries</vt:lpstr>
      <vt:lpstr>Why pytorch</vt:lpstr>
      <vt:lpstr>Start pytorch</vt:lpstr>
      <vt:lpstr>Background knowledge</vt:lpstr>
      <vt:lpstr>Background knowledge</vt:lpstr>
      <vt:lpstr>Pytorch Tutorial</vt:lpstr>
      <vt:lpstr>Pytorch Tutorial</vt:lpstr>
      <vt:lpstr>PyTorch Tutorial</vt:lpstr>
      <vt:lpstr>Pytorch tutorial</vt:lpstr>
      <vt:lpstr>Pytorch tutorial</vt:lpstr>
      <vt:lpstr>Pytorch tutorial</vt:lpstr>
      <vt:lpstr>Pytorch tutorial</vt:lpstr>
      <vt:lpstr>Pytorch tutorial</vt:lpstr>
      <vt:lpstr>Pytorch tutorial</vt:lpstr>
      <vt:lpstr>Pytorch Tutorial</vt:lpstr>
      <vt:lpstr>Pytorch Tutorial</vt:lpstr>
      <vt:lpstr>Pytorch Tutorial</vt:lpstr>
      <vt:lpstr>Pytorch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장규식</dc:creator>
  <cp:lastModifiedBy>이검</cp:lastModifiedBy>
  <cp:revision>22</cp:revision>
  <dcterms:created xsi:type="dcterms:W3CDTF">2024-08-28T17:47:35Z</dcterms:created>
  <dcterms:modified xsi:type="dcterms:W3CDTF">2024-08-29T11:49:49Z</dcterms:modified>
</cp:coreProperties>
</file>